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64" r:id="rId5"/>
    <p:sldId id="265" r:id="rId6"/>
    <p:sldId id="268" r:id="rId7"/>
    <p:sldId id="269" r:id="rId8"/>
    <p:sldId id="267" r:id="rId9"/>
    <p:sldId id="258" r:id="rId10"/>
    <p:sldId id="259" r:id="rId11"/>
    <p:sldId id="270" r:id="rId12"/>
    <p:sldId id="260" r:id="rId13"/>
    <p:sldId id="266" r:id="rId14"/>
    <p:sldId id="262" r:id="rId15"/>
    <p:sldId id="271" r:id="rId16"/>
    <p:sldId id="272" r:id="rId17"/>
    <p:sldId id="273" r:id="rId18"/>
    <p:sldId id="263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5C1F1-0CDE-41B4-8904-60B2DF8E52AD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09.04.2018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93AB90-F886-4331-BA77-235BE75EF3F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113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5C1F1-0CDE-41B4-8904-60B2DF8E52AD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09.04.2018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93AB90-F886-4331-BA77-235BE75EF3F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5C1F1-0CDE-41B4-8904-60B2DF8E52AD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09.04.2018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93AB90-F886-4331-BA77-235BE75EF3F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522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2192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0794" tIns="50397" rIns="100794" bIns="50397" anchor="ctr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algn="ctr" defTabSz="9145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35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algn="l" defTabSz="9145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35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/>
              <a:lstStyle>
                <a:lvl1pPr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503238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008063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511300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16125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4733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305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3877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449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marL="0" marR="0" lvl="0" indent="0" algn="l" defTabSz="9145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2359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Arial Unicode MS" pitchFamily="34" charset="-128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/>
              <a:lstStyle>
                <a:lvl1pPr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503238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008063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511300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16125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4733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305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3877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449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marL="0" marR="0" lvl="0" indent="0" algn="l" defTabSz="9145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2359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Arial Unicode MS" pitchFamily="34" charset="-128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/>
              <a:lstStyle>
                <a:lvl1pPr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503238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008063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511300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16125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4733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305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3877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449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marL="0" marR="0" lvl="0" indent="0" algn="l" defTabSz="9145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2359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Arial Unicode MS" pitchFamily="34" charset="-128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6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/>
              <a:lstStyle>
                <a:lvl1pPr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503238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008063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511300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16125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4733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305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3877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449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marL="0" marR="0" lvl="0" indent="0" algn="l" defTabSz="9145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2359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Arial Unicode MS" pitchFamily="34" charset="-128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/>
              <a:lstStyle>
                <a:lvl1pPr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503238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008063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511300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16125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4733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305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3877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449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marL="0" marR="0" lvl="0" indent="0" algn="l" defTabSz="9145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2359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Arial Unicode MS" pitchFamily="34" charset="-128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6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/>
              <a:lstStyle>
                <a:lvl1pPr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503238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008063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511300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16125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4733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305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3877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449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marL="0" marR="0" lvl="0" indent="0" algn="l" defTabSz="9145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2359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Arial Unicode MS" pitchFamily="34" charset="-128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/>
              <a:lstStyle>
                <a:lvl1pPr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503238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008063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511300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16125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4733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305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3877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449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marL="0" marR="0" lvl="0" indent="0" algn="l" defTabSz="9145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2359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Arial Unicode MS" pitchFamily="34" charset="-128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/>
              <a:lstStyle>
                <a:lvl1pPr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503238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008063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511300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16125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4733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305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3877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449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marL="0" marR="0" lvl="0" indent="0" algn="l" defTabSz="9145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2359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Arial Unicode MS" pitchFamily="34" charset="-128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/>
              <a:lstStyle>
                <a:lvl1pPr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503238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008063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511300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16125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4733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305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3877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449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marL="0" marR="0" lvl="0" indent="0" algn="l" defTabSz="9145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2359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Arial Unicode MS" pitchFamily="34" charset="-128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6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/>
              <a:lstStyle>
                <a:lvl1pPr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503238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008063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511300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16125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4733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305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3877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449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marL="0" marR="0" lvl="0" indent="0" algn="l" defTabSz="9145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2359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Arial Unicode MS" pitchFamily="34" charset="-128"/>
                </a:endParaRPr>
              </a:p>
            </p:txBody>
          </p:sp>
        </p:grpSp>
      </p:grpSp>
      <p:pic>
        <p:nvPicPr>
          <p:cNvPr id="18" name="Picture 2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8081" cy="685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7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880" y="1828992"/>
            <a:ext cx="8025600" cy="2209192"/>
          </a:xfrm>
        </p:spPr>
        <p:txBody>
          <a:bodyPr/>
          <a:lstStyle>
            <a:lvl1pPr>
              <a:defRPr sz="499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1947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880" y="4267169"/>
            <a:ext cx="8025600" cy="1752664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357"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10560" y="6248817"/>
            <a:ext cx="2843521" cy="45652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08214E-8E83-4D79-9CCB-2AAA73FFBA96}" type="slidenum">
              <a:rPr lang="cs-CZ" altLang="cs-CZ" smtClean="0">
                <a:solidFill>
                  <a:srgbClr val="000000"/>
                </a:solidFill>
                <a:ea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433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0A9D16-5154-4389-9E50-7F298C4BB6AC}" type="slidenum">
              <a:rPr lang="cs-CZ" altLang="cs-CZ" smtClean="0">
                <a:solidFill>
                  <a:srgbClr val="000000"/>
                </a:solidFill>
                <a:ea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4493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840" y="4406863"/>
            <a:ext cx="10362241" cy="1362383"/>
          </a:xfrm>
        </p:spPr>
        <p:txBody>
          <a:bodyPr anchor="t"/>
          <a:lstStyle>
            <a:lvl1pPr algn="l">
              <a:defRPr sz="3629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840" y="2906225"/>
            <a:ext cx="10362241" cy="1500638"/>
          </a:xfrm>
        </p:spPr>
        <p:txBody>
          <a:bodyPr anchor="b"/>
          <a:lstStyle>
            <a:lvl1pPr marL="0" indent="0">
              <a:buNone/>
              <a:defRPr sz="1814"/>
            </a:lvl1pPr>
            <a:lvl2pPr marL="414772" indent="0">
              <a:buNone/>
              <a:defRPr sz="1633"/>
            </a:lvl2pPr>
            <a:lvl3pPr marL="829544" indent="0">
              <a:buNone/>
              <a:defRPr sz="1452"/>
            </a:lvl3pPr>
            <a:lvl4pPr marL="1244316" indent="0">
              <a:buNone/>
              <a:defRPr sz="1270"/>
            </a:lvl4pPr>
            <a:lvl5pPr marL="1659087" indent="0">
              <a:buNone/>
              <a:defRPr sz="1270"/>
            </a:lvl5pPr>
            <a:lvl6pPr marL="2073859" indent="0">
              <a:buNone/>
              <a:defRPr sz="1270"/>
            </a:lvl6pPr>
            <a:lvl7pPr marL="2488631" indent="0">
              <a:buNone/>
              <a:defRPr sz="1270"/>
            </a:lvl7pPr>
            <a:lvl8pPr marL="2903403" indent="0">
              <a:buNone/>
              <a:defRPr sz="1270"/>
            </a:lvl8pPr>
            <a:lvl9pPr marL="3318175" indent="0">
              <a:buNone/>
              <a:defRPr sz="127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38C24B-D5BF-4468-BB56-A557A2C26E4E}" type="slidenum">
              <a:rPr lang="cs-CZ" altLang="cs-CZ" smtClean="0">
                <a:solidFill>
                  <a:srgbClr val="000000"/>
                </a:solidFill>
                <a:ea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5431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0560" y="1981648"/>
            <a:ext cx="5393281" cy="3885528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88161" y="1981648"/>
            <a:ext cx="5395200" cy="3885528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E133ED-4B64-4382-80AB-558FD2200B67}" type="slidenum">
              <a:rPr lang="cs-CZ" altLang="cs-CZ" smtClean="0">
                <a:solidFill>
                  <a:srgbClr val="000000"/>
                </a:solidFill>
                <a:ea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626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0560" y="275070"/>
            <a:ext cx="10972801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10560" y="1535201"/>
            <a:ext cx="5385601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0560" y="2174628"/>
            <a:ext cx="5385601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920" y="1535201"/>
            <a:ext cx="5389441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920" y="2174628"/>
            <a:ext cx="5389441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B0EF8D-4C76-49DF-8CA9-DA9AE12DC0CB}" type="slidenum">
              <a:rPr lang="cs-CZ" altLang="cs-CZ" smtClean="0">
                <a:solidFill>
                  <a:srgbClr val="000000"/>
                </a:solidFill>
                <a:ea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88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874B49-A616-4235-BDE7-C2BA12999107}" type="slidenum">
              <a:rPr lang="cs-CZ" altLang="cs-CZ" smtClean="0">
                <a:solidFill>
                  <a:srgbClr val="000000"/>
                </a:solidFill>
                <a:ea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9531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652B27-E775-4FD3-9FB3-2BC55B1A658D}" type="slidenum">
              <a:rPr lang="cs-CZ" altLang="cs-CZ" smtClean="0">
                <a:solidFill>
                  <a:srgbClr val="000000"/>
                </a:solidFill>
                <a:ea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5995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0560" y="273629"/>
            <a:ext cx="4010881" cy="1160762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7361" y="273629"/>
            <a:ext cx="6816000" cy="5852774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0560" y="1434391"/>
            <a:ext cx="4010881" cy="4692013"/>
          </a:xfrm>
        </p:spPr>
        <p:txBody>
          <a:bodyPr/>
          <a:lstStyle>
            <a:lvl1pPr marL="0" indent="0">
              <a:buNone/>
              <a:defRPr sz="1270"/>
            </a:lvl1pPr>
            <a:lvl2pPr marL="414772" indent="0">
              <a:buNone/>
              <a:defRPr sz="1089"/>
            </a:lvl2pPr>
            <a:lvl3pPr marL="829544" indent="0">
              <a:buNone/>
              <a:defRPr sz="907"/>
            </a:lvl3pPr>
            <a:lvl4pPr marL="1244316" indent="0">
              <a:buNone/>
              <a:defRPr sz="816"/>
            </a:lvl4pPr>
            <a:lvl5pPr marL="1659087" indent="0">
              <a:buNone/>
              <a:defRPr sz="816"/>
            </a:lvl5pPr>
            <a:lvl6pPr marL="2073859" indent="0">
              <a:buNone/>
              <a:defRPr sz="816"/>
            </a:lvl6pPr>
            <a:lvl7pPr marL="2488631" indent="0">
              <a:buNone/>
              <a:defRPr sz="816"/>
            </a:lvl7pPr>
            <a:lvl8pPr marL="2903403" indent="0">
              <a:buNone/>
              <a:defRPr sz="816"/>
            </a:lvl8pPr>
            <a:lvl9pPr marL="3318175" indent="0">
              <a:buNone/>
              <a:defRPr sz="816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F523C9-9016-4795-B471-718DF6FC5857}" type="slidenum">
              <a:rPr lang="cs-CZ" altLang="cs-CZ" smtClean="0">
                <a:solidFill>
                  <a:srgbClr val="000000"/>
                </a:solidFill>
                <a:ea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246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5C1F1-0CDE-41B4-8904-60B2DF8E52AD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09.04.2018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93AB90-F886-4331-BA77-235BE75EF3F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55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90401" y="4800025"/>
            <a:ext cx="7315200" cy="567420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90401" y="612065"/>
            <a:ext cx="7315200" cy="4115952"/>
          </a:xfrm>
        </p:spPr>
        <p:txBody>
          <a:bodyPr/>
          <a:lstStyle>
            <a:lvl1pPr marL="0" indent="0">
              <a:buNone/>
              <a:defRPr sz="2903"/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90401" y="5367444"/>
            <a:ext cx="7315200" cy="805044"/>
          </a:xfrm>
        </p:spPr>
        <p:txBody>
          <a:bodyPr/>
          <a:lstStyle>
            <a:lvl1pPr marL="0" indent="0">
              <a:buNone/>
              <a:defRPr sz="1270"/>
            </a:lvl1pPr>
            <a:lvl2pPr marL="414772" indent="0">
              <a:buNone/>
              <a:defRPr sz="1089"/>
            </a:lvl2pPr>
            <a:lvl3pPr marL="829544" indent="0">
              <a:buNone/>
              <a:defRPr sz="907"/>
            </a:lvl3pPr>
            <a:lvl4pPr marL="1244316" indent="0">
              <a:buNone/>
              <a:defRPr sz="816"/>
            </a:lvl4pPr>
            <a:lvl5pPr marL="1659087" indent="0">
              <a:buNone/>
              <a:defRPr sz="816"/>
            </a:lvl5pPr>
            <a:lvl6pPr marL="2073859" indent="0">
              <a:buNone/>
              <a:defRPr sz="816"/>
            </a:lvl6pPr>
            <a:lvl7pPr marL="2488631" indent="0">
              <a:buNone/>
              <a:defRPr sz="816"/>
            </a:lvl7pPr>
            <a:lvl8pPr marL="2903403" indent="0">
              <a:buNone/>
              <a:defRPr sz="816"/>
            </a:lvl8pPr>
            <a:lvl9pPr marL="3318175" indent="0">
              <a:buNone/>
              <a:defRPr sz="816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9864F1-4EB5-4F3B-80D5-367993F3E49D}" type="slidenum">
              <a:rPr lang="cs-CZ" altLang="cs-CZ" smtClean="0">
                <a:solidFill>
                  <a:srgbClr val="000000"/>
                </a:solidFill>
                <a:ea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39976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A3A88A-9410-4E17-9DA2-C0B0787143B0}" type="slidenum">
              <a:rPr lang="cs-CZ" altLang="cs-CZ" smtClean="0">
                <a:solidFill>
                  <a:srgbClr val="000000"/>
                </a:solidFill>
                <a:ea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3762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41601" y="456529"/>
            <a:ext cx="2741760" cy="541064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10560" y="456529"/>
            <a:ext cx="8046721" cy="541064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CA22D7-0D98-4484-8DB3-7867A7718B67}" type="slidenum">
              <a:rPr lang="cs-CZ" altLang="cs-CZ" smtClean="0">
                <a:solidFill>
                  <a:srgbClr val="000000"/>
                </a:solidFill>
                <a:ea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9831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2192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0794" tIns="50397" rIns="100794" bIns="50397" anchor="ctr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algn="ctr" defTabSz="9145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35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algn="l" defTabSz="9145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35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/>
              <a:lstStyle>
                <a:lvl1pPr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503238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008063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511300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16125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4733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305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3877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449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marL="0" marR="0" lvl="0" indent="0" algn="l" defTabSz="9145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2359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Arial Unicode MS" pitchFamily="34" charset="-128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/>
              <a:lstStyle>
                <a:lvl1pPr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503238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008063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511300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16125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4733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305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3877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449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marL="0" marR="0" lvl="0" indent="0" algn="l" defTabSz="9145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2359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Arial Unicode MS" pitchFamily="34" charset="-128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/>
              <a:lstStyle>
                <a:lvl1pPr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503238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008063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511300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16125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4733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305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3877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449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marL="0" marR="0" lvl="0" indent="0" algn="l" defTabSz="9145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2359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Arial Unicode MS" pitchFamily="34" charset="-128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6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/>
              <a:lstStyle>
                <a:lvl1pPr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503238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008063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511300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16125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4733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305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3877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449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marL="0" marR="0" lvl="0" indent="0" algn="l" defTabSz="9145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2359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Arial Unicode MS" pitchFamily="34" charset="-128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/>
              <a:lstStyle>
                <a:lvl1pPr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503238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008063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511300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16125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4733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305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3877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449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marL="0" marR="0" lvl="0" indent="0" algn="l" defTabSz="9145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2359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Arial Unicode MS" pitchFamily="34" charset="-128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6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/>
              <a:lstStyle>
                <a:lvl1pPr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503238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008063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511300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16125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4733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305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3877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449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marL="0" marR="0" lvl="0" indent="0" algn="l" defTabSz="9145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2359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Arial Unicode MS" pitchFamily="34" charset="-128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/>
              <a:lstStyle>
                <a:lvl1pPr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503238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008063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511300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16125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4733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305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3877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449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marL="0" marR="0" lvl="0" indent="0" algn="l" defTabSz="9145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2359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Arial Unicode MS" pitchFamily="34" charset="-128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/>
              <a:lstStyle>
                <a:lvl1pPr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503238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008063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511300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16125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4733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305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3877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449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marL="0" marR="0" lvl="0" indent="0" algn="l" defTabSz="9145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2359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Arial Unicode MS" pitchFamily="34" charset="-128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/>
              <a:lstStyle>
                <a:lvl1pPr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503238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008063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511300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16125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4733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305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3877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449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marL="0" marR="0" lvl="0" indent="0" algn="l" defTabSz="9145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2359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Arial Unicode MS" pitchFamily="34" charset="-128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6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/>
              <a:lstStyle>
                <a:lvl1pPr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503238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008063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511300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16125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4733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305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3877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449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marL="0" marR="0" lvl="0" indent="0" algn="l" defTabSz="9145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2359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Arial Unicode MS" pitchFamily="34" charset="-128"/>
                </a:endParaRPr>
              </a:p>
            </p:txBody>
          </p:sp>
        </p:grpSp>
      </p:grpSp>
      <p:pic>
        <p:nvPicPr>
          <p:cNvPr id="18" name="Picture 2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8081" cy="685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7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880" y="1828992"/>
            <a:ext cx="8025600" cy="2209192"/>
          </a:xfrm>
        </p:spPr>
        <p:txBody>
          <a:bodyPr/>
          <a:lstStyle>
            <a:lvl1pPr>
              <a:defRPr sz="499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1947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880" y="4267169"/>
            <a:ext cx="8025600" cy="1752664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357"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10560" y="6248817"/>
            <a:ext cx="2843521" cy="45652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08214E-8E83-4D79-9CCB-2AAA73FFBA96}" type="slidenum">
              <a:rPr lang="cs-CZ" altLang="cs-CZ" smtClean="0">
                <a:solidFill>
                  <a:srgbClr val="000000"/>
                </a:solidFill>
                <a:ea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55547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0A9D16-5154-4389-9E50-7F298C4BB6AC}" type="slidenum">
              <a:rPr lang="cs-CZ" altLang="cs-CZ" smtClean="0">
                <a:solidFill>
                  <a:srgbClr val="000000"/>
                </a:solidFill>
                <a:ea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52997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840" y="4406863"/>
            <a:ext cx="10362241" cy="1362383"/>
          </a:xfrm>
        </p:spPr>
        <p:txBody>
          <a:bodyPr anchor="t"/>
          <a:lstStyle>
            <a:lvl1pPr algn="l">
              <a:defRPr sz="3629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840" y="2906225"/>
            <a:ext cx="10362241" cy="1500638"/>
          </a:xfrm>
        </p:spPr>
        <p:txBody>
          <a:bodyPr anchor="b"/>
          <a:lstStyle>
            <a:lvl1pPr marL="0" indent="0">
              <a:buNone/>
              <a:defRPr sz="1814"/>
            </a:lvl1pPr>
            <a:lvl2pPr marL="414772" indent="0">
              <a:buNone/>
              <a:defRPr sz="1633"/>
            </a:lvl2pPr>
            <a:lvl3pPr marL="829544" indent="0">
              <a:buNone/>
              <a:defRPr sz="1452"/>
            </a:lvl3pPr>
            <a:lvl4pPr marL="1244316" indent="0">
              <a:buNone/>
              <a:defRPr sz="1270"/>
            </a:lvl4pPr>
            <a:lvl5pPr marL="1659087" indent="0">
              <a:buNone/>
              <a:defRPr sz="1270"/>
            </a:lvl5pPr>
            <a:lvl6pPr marL="2073859" indent="0">
              <a:buNone/>
              <a:defRPr sz="1270"/>
            </a:lvl6pPr>
            <a:lvl7pPr marL="2488631" indent="0">
              <a:buNone/>
              <a:defRPr sz="1270"/>
            </a:lvl7pPr>
            <a:lvl8pPr marL="2903403" indent="0">
              <a:buNone/>
              <a:defRPr sz="1270"/>
            </a:lvl8pPr>
            <a:lvl9pPr marL="3318175" indent="0">
              <a:buNone/>
              <a:defRPr sz="127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38C24B-D5BF-4468-BB56-A557A2C26E4E}" type="slidenum">
              <a:rPr lang="cs-CZ" altLang="cs-CZ" smtClean="0">
                <a:solidFill>
                  <a:srgbClr val="000000"/>
                </a:solidFill>
                <a:ea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43675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0560" y="1981648"/>
            <a:ext cx="5393281" cy="3885528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88161" y="1981648"/>
            <a:ext cx="5395200" cy="3885528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E133ED-4B64-4382-80AB-558FD2200B67}" type="slidenum">
              <a:rPr lang="cs-CZ" altLang="cs-CZ" smtClean="0">
                <a:solidFill>
                  <a:srgbClr val="000000"/>
                </a:solidFill>
                <a:ea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93534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0560" y="275070"/>
            <a:ext cx="10972801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10560" y="1535201"/>
            <a:ext cx="5385601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0560" y="2174628"/>
            <a:ext cx="5385601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920" y="1535201"/>
            <a:ext cx="5389441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920" y="2174628"/>
            <a:ext cx="5389441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B0EF8D-4C76-49DF-8CA9-DA9AE12DC0CB}" type="slidenum">
              <a:rPr lang="cs-CZ" altLang="cs-CZ" smtClean="0">
                <a:solidFill>
                  <a:srgbClr val="000000"/>
                </a:solidFill>
                <a:ea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7913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874B49-A616-4235-BDE7-C2BA12999107}" type="slidenum">
              <a:rPr lang="cs-CZ" altLang="cs-CZ" smtClean="0">
                <a:solidFill>
                  <a:srgbClr val="000000"/>
                </a:solidFill>
                <a:ea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7166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652B27-E775-4FD3-9FB3-2BC55B1A658D}" type="slidenum">
              <a:rPr lang="cs-CZ" altLang="cs-CZ" smtClean="0">
                <a:solidFill>
                  <a:srgbClr val="000000"/>
                </a:solidFill>
                <a:ea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488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5C1F1-0CDE-41B4-8904-60B2DF8E52AD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09.04.2018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93AB90-F886-4331-BA77-235BE75EF3F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1697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0560" y="273629"/>
            <a:ext cx="4010881" cy="1160762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7361" y="273629"/>
            <a:ext cx="6816000" cy="5852774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0560" y="1434391"/>
            <a:ext cx="4010881" cy="4692013"/>
          </a:xfrm>
        </p:spPr>
        <p:txBody>
          <a:bodyPr/>
          <a:lstStyle>
            <a:lvl1pPr marL="0" indent="0">
              <a:buNone/>
              <a:defRPr sz="1270"/>
            </a:lvl1pPr>
            <a:lvl2pPr marL="414772" indent="0">
              <a:buNone/>
              <a:defRPr sz="1089"/>
            </a:lvl2pPr>
            <a:lvl3pPr marL="829544" indent="0">
              <a:buNone/>
              <a:defRPr sz="907"/>
            </a:lvl3pPr>
            <a:lvl4pPr marL="1244316" indent="0">
              <a:buNone/>
              <a:defRPr sz="816"/>
            </a:lvl4pPr>
            <a:lvl5pPr marL="1659087" indent="0">
              <a:buNone/>
              <a:defRPr sz="816"/>
            </a:lvl5pPr>
            <a:lvl6pPr marL="2073859" indent="0">
              <a:buNone/>
              <a:defRPr sz="816"/>
            </a:lvl6pPr>
            <a:lvl7pPr marL="2488631" indent="0">
              <a:buNone/>
              <a:defRPr sz="816"/>
            </a:lvl7pPr>
            <a:lvl8pPr marL="2903403" indent="0">
              <a:buNone/>
              <a:defRPr sz="816"/>
            </a:lvl8pPr>
            <a:lvl9pPr marL="3318175" indent="0">
              <a:buNone/>
              <a:defRPr sz="816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F523C9-9016-4795-B471-718DF6FC5857}" type="slidenum">
              <a:rPr lang="cs-CZ" altLang="cs-CZ" smtClean="0">
                <a:solidFill>
                  <a:srgbClr val="000000"/>
                </a:solidFill>
                <a:ea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47813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90401" y="4800025"/>
            <a:ext cx="7315200" cy="567420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90401" y="612065"/>
            <a:ext cx="7315200" cy="4115952"/>
          </a:xfrm>
        </p:spPr>
        <p:txBody>
          <a:bodyPr/>
          <a:lstStyle>
            <a:lvl1pPr marL="0" indent="0">
              <a:buNone/>
              <a:defRPr sz="2903"/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90401" y="5367444"/>
            <a:ext cx="7315200" cy="805044"/>
          </a:xfrm>
        </p:spPr>
        <p:txBody>
          <a:bodyPr/>
          <a:lstStyle>
            <a:lvl1pPr marL="0" indent="0">
              <a:buNone/>
              <a:defRPr sz="1270"/>
            </a:lvl1pPr>
            <a:lvl2pPr marL="414772" indent="0">
              <a:buNone/>
              <a:defRPr sz="1089"/>
            </a:lvl2pPr>
            <a:lvl3pPr marL="829544" indent="0">
              <a:buNone/>
              <a:defRPr sz="907"/>
            </a:lvl3pPr>
            <a:lvl4pPr marL="1244316" indent="0">
              <a:buNone/>
              <a:defRPr sz="816"/>
            </a:lvl4pPr>
            <a:lvl5pPr marL="1659087" indent="0">
              <a:buNone/>
              <a:defRPr sz="816"/>
            </a:lvl5pPr>
            <a:lvl6pPr marL="2073859" indent="0">
              <a:buNone/>
              <a:defRPr sz="816"/>
            </a:lvl6pPr>
            <a:lvl7pPr marL="2488631" indent="0">
              <a:buNone/>
              <a:defRPr sz="816"/>
            </a:lvl7pPr>
            <a:lvl8pPr marL="2903403" indent="0">
              <a:buNone/>
              <a:defRPr sz="816"/>
            </a:lvl8pPr>
            <a:lvl9pPr marL="3318175" indent="0">
              <a:buNone/>
              <a:defRPr sz="816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9864F1-4EB5-4F3B-80D5-367993F3E49D}" type="slidenum">
              <a:rPr lang="cs-CZ" altLang="cs-CZ" smtClean="0">
                <a:solidFill>
                  <a:srgbClr val="000000"/>
                </a:solidFill>
                <a:ea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6141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A3A88A-9410-4E17-9DA2-C0B0787143B0}" type="slidenum">
              <a:rPr lang="cs-CZ" altLang="cs-CZ" smtClean="0">
                <a:solidFill>
                  <a:srgbClr val="000000"/>
                </a:solidFill>
                <a:ea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2498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41601" y="456529"/>
            <a:ext cx="2741760" cy="541064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10560" y="456529"/>
            <a:ext cx="8046721" cy="541064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CA22D7-0D98-4484-8DB3-7867A7718B67}" type="slidenum">
              <a:rPr lang="cs-CZ" altLang="cs-CZ" smtClean="0">
                <a:solidFill>
                  <a:srgbClr val="000000"/>
                </a:solidFill>
                <a:ea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000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5C1F1-0CDE-41B4-8904-60B2DF8E52AD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09.04.2018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93AB90-F886-4331-BA77-235BE75EF3F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247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5C1F1-0CDE-41B4-8904-60B2DF8E52AD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09.04.2018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93AB90-F886-4331-BA77-235BE75EF3F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071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5C1F1-0CDE-41B4-8904-60B2DF8E52AD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09.04.2018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93AB90-F886-4331-BA77-235BE75EF3F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541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5C1F1-0CDE-41B4-8904-60B2DF8E52AD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09.04.2018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93AB90-F886-4331-BA77-235BE75EF3F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20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5C1F1-0CDE-41B4-8904-60B2DF8E52AD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09.04.2018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93AB90-F886-4331-BA77-235BE75EF3F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604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5C1F1-0CDE-41B4-8904-60B2DF8E52AD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09.04.2018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93AB90-F886-4331-BA77-235BE75EF3F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37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5C1F1-0CDE-41B4-8904-60B2DF8E52AD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09.04.2018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93AB90-F886-4331-BA77-235BE75EF3F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16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401" y="6248817"/>
            <a:ext cx="3859200" cy="45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b" anchorCtr="0" compatLnSpc="1">
            <a:prstTxWarp prst="textNoShape">
              <a:avLst/>
            </a:prstTxWarp>
          </a:bodyPr>
          <a:lstStyle>
            <a:lvl1pPr algn="ctr" defTabSz="914515" eaLnBrk="1" hangingPunct="1">
              <a:defRPr sz="1179">
                <a:latin typeface="Arial" charset="0"/>
                <a:cs typeface="Arial Unicode MS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921" y="6248817"/>
            <a:ext cx="2845440" cy="45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b" anchorCtr="0" compatLnSpc="1">
            <a:prstTxWarp prst="textNoShape">
              <a:avLst/>
            </a:prstTxWarp>
          </a:bodyPr>
          <a:lstStyle>
            <a:lvl1pPr algn="r" defTabSz="914515" eaLnBrk="1" hangingPunct="1">
              <a:defRPr sz="1179" smtClean="0">
                <a:latin typeface="Arial Black" panose="020B0A04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F519E3-2483-4FAB-A1F5-4DC4C0EDA02A}" type="slidenum">
              <a:rPr lang="cs-CZ" altLang="cs-CZ" smtClean="0">
                <a:solidFill>
                  <a:srgbClr val="000000"/>
                </a:solidFill>
                <a:ea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1" y="0"/>
            <a:ext cx="12192000" cy="545818"/>
            <a:chOff x="0" y="0"/>
            <a:chExt cx="5760" cy="344"/>
          </a:xfrm>
        </p:grpSpPr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0794" tIns="50397" rIns="100794" bIns="50397" anchor="ctr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algn="ctr" defTabSz="9145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35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</a:endParaRP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algn="l" defTabSz="9145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35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</a:endParaRPr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algn="l" defTabSz="9145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14" b="0" i="0" u="none" strike="noStrike" kern="1200" cap="none" spc="0" normalizeH="0" baseline="0" noProof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endParaRP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algn="l" defTabSz="9145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14" b="0" i="0" u="none" strike="noStrike" kern="1200" cap="none" spc="0" normalizeH="0" baseline="0" noProof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endParaRP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algn="l" defTabSz="9145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14" b="0" i="0" u="none" strike="noStrike" kern="1200" cap="none" spc="0" normalizeH="0" baseline="0" noProof="0" smtClean="0">
                <a:ln>
                  <a:noFill/>
                </a:ln>
                <a:solidFill>
                  <a:srgbClr val="9999CC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endParaRP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algn="l" defTabSz="9145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14" b="0" i="0" u="none" strike="noStrike" kern="1200" cap="none" spc="0" normalizeH="0" baseline="0" noProof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endParaRPr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algn="l" defTabSz="9145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35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</a:endParaRPr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algn="l" defTabSz="9145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14" b="0" i="0" u="none" strike="noStrike" kern="1200" cap="none" spc="0" normalizeH="0" baseline="0" noProof="0" smtClean="0">
                <a:ln>
                  <a:noFill/>
                </a:ln>
                <a:solidFill>
                  <a:srgbClr val="9999CC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endParaRPr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algn="l" defTabSz="9145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14" b="0" i="0" u="none" strike="noStrike" kern="1200" cap="none" spc="0" normalizeH="0" baseline="0" noProof="0" smtClean="0">
                <a:ln>
                  <a:noFill/>
                </a:ln>
                <a:solidFill>
                  <a:srgbClr val="9999CC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10560" y="456529"/>
            <a:ext cx="10972801" cy="137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560" y="1981648"/>
            <a:ext cx="10972801" cy="388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844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0560" y="6245937"/>
            <a:ext cx="2843521" cy="4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b" anchorCtr="0" compatLnSpc="1">
            <a:prstTxWarp prst="textNoShape">
              <a:avLst/>
            </a:prstTxWarp>
          </a:bodyPr>
          <a:lstStyle>
            <a:lvl1pPr defTabSz="914515" eaLnBrk="1" hangingPunct="1">
              <a:defRPr sz="1179">
                <a:latin typeface="Arial" charset="0"/>
                <a:cs typeface="Arial Unicode MS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pic>
        <p:nvPicPr>
          <p:cNvPr id="1032" name="Picture 1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8081" cy="685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98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515" rtl="0" eaLnBrk="0" fontAlgn="base" hangingPunct="0">
        <a:spcBef>
          <a:spcPct val="0"/>
        </a:spcBef>
        <a:spcAft>
          <a:spcPct val="0"/>
        </a:spcAft>
        <a:defRPr sz="4445">
          <a:solidFill>
            <a:schemeClr val="tx1"/>
          </a:solidFill>
          <a:latin typeface="+mj-lt"/>
          <a:ea typeface="+mj-ea"/>
          <a:cs typeface="+mj-cs"/>
        </a:defRPr>
      </a:lvl1pPr>
      <a:lvl2pPr algn="l" defTabSz="914515" rtl="0" eaLnBrk="0" fontAlgn="base" hangingPunct="0">
        <a:spcBef>
          <a:spcPct val="0"/>
        </a:spcBef>
        <a:spcAft>
          <a:spcPct val="0"/>
        </a:spcAft>
        <a:defRPr sz="4445">
          <a:solidFill>
            <a:schemeClr val="tx1"/>
          </a:solidFill>
          <a:latin typeface="Arial" charset="0"/>
        </a:defRPr>
      </a:lvl2pPr>
      <a:lvl3pPr algn="l" defTabSz="914515" rtl="0" eaLnBrk="0" fontAlgn="base" hangingPunct="0">
        <a:spcBef>
          <a:spcPct val="0"/>
        </a:spcBef>
        <a:spcAft>
          <a:spcPct val="0"/>
        </a:spcAft>
        <a:defRPr sz="4445">
          <a:solidFill>
            <a:schemeClr val="tx1"/>
          </a:solidFill>
          <a:latin typeface="Arial" charset="0"/>
        </a:defRPr>
      </a:lvl3pPr>
      <a:lvl4pPr algn="l" defTabSz="914515" rtl="0" eaLnBrk="0" fontAlgn="base" hangingPunct="0">
        <a:spcBef>
          <a:spcPct val="0"/>
        </a:spcBef>
        <a:spcAft>
          <a:spcPct val="0"/>
        </a:spcAft>
        <a:defRPr sz="4445">
          <a:solidFill>
            <a:schemeClr val="tx1"/>
          </a:solidFill>
          <a:latin typeface="Arial" charset="0"/>
        </a:defRPr>
      </a:lvl4pPr>
      <a:lvl5pPr algn="l" defTabSz="914515" rtl="0" eaLnBrk="0" fontAlgn="base" hangingPunct="0">
        <a:spcBef>
          <a:spcPct val="0"/>
        </a:spcBef>
        <a:spcAft>
          <a:spcPct val="0"/>
        </a:spcAft>
        <a:defRPr sz="4445">
          <a:solidFill>
            <a:schemeClr val="tx1"/>
          </a:solidFill>
          <a:latin typeface="Arial" charset="0"/>
        </a:defRPr>
      </a:lvl5pPr>
      <a:lvl6pPr marL="414772" algn="l" defTabSz="914515" rtl="0" fontAlgn="base">
        <a:spcBef>
          <a:spcPct val="0"/>
        </a:spcBef>
        <a:spcAft>
          <a:spcPct val="0"/>
        </a:spcAft>
        <a:defRPr sz="4445">
          <a:solidFill>
            <a:schemeClr val="tx1"/>
          </a:solidFill>
          <a:latin typeface="Arial" charset="0"/>
        </a:defRPr>
      </a:lvl6pPr>
      <a:lvl7pPr marL="829544" algn="l" defTabSz="914515" rtl="0" fontAlgn="base">
        <a:spcBef>
          <a:spcPct val="0"/>
        </a:spcBef>
        <a:spcAft>
          <a:spcPct val="0"/>
        </a:spcAft>
        <a:defRPr sz="4445">
          <a:solidFill>
            <a:schemeClr val="tx1"/>
          </a:solidFill>
          <a:latin typeface="Arial" charset="0"/>
        </a:defRPr>
      </a:lvl7pPr>
      <a:lvl8pPr marL="1244316" algn="l" defTabSz="914515" rtl="0" fontAlgn="base">
        <a:spcBef>
          <a:spcPct val="0"/>
        </a:spcBef>
        <a:spcAft>
          <a:spcPct val="0"/>
        </a:spcAft>
        <a:defRPr sz="4445">
          <a:solidFill>
            <a:schemeClr val="tx1"/>
          </a:solidFill>
          <a:latin typeface="Arial" charset="0"/>
        </a:defRPr>
      </a:lvl8pPr>
      <a:lvl9pPr marL="1659087" algn="l" defTabSz="914515" rtl="0" fontAlgn="base">
        <a:spcBef>
          <a:spcPct val="0"/>
        </a:spcBef>
        <a:spcAft>
          <a:spcPct val="0"/>
        </a:spcAft>
        <a:defRPr sz="4445">
          <a:solidFill>
            <a:schemeClr val="tx1"/>
          </a:solidFill>
          <a:latin typeface="Arial" charset="0"/>
        </a:defRPr>
      </a:lvl9pPr>
    </p:titleStyle>
    <p:bodyStyle>
      <a:lvl1pPr marL="342763" indent="-342763" algn="l" defTabSz="914515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175">
          <a:solidFill>
            <a:schemeClr val="tx1"/>
          </a:solidFill>
          <a:latin typeface="+mn-lt"/>
          <a:ea typeface="+mn-ea"/>
          <a:cs typeface="+mn-cs"/>
        </a:defRPr>
      </a:lvl1pPr>
      <a:lvl2pPr marL="743133" indent="-286596" algn="l" defTabSz="914515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12">
          <a:solidFill>
            <a:schemeClr val="tx1"/>
          </a:solidFill>
          <a:latin typeface="+mn-lt"/>
        </a:defRPr>
      </a:lvl2pPr>
      <a:lvl3pPr marL="1143503" indent="-228989" algn="l" defTabSz="914515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359">
          <a:solidFill>
            <a:schemeClr val="tx1"/>
          </a:solidFill>
          <a:latin typeface="+mn-lt"/>
        </a:defRPr>
      </a:lvl3pPr>
      <a:lvl4pPr marL="1600040" indent="-228989" algn="l" defTabSz="914515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1996">
          <a:solidFill>
            <a:schemeClr val="tx1"/>
          </a:solidFill>
          <a:latin typeface="+mn-lt"/>
        </a:defRPr>
      </a:lvl4pPr>
      <a:lvl5pPr marL="2058018" indent="-228989" algn="l" defTabSz="914515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1996">
          <a:solidFill>
            <a:schemeClr val="tx1"/>
          </a:solidFill>
          <a:latin typeface="+mn-lt"/>
        </a:defRPr>
      </a:lvl5pPr>
      <a:lvl6pPr marL="2472790" indent="-228989" algn="l" defTabSz="914515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996">
          <a:solidFill>
            <a:schemeClr val="tx1"/>
          </a:solidFill>
          <a:latin typeface="+mn-lt"/>
        </a:defRPr>
      </a:lvl6pPr>
      <a:lvl7pPr marL="2887561" indent="-228989" algn="l" defTabSz="914515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996">
          <a:solidFill>
            <a:schemeClr val="tx1"/>
          </a:solidFill>
          <a:latin typeface="+mn-lt"/>
        </a:defRPr>
      </a:lvl7pPr>
      <a:lvl8pPr marL="3302333" indent="-228989" algn="l" defTabSz="914515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996">
          <a:solidFill>
            <a:schemeClr val="tx1"/>
          </a:solidFill>
          <a:latin typeface="+mn-lt"/>
        </a:defRPr>
      </a:lvl8pPr>
      <a:lvl9pPr marL="3717105" indent="-228989" algn="l" defTabSz="914515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996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401" y="6248817"/>
            <a:ext cx="3859200" cy="45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b" anchorCtr="0" compatLnSpc="1">
            <a:prstTxWarp prst="textNoShape">
              <a:avLst/>
            </a:prstTxWarp>
          </a:bodyPr>
          <a:lstStyle>
            <a:lvl1pPr algn="ctr" defTabSz="914515" eaLnBrk="1" hangingPunct="1">
              <a:defRPr sz="1179">
                <a:latin typeface="Arial" charset="0"/>
                <a:cs typeface="Arial Unicode MS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921" y="6248817"/>
            <a:ext cx="2845440" cy="45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b" anchorCtr="0" compatLnSpc="1">
            <a:prstTxWarp prst="textNoShape">
              <a:avLst/>
            </a:prstTxWarp>
          </a:bodyPr>
          <a:lstStyle>
            <a:lvl1pPr algn="r" defTabSz="914515" eaLnBrk="1" hangingPunct="1">
              <a:defRPr sz="1179" smtClean="0">
                <a:latin typeface="Arial Black" panose="020B0A04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F519E3-2483-4FAB-A1F5-4DC4C0EDA02A}" type="slidenum">
              <a:rPr lang="cs-CZ" altLang="cs-CZ" smtClean="0">
                <a:solidFill>
                  <a:srgbClr val="000000"/>
                </a:solidFill>
                <a:ea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1" y="0"/>
            <a:ext cx="12192000" cy="545818"/>
            <a:chOff x="0" y="0"/>
            <a:chExt cx="5760" cy="344"/>
          </a:xfrm>
        </p:grpSpPr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0794" tIns="50397" rIns="100794" bIns="50397" anchor="ctr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algn="ctr" defTabSz="9145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35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</a:endParaRP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algn="l" defTabSz="9145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35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</a:endParaRPr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algn="l" defTabSz="9145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14" b="0" i="0" u="none" strike="noStrike" kern="1200" cap="none" spc="0" normalizeH="0" baseline="0" noProof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endParaRP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algn="l" defTabSz="9145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14" b="0" i="0" u="none" strike="noStrike" kern="1200" cap="none" spc="0" normalizeH="0" baseline="0" noProof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endParaRP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algn="l" defTabSz="9145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14" b="0" i="0" u="none" strike="noStrike" kern="1200" cap="none" spc="0" normalizeH="0" baseline="0" noProof="0" smtClean="0">
                <a:ln>
                  <a:noFill/>
                </a:ln>
                <a:solidFill>
                  <a:srgbClr val="9999CC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endParaRP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algn="l" defTabSz="9145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14" b="0" i="0" u="none" strike="noStrike" kern="1200" cap="none" spc="0" normalizeH="0" baseline="0" noProof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endParaRPr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algn="l" defTabSz="9145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35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</a:endParaRPr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algn="l" defTabSz="9145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14" b="0" i="0" u="none" strike="noStrike" kern="1200" cap="none" spc="0" normalizeH="0" baseline="0" noProof="0" smtClean="0">
                <a:ln>
                  <a:noFill/>
                </a:ln>
                <a:solidFill>
                  <a:srgbClr val="9999CC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endParaRPr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algn="l" defTabSz="9145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14" b="0" i="0" u="none" strike="noStrike" kern="1200" cap="none" spc="0" normalizeH="0" baseline="0" noProof="0" smtClean="0">
                <a:ln>
                  <a:noFill/>
                </a:ln>
                <a:solidFill>
                  <a:srgbClr val="9999CC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10560" y="456529"/>
            <a:ext cx="10972801" cy="137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560" y="1981648"/>
            <a:ext cx="10972801" cy="388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844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0560" y="6245937"/>
            <a:ext cx="2843521" cy="4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b" anchorCtr="0" compatLnSpc="1">
            <a:prstTxWarp prst="textNoShape">
              <a:avLst/>
            </a:prstTxWarp>
          </a:bodyPr>
          <a:lstStyle>
            <a:lvl1pPr defTabSz="914515" eaLnBrk="1" hangingPunct="1">
              <a:defRPr sz="1179">
                <a:latin typeface="Arial" charset="0"/>
                <a:cs typeface="Arial Unicode MS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pic>
        <p:nvPicPr>
          <p:cNvPr id="1032" name="Picture 1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8081" cy="685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55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515" rtl="0" eaLnBrk="0" fontAlgn="base" hangingPunct="0">
        <a:spcBef>
          <a:spcPct val="0"/>
        </a:spcBef>
        <a:spcAft>
          <a:spcPct val="0"/>
        </a:spcAft>
        <a:defRPr sz="4445">
          <a:solidFill>
            <a:schemeClr val="tx1"/>
          </a:solidFill>
          <a:latin typeface="+mj-lt"/>
          <a:ea typeface="+mj-ea"/>
          <a:cs typeface="+mj-cs"/>
        </a:defRPr>
      </a:lvl1pPr>
      <a:lvl2pPr algn="l" defTabSz="914515" rtl="0" eaLnBrk="0" fontAlgn="base" hangingPunct="0">
        <a:spcBef>
          <a:spcPct val="0"/>
        </a:spcBef>
        <a:spcAft>
          <a:spcPct val="0"/>
        </a:spcAft>
        <a:defRPr sz="4445">
          <a:solidFill>
            <a:schemeClr val="tx1"/>
          </a:solidFill>
          <a:latin typeface="Arial" charset="0"/>
        </a:defRPr>
      </a:lvl2pPr>
      <a:lvl3pPr algn="l" defTabSz="914515" rtl="0" eaLnBrk="0" fontAlgn="base" hangingPunct="0">
        <a:spcBef>
          <a:spcPct val="0"/>
        </a:spcBef>
        <a:spcAft>
          <a:spcPct val="0"/>
        </a:spcAft>
        <a:defRPr sz="4445">
          <a:solidFill>
            <a:schemeClr val="tx1"/>
          </a:solidFill>
          <a:latin typeface="Arial" charset="0"/>
        </a:defRPr>
      </a:lvl3pPr>
      <a:lvl4pPr algn="l" defTabSz="914515" rtl="0" eaLnBrk="0" fontAlgn="base" hangingPunct="0">
        <a:spcBef>
          <a:spcPct val="0"/>
        </a:spcBef>
        <a:spcAft>
          <a:spcPct val="0"/>
        </a:spcAft>
        <a:defRPr sz="4445">
          <a:solidFill>
            <a:schemeClr val="tx1"/>
          </a:solidFill>
          <a:latin typeface="Arial" charset="0"/>
        </a:defRPr>
      </a:lvl4pPr>
      <a:lvl5pPr algn="l" defTabSz="914515" rtl="0" eaLnBrk="0" fontAlgn="base" hangingPunct="0">
        <a:spcBef>
          <a:spcPct val="0"/>
        </a:spcBef>
        <a:spcAft>
          <a:spcPct val="0"/>
        </a:spcAft>
        <a:defRPr sz="4445">
          <a:solidFill>
            <a:schemeClr val="tx1"/>
          </a:solidFill>
          <a:latin typeface="Arial" charset="0"/>
        </a:defRPr>
      </a:lvl5pPr>
      <a:lvl6pPr marL="414772" algn="l" defTabSz="914515" rtl="0" fontAlgn="base">
        <a:spcBef>
          <a:spcPct val="0"/>
        </a:spcBef>
        <a:spcAft>
          <a:spcPct val="0"/>
        </a:spcAft>
        <a:defRPr sz="4445">
          <a:solidFill>
            <a:schemeClr val="tx1"/>
          </a:solidFill>
          <a:latin typeface="Arial" charset="0"/>
        </a:defRPr>
      </a:lvl6pPr>
      <a:lvl7pPr marL="829544" algn="l" defTabSz="914515" rtl="0" fontAlgn="base">
        <a:spcBef>
          <a:spcPct val="0"/>
        </a:spcBef>
        <a:spcAft>
          <a:spcPct val="0"/>
        </a:spcAft>
        <a:defRPr sz="4445">
          <a:solidFill>
            <a:schemeClr val="tx1"/>
          </a:solidFill>
          <a:latin typeface="Arial" charset="0"/>
        </a:defRPr>
      </a:lvl7pPr>
      <a:lvl8pPr marL="1244316" algn="l" defTabSz="914515" rtl="0" fontAlgn="base">
        <a:spcBef>
          <a:spcPct val="0"/>
        </a:spcBef>
        <a:spcAft>
          <a:spcPct val="0"/>
        </a:spcAft>
        <a:defRPr sz="4445">
          <a:solidFill>
            <a:schemeClr val="tx1"/>
          </a:solidFill>
          <a:latin typeface="Arial" charset="0"/>
        </a:defRPr>
      </a:lvl8pPr>
      <a:lvl9pPr marL="1659087" algn="l" defTabSz="914515" rtl="0" fontAlgn="base">
        <a:spcBef>
          <a:spcPct val="0"/>
        </a:spcBef>
        <a:spcAft>
          <a:spcPct val="0"/>
        </a:spcAft>
        <a:defRPr sz="4445">
          <a:solidFill>
            <a:schemeClr val="tx1"/>
          </a:solidFill>
          <a:latin typeface="Arial" charset="0"/>
        </a:defRPr>
      </a:lvl9pPr>
    </p:titleStyle>
    <p:bodyStyle>
      <a:lvl1pPr marL="342763" indent="-342763" algn="l" defTabSz="914515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175">
          <a:solidFill>
            <a:schemeClr val="tx1"/>
          </a:solidFill>
          <a:latin typeface="+mn-lt"/>
          <a:ea typeface="+mn-ea"/>
          <a:cs typeface="+mn-cs"/>
        </a:defRPr>
      </a:lvl1pPr>
      <a:lvl2pPr marL="743133" indent="-286596" algn="l" defTabSz="914515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12">
          <a:solidFill>
            <a:schemeClr val="tx1"/>
          </a:solidFill>
          <a:latin typeface="+mn-lt"/>
        </a:defRPr>
      </a:lvl2pPr>
      <a:lvl3pPr marL="1143503" indent="-228989" algn="l" defTabSz="914515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359">
          <a:solidFill>
            <a:schemeClr val="tx1"/>
          </a:solidFill>
          <a:latin typeface="+mn-lt"/>
        </a:defRPr>
      </a:lvl3pPr>
      <a:lvl4pPr marL="1600040" indent="-228989" algn="l" defTabSz="914515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1996">
          <a:solidFill>
            <a:schemeClr val="tx1"/>
          </a:solidFill>
          <a:latin typeface="+mn-lt"/>
        </a:defRPr>
      </a:lvl4pPr>
      <a:lvl5pPr marL="2058018" indent="-228989" algn="l" defTabSz="914515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1996">
          <a:solidFill>
            <a:schemeClr val="tx1"/>
          </a:solidFill>
          <a:latin typeface="+mn-lt"/>
        </a:defRPr>
      </a:lvl5pPr>
      <a:lvl6pPr marL="2472790" indent="-228989" algn="l" defTabSz="914515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996">
          <a:solidFill>
            <a:schemeClr val="tx1"/>
          </a:solidFill>
          <a:latin typeface="+mn-lt"/>
        </a:defRPr>
      </a:lvl6pPr>
      <a:lvl7pPr marL="2887561" indent="-228989" algn="l" defTabSz="914515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996">
          <a:solidFill>
            <a:schemeClr val="tx1"/>
          </a:solidFill>
          <a:latin typeface="+mn-lt"/>
        </a:defRPr>
      </a:lvl7pPr>
      <a:lvl8pPr marL="3302333" indent="-228989" algn="l" defTabSz="914515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996">
          <a:solidFill>
            <a:schemeClr val="tx1"/>
          </a:solidFill>
          <a:latin typeface="+mn-lt"/>
        </a:defRPr>
      </a:lvl8pPr>
      <a:lvl9pPr marL="3717105" indent="-228989" algn="l" defTabSz="914515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996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kiskripta.eu/w/CNS" TargetMode="External"/><Relationship Id="rId3" Type="http://schemas.openxmlformats.org/officeDocument/2006/relationships/hyperlink" Target="https://www.wikiskripta.eu/w/Kolagen" TargetMode="External"/><Relationship Id="rId7" Type="http://schemas.openxmlformats.org/officeDocument/2006/relationships/hyperlink" Target="https://www.wikiskripta.eu/w/M%C3%AD%C5%A1n%C3%AD_c%C3%A9vy" TargetMode="External"/><Relationship Id="rId2" Type="http://schemas.openxmlformats.org/officeDocument/2006/relationships/hyperlink" Target="https://www.wikiskripta.eu/w/Medulla_spinali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ikiskripta.eu/w/Mozkom%C3%AD%C5%A1n%C3%AD_mok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www.wikiskripta.eu/w/Vazivo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kiskripta.eu/w/M%C3%AD%C5%A1n%C3%AD_obal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.muni.cz/ptace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42912" y="1327701"/>
            <a:ext cx="8318500" cy="522774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07571" fontAlgn="base">
              <a:spcBef>
                <a:spcPct val="0"/>
              </a:spcBef>
              <a:spcAft>
                <a:spcPct val="0"/>
              </a:spcAft>
            </a:pPr>
            <a:endParaRPr lang="cs-CZ" altLang="cs-CZ" sz="1633">
              <a:solidFill>
                <a:srgbClr val="000000"/>
              </a:solidFill>
              <a:latin typeface="Arial" panose="020B0604020202020204" pitchFamily="34" charset="0"/>
              <a:ea typeface="Arial Unicode MS" pitchFamily="34" charset="-128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Nervové tkáně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2912" y="1449388"/>
            <a:ext cx="113061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Nervová tkáň = integrovaný komunikační systém v těle</a:t>
            </a:r>
            <a:r>
              <a:rPr lang="cs-CZ" altLang="cs-CZ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0" indent="0">
              <a:buNone/>
            </a:pPr>
            <a:r>
              <a:rPr lang="cs-CZ" sz="2600" b="1" dirty="0" smtClean="0"/>
              <a:t>Původ </a:t>
            </a:r>
            <a:r>
              <a:rPr lang="cs-CZ" sz="2600" b="1" dirty="0"/>
              <a:t>v embryogenezi: </a:t>
            </a:r>
            <a:r>
              <a:rPr lang="cs-CZ" sz="2600" dirty="0" smtClean="0"/>
              <a:t>z ektodermu, ale mikroglie (fagocytuje) z mezodermu</a:t>
            </a:r>
          </a:p>
          <a:p>
            <a:pPr marL="0" indent="0">
              <a:buNone/>
            </a:pPr>
            <a:r>
              <a:rPr lang="cs-CZ" sz="2600" dirty="0" smtClean="0"/>
              <a:t>Základní elementy: neurony a gliové buňky</a:t>
            </a:r>
          </a:p>
          <a:p>
            <a:pPr marL="0" indent="0">
              <a:buNone/>
            </a:pPr>
            <a:endParaRPr lang="cs-CZ" sz="2600" dirty="0" smtClean="0"/>
          </a:p>
          <a:p>
            <a:pPr marL="0" indent="0">
              <a:buNone/>
            </a:pPr>
            <a:r>
              <a:rPr lang="cs-CZ" sz="2600" b="1" dirty="0" smtClean="0"/>
              <a:t>Funkční struktura: </a:t>
            </a:r>
          </a:p>
          <a:p>
            <a:pPr marL="0" indent="0">
              <a:buNone/>
            </a:pPr>
            <a:r>
              <a:rPr lang="cs-CZ" sz="2600" dirty="0" smtClean="0">
                <a:solidFill>
                  <a:srgbClr val="C00000"/>
                </a:solidFill>
              </a:rPr>
              <a:t>autonomní NS </a:t>
            </a:r>
            <a:r>
              <a:rPr lang="cs-CZ" sz="2600" dirty="0" smtClean="0"/>
              <a:t>– sympatický a parasympatický NS, motorické i senzitivní dráhy, řídí viscerální funkce – nezávislé na </a:t>
            </a:r>
            <a:r>
              <a:rPr lang="cs-CZ" sz="2600" dirty="0"/>
              <a:t>vůli (</a:t>
            </a:r>
            <a:r>
              <a:rPr lang="cs-CZ" sz="2600" dirty="0" err="1"/>
              <a:t>kr.</a:t>
            </a:r>
            <a:r>
              <a:rPr lang="cs-CZ" sz="2600" dirty="0"/>
              <a:t> tlak, pohyb střev, </a:t>
            </a:r>
            <a:r>
              <a:rPr lang="cs-CZ" sz="2600" dirty="0" err="1"/>
              <a:t>močov</a:t>
            </a:r>
            <a:r>
              <a:rPr lang="cs-CZ" sz="2600" dirty="0"/>
              <a:t>. Měchýř...nezávislé na vůli)</a:t>
            </a:r>
          </a:p>
          <a:p>
            <a:pPr marL="0" indent="0">
              <a:buNone/>
            </a:pPr>
            <a:r>
              <a:rPr lang="cs-CZ" sz="2600" dirty="0" smtClean="0">
                <a:solidFill>
                  <a:srgbClr val="C00000"/>
                </a:solidFill>
              </a:rPr>
              <a:t>- somatický NS </a:t>
            </a:r>
            <a:r>
              <a:rPr lang="cs-CZ" sz="2600" dirty="0" smtClean="0"/>
              <a:t>– řídí motorické vůlí ovládané funkce (kosterní svaly)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856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Nervová vlákna </a:t>
            </a:r>
            <a:endParaRPr lang="cs-CZ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81354" y="1825625"/>
            <a:ext cx="11605846" cy="435133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Axony - nervová vlákna – svazky nervových vláken (= nervy v PNS, dráhy v CNS) </a:t>
            </a:r>
          </a:p>
          <a:p>
            <a:r>
              <a:rPr lang="cs-CZ" sz="2400" dirty="0" smtClean="0"/>
              <a:t>Axony mají obaly: V PNS je obalový element </a:t>
            </a:r>
            <a:r>
              <a:rPr lang="cs-CZ" sz="2400" dirty="0" err="1" smtClean="0"/>
              <a:t>Schwannova</a:t>
            </a:r>
            <a:r>
              <a:rPr lang="cs-CZ" sz="2400" dirty="0" smtClean="0"/>
              <a:t> buňka,  v CNS </a:t>
            </a:r>
            <a:r>
              <a:rPr lang="cs-CZ" sz="2400" dirty="0" err="1" smtClean="0"/>
              <a:t>oligodendrocyt</a:t>
            </a:r>
            <a:r>
              <a:rPr lang="cs-CZ" sz="2400" dirty="0" smtClean="0"/>
              <a:t> </a:t>
            </a:r>
          </a:p>
          <a:p>
            <a:r>
              <a:rPr lang="cs-CZ" sz="2400" dirty="0" smtClean="0"/>
              <a:t>Vlákna mohou být </a:t>
            </a:r>
            <a:r>
              <a:rPr lang="cs-CZ" sz="2400" dirty="0" err="1" smtClean="0"/>
              <a:t>myelinizovaná</a:t>
            </a:r>
            <a:r>
              <a:rPr lang="cs-CZ" sz="2400" dirty="0" smtClean="0"/>
              <a:t> nebo </a:t>
            </a:r>
            <a:r>
              <a:rPr lang="cs-CZ" sz="2400" dirty="0" err="1" smtClean="0"/>
              <a:t>nemyelinizovaná</a:t>
            </a:r>
            <a:endParaRPr lang="cs-CZ" sz="2400" dirty="0" smtClean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7" t="2829" r="6387" b="10222"/>
          <a:stretch/>
        </p:blipFill>
        <p:spPr>
          <a:xfrm>
            <a:off x="6254261" y="3270738"/>
            <a:ext cx="5486400" cy="332935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8" t="24575" r="16722" b="13973"/>
          <a:stretch/>
        </p:blipFill>
        <p:spPr>
          <a:xfrm>
            <a:off x="633045" y="3270738"/>
            <a:ext cx="3880338" cy="3329354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773723" y="6257146"/>
            <a:ext cx="2473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Tvorba myelinu v periferním NS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09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nervové dráhy"/>
          <p:cNvPicPr>
            <a:picLocks noChangeAspect="1" noChangeArrowheads="1"/>
          </p:cNvPicPr>
          <p:nvPr/>
        </p:nvPicPr>
        <p:blipFill>
          <a:blip r:embed="rId2">
            <a:lum bright="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6" r="27150" b="58337"/>
          <a:stretch>
            <a:fillRect/>
          </a:stretch>
        </p:blipFill>
        <p:spPr bwMode="auto">
          <a:xfrm>
            <a:off x="2387600" y="938743"/>
            <a:ext cx="6664912" cy="545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2489200" y="444213"/>
            <a:ext cx="7950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3159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0475" indent="-2524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3713" indent="-2524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68538" indent="-2524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5738" indent="-252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82938" indent="-252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0138" indent="-252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97338" indent="-252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2400" dirty="0">
                <a:solidFill>
                  <a:srgbClr val="000000"/>
                </a:solidFill>
                <a:ea typeface="Arial Unicode MS" pitchFamily="34" charset="-128"/>
              </a:rPr>
              <a:t>Schéma vedení vzruchu v somatickém a autonomním</a:t>
            </a: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2400" dirty="0">
                <a:solidFill>
                  <a:srgbClr val="000000"/>
                </a:solidFill>
                <a:ea typeface="Arial Unicode MS" pitchFamily="34" charset="-128"/>
              </a:rPr>
              <a:t>nervovém systému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499" y="3034979"/>
            <a:ext cx="2732767" cy="175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51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Struktura nervového systému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5138" y="1825625"/>
            <a:ext cx="10978662" cy="435133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CNS: mozek (šedá na povrchu) a mícha (bílá na povrchu)</a:t>
            </a:r>
          </a:p>
          <a:p>
            <a:pPr>
              <a:buFontTx/>
              <a:buChar char="-"/>
            </a:pPr>
            <a:r>
              <a:rPr lang="cs-CZ" sz="2400" dirty="0" smtClean="0"/>
              <a:t>šedá hmota (těla neuronů, </a:t>
            </a:r>
            <a:r>
              <a:rPr lang="cs-CZ" sz="2400" dirty="0" err="1" smtClean="0"/>
              <a:t>nemyelinizovaná</a:t>
            </a:r>
            <a:r>
              <a:rPr lang="cs-CZ" sz="2400" dirty="0" smtClean="0"/>
              <a:t> vlákna, gliové buňky, cévy)</a:t>
            </a:r>
          </a:p>
          <a:p>
            <a:pPr>
              <a:buFontTx/>
              <a:buChar char="-"/>
            </a:pPr>
            <a:r>
              <a:rPr lang="cs-CZ" sz="2400" dirty="0"/>
              <a:t>b</a:t>
            </a:r>
            <a:r>
              <a:rPr lang="cs-CZ" sz="2400" dirty="0" smtClean="0"/>
              <a:t>ílá hmota (</a:t>
            </a:r>
            <a:r>
              <a:rPr lang="cs-CZ" sz="2400" dirty="0" err="1" smtClean="0"/>
              <a:t>myelinizovaná</a:t>
            </a:r>
            <a:r>
              <a:rPr lang="cs-CZ" sz="2400" dirty="0" smtClean="0"/>
              <a:t> vlákna, gliové buňky, cévy)</a:t>
            </a:r>
          </a:p>
          <a:p>
            <a:pPr>
              <a:buFontTx/>
              <a:buChar char="-"/>
            </a:pPr>
            <a:endParaRPr lang="cs-CZ" sz="2400" dirty="0" smtClean="0"/>
          </a:p>
          <a:p>
            <a:r>
              <a:rPr lang="cs-CZ" sz="2400" dirty="0" smtClean="0"/>
              <a:t>Ganglia</a:t>
            </a:r>
            <a:r>
              <a:rPr lang="cs-CZ" sz="2400" dirty="0" smtClean="0"/>
              <a:t>: kulatá struktury </a:t>
            </a:r>
            <a:r>
              <a:rPr lang="cs-CZ" sz="2400" dirty="0" smtClean="0"/>
              <a:t>z neuronů a vaziva</a:t>
            </a:r>
          </a:p>
          <a:p>
            <a:endParaRPr lang="cs-CZ" sz="2400" dirty="0" smtClean="0"/>
          </a:p>
          <a:p>
            <a:r>
              <a:rPr lang="cs-CZ" sz="2400" dirty="0" smtClean="0"/>
              <a:t>Periferní nervy – svazky nervových vláken, obaly </a:t>
            </a:r>
            <a:r>
              <a:rPr lang="cs-CZ" sz="2400" dirty="0" err="1" smtClean="0"/>
              <a:t>epi</a:t>
            </a:r>
            <a:r>
              <a:rPr lang="cs-CZ" sz="2400" dirty="0" smtClean="0"/>
              <a:t>-, peri- a </a:t>
            </a:r>
            <a:r>
              <a:rPr lang="cs-CZ" sz="2400" dirty="0" err="1" smtClean="0"/>
              <a:t>endoneurium</a:t>
            </a:r>
            <a:r>
              <a:rPr lang="cs-CZ" sz="2400" dirty="0" smtClean="0"/>
              <a:t>. </a:t>
            </a:r>
          </a:p>
          <a:p>
            <a:pPr>
              <a:buFontTx/>
              <a:buChar char="-"/>
            </a:pPr>
            <a:r>
              <a:rPr lang="cs-CZ" sz="2400" dirty="0" smtClean="0"/>
              <a:t>Aferentní a eferentní </a:t>
            </a:r>
          </a:p>
          <a:p>
            <a:pPr>
              <a:buFontTx/>
              <a:buChar char="-"/>
            </a:pPr>
            <a:r>
              <a:rPr lang="cs-CZ" sz="2400" dirty="0" smtClean="0"/>
              <a:t>Senzitivní, motorické a smíšené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8721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00" y="314325"/>
            <a:ext cx="9131300" cy="3051175"/>
          </a:xfrm>
        </p:spPr>
        <p:txBody>
          <a:bodyPr>
            <a:normAutofit fontScale="625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4000" dirty="0">
                <a:solidFill>
                  <a:srgbClr val="000000"/>
                </a:solidFill>
                <a:latin typeface="&amp;quot"/>
              </a:rPr>
              <a:t>Míšní obaly </a:t>
            </a:r>
            <a:r>
              <a:rPr lang="cs-CZ" altLang="cs-CZ" sz="4000" dirty="0">
                <a:solidFill>
                  <a:srgbClr val="0074D9"/>
                </a:solidFill>
                <a:latin typeface="&amp;quot"/>
              </a:rPr>
              <a:t> </a:t>
            </a:r>
            <a:endParaRPr lang="cs-CZ" altLang="cs-CZ" sz="4000" dirty="0">
              <a:solidFill>
                <a:srgbClr val="000000"/>
              </a:solidFill>
              <a:latin typeface="&amp;quo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dirty="0">
                <a:solidFill>
                  <a:srgbClr val="0074D9"/>
                </a:solidFill>
                <a:latin typeface="&amp;quot"/>
              </a:rPr>
              <a:t>  </a:t>
            </a:r>
            <a:endParaRPr lang="cs-CZ" altLang="cs-CZ" dirty="0">
              <a:solidFill>
                <a:srgbClr val="252525"/>
              </a:solidFill>
              <a:latin typeface="&amp;quo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dirty="0">
                <a:solidFill>
                  <a:srgbClr val="252525"/>
                </a:solidFill>
                <a:latin typeface="&amp;quot"/>
              </a:rPr>
              <a:t>Míšní obaly a jejich prostory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dirty="0">
                <a:solidFill>
                  <a:srgbClr val="252525"/>
                </a:solidFill>
                <a:latin typeface="&amp;quot"/>
              </a:rPr>
              <a:t>Páteřní mícha</a:t>
            </a:r>
            <a:r>
              <a:rPr lang="cs-CZ" altLang="cs-CZ" i="1" dirty="0">
                <a:solidFill>
                  <a:srgbClr val="252525"/>
                </a:solidFill>
                <a:latin typeface="&amp;quot"/>
              </a:rPr>
              <a:t> (</a:t>
            </a:r>
            <a:r>
              <a:rPr lang="cs-CZ" altLang="cs-CZ" i="1" dirty="0" err="1">
                <a:solidFill>
                  <a:srgbClr val="0074D9"/>
                </a:solidFill>
                <a:latin typeface="&amp;quot"/>
                <a:hlinkClick r:id="rId2" tooltip="Medulla spinalis"/>
              </a:rPr>
              <a:t>medulla</a:t>
            </a:r>
            <a:r>
              <a:rPr lang="cs-CZ" altLang="cs-CZ" i="1" dirty="0">
                <a:solidFill>
                  <a:srgbClr val="0074D9"/>
                </a:solidFill>
                <a:latin typeface="&amp;quot"/>
                <a:hlinkClick r:id="rId2" tooltip="Medulla spinalis"/>
              </a:rPr>
              <a:t> </a:t>
            </a:r>
            <a:r>
              <a:rPr lang="cs-CZ" altLang="cs-CZ" i="1" dirty="0" err="1">
                <a:solidFill>
                  <a:srgbClr val="0074D9"/>
                </a:solidFill>
                <a:latin typeface="&amp;quot"/>
                <a:hlinkClick r:id="rId2" tooltip="Medulla spinalis"/>
              </a:rPr>
              <a:t>spinalis</a:t>
            </a:r>
            <a:r>
              <a:rPr lang="cs-CZ" altLang="cs-CZ" i="1" dirty="0">
                <a:solidFill>
                  <a:srgbClr val="252525"/>
                </a:solidFill>
                <a:latin typeface="&amp;quot"/>
              </a:rPr>
              <a:t>)</a:t>
            </a:r>
            <a:r>
              <a:rPr lang="cs-CZ" altLang="cs-CZ" dirty="0">
                <a:solidFill>
                  <a:srgbClr val="252525"/>
                </a:solidFill>
                <a:latin typeface="&amp;quot"/>
              </a:rPr>
              <a:t> je – stejně jako mozek – obalena </a:t>
            </a:r>
            <a:r>
              <a:rPr lang="cs-CZ" altLang="cs-CZ" b="1" dirty="0">
                <a:solidFill>
                  <a:srgbClr val="252525"/>
                </a:solidFill>
                <a:latin typeface="&amp;quot"/>
              </a:rPr>
              <a:t>následujícími obaly:</a:t>
            </a:r>
            <a:r>
              <a:rPr lang="cs-CZ" altLang="cs-CZ" dirty="0">
                <a:solidFill>
                  <a:srgbClr val="252525"/>
                </a:solidFill>
                <a:latin typeface="&amp;quot"/>
              </a:rPr>
              <a:t>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cs-CZ" altLang="cs-CZ" b="1" dirty="0" err="1">
                <a:solidFill>
                  <a:srgbClr val="252525"/>
                </a:solidFill>
                <a:latin typeface="&amp;quot"/>
              </a:rPr>
              <a:t>Dura</a:t>
            </a:r>
            <a:r>
              <a:rPr lang="cs-CZ" altLang="cs-CZ" b="1" dirty="0">
                <a:solidFill>
                  <a:srgbClr val="252525"/>
                </a:solidFill>
                <a:latin typeface="&amp;quot"/>
              </a:rPr>
              <a:t> mater </a:t>
            </a:r>
            <a:r>
              <a:rPr lang="cs-CZ" altLang="cs-CZ" b="1" dirty="0" err="1">
                <a:solidFill>
                  <a:srgbClr val="252525"/>
                </a:solidFill>
                <a:latin typeface="&amp;quot"/>
              </a:rPr>
              <a:t>spinalis</a:t>
            </a:r>
            <a:r>
              <a:rPr lang="cs-CZ" altLang="cs-CZ" dirty="0">
                <a:solidFill>
                  <a:srgbClr val="252525"/>
                </a:solidFill>
                <a:latin typeface="&amp;quot"/>
              </a:rPr>
              <a:t> – tvrdá plena míšní.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cs-CZ" altLang="cs-CZ" b="1" dirty="0" err="1">
                <a:solidFill>
                  <a:srgbClr val="252525"/>
                </a:solidFill>
                <a:latin typeface="&amp;quot"/>
              </a:rPr>
              <a:t>Arachnoidea</a:t>
            </a:r>
            <a:r>
              <a:rPr lang="cs-CZ" altLang="cs-CZ" b="1" dirty="0">
                <a:solidFill>
                  <a:srgbClr val="252525"/>
                </a:solidFill>
                <a:latin typeface="&amp;quot"/>
              </a:rPr>
              <a:t> </a:t>
            </a:r>
            <a:r>
              <a:rPr lang="cs-CZ" altLang="cs-CZ" b="1" dirty="0" err="1">
                <a:solidFill>
                  <a:srgbClr val="252525"/>
                </a:solidFill>
                <a:latin typeface="&amp;quot"/>
              </a:rPr>
              <a:t>spinalis</a:t>
            </a:r>
            <a:r>
              <a:rPr lang="cs-CZ" altLang="cs-CZ" dirty="0">
                <a:solidFill>
                  <a:srgbClr val="252525"/>
                </a:solidFill>
                <a:latin typeface="&amp;quot"/>
              </a:rPr>
              <a:t> – pavučnice.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lang="cs-CZ" altLang="cs-CZ" b="1" dirty="0">
                <a:solidFill>
                  <a:srgbClr val="252525"/>
                </a:solidFill>
                <a:latin typeface="&amp;quot"/>
              </a:rPr>
              <a:t>Pia mater </a:t>
            </a:r>
            <a:r>
              <a:rPr lang="cs-CZ" altLang="cs-CZ" b="1" dirty="0" err="1">
                <a:solidFill>
                  <a:srgbClr val="252525"/>
                </a:solidFill>
                <a:latin typeface="&amp;quot"/>
              </a:rPr>
              <a:t>spinalis</a:t>
            </a:r>
            <a:r>
              <a:rPr lang="cs-CZ" altLang="cs-CZ" dirty="0">
                <a:solidFill>
                  <a:srgbClr val="252525"/>
                </a:solidFill>
                <a:latin typeface="&amp;quot"/>
              </a:rPr>
              <a:t> – měkká plena míšní.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dirty="0" err="1">
                <a:solidFill>
                  <a:srgbClr val="FF0000"/>
                </a:solidFill>
                <a:latin typeface="&amp;quot"/>
              </a:rPr>
              <a:t>Dura</a:t>
            </a:r>
            <a:r>
              <a:rPr lang="cs-CZ" altLang="cs-CZ" dirty="0">
                <a:solidFill>
                  <a:srgbClr val="FF0000"/>
                </a:solidFill>
                <a:latin typeface="&amp;quot"/>
              </a:rPr>
              <a:t> mater </a:t>
            </a:r>
            <a:r>
              <a:rPr lang="cs-CZ" altLang="cs-CZ" dirty="0" err="1">
                <a:solidFill>
                  <a:srgbClr val="FF0000"/>
                </a:solidFill>
                <a:latin typeface="&amp;quot"/>
              </a:rPr>
              <a:t>spinalis</a:t>
            </a:r>
            <a:endParaRPr lang="cs-CZ" altLang="cs-CZ" dirty="0">
              <a:solidFill>
                <a:srgbClr val="FF0000"/>
              </a:solidFill>
              <a:latin typeface="&amp;quo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dirty="0">
                <a:solidFill>
                  <a:srgbClr val="252525"/>
                </a:solidFill>
                <a:latin typeface="&amp;quot"/>
              </a:rPr>
              <a:t>Tvořena hustým </a:t>
            </a:r>
            <a:r>
              <a:rPr lang="cs-CZ" altLang="cs-CZ" dirty="0">
                <a:solidFill>
                  <a:srgbClr val="0074D9"/>
                </a:solidFill>
                <a:latin typeface="&amp;quot"/>
                <a:hlinkClick r:id="rId3" tooltip="Kolagen"/>
              </a:rPr>
              <a:t>kolagenním</a:t>
            </a:r>
            <a:r>
              <a:rPr lang="cs-CZ" altLang="cs-CZ" dirty="0">
                <a:solidFill>
                  <a:srgbClr val="252525"/>
                </a:solidFill>
                <a:latin typeface="&amp;quot"/>
              </a:rPr>
              <a:t> </a:t>
            </a:r>
            <a:r>
              <a:rPr lang="cs-CZ" altLang="cs-CZ" dirty="0">
                <a:solidFill>
                  <a:srgbClr val="0074D9"/>
                </a:solidFill>
                <a:latin typeface="&amp;quot"/>
                <a:hlinkClick r:id="rId4" tooltip="Vazivo"/>
              </a:rPr>
              <a:t>vazivem</a:t>
            </a:r>
            <a:r>
              <a:rPr lang="cs-CZ" altLang="cs-CZ" dirty="0">
                <a:solidFill>
                  <a:srgbClr val="252525"/>
                </a:solidFill>
                <a:latin typeface="&amp;quot"/>
              </a:rPr>
              <a:t> a upravena do podoby vaku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b="1" dirty="0" err="1">
                <a:solidFill>
                  <a:srgbClr val="252525"/>
                </a:solidFill>
                <a:latin typeface="&amp;quot"/>
              </a:rPr>
              <a:t>Spatium</a:t>
            </a:r>
            <a:r>
              <a:rPr lang="cs-CZ" altLang="cs-CZ" b="1" dirty="0">
                <a:solidFill>
                  <a:srgbClr val="252525"/>
                </a:solidFill>
                <a:latin typeface="&amp;quot"/>
              </a:rPr>
              <a:t> </a:t>
            </a:r>
            <a:r>
              <a:rPr lang="cs-CZ" altLang="cs-CZ" b="1" dirty="0" err="1">
                <a:solidFill>
                  <a:srgbClr val="252525"/>
                </a:solidFill>
                <a:latin typeface="&amp;quot"/>
              </a:rPr>
              <a:t>epidurale</a:t>
            </a:r>
            <a:r>
              <a:rPr lang="cs-CZ" altLang="cs-CZ" dirty="0">
                <a:solidFill>
                  <a:srgbClr val="252525"/>
                </a:solidFill>
                <a:latin typeface="&amp;quot"/>
              </a:rPr>
              <a:t> – prostor mezi </a:t>
            </a:r>
            <a:r>
              <a:rPr lang="cs-CZ" altLang="cs-CZ" i="1" dirty="0" err="1">
                <a:solidFill>
                  <a:srgbClr val="252525"/>
                </a:solidFill>
                <a:latin typeface="&amp;quot"/>
              </a:rPr>
              <a:t>sacus</a:t>
            </a:r>
            <a:r>
              <a:rPr lang="cs-CZ" altLang="cs-CZ" i="1" dirty="0">
                <a:solidFill>
                  <a:srgbClr val="252525"/>
                </a:solidFill>
                <a:latin typeface="&amp;quot"/>
              </a:rPr>
              <a:t> </a:t>
            </a:r>
            <a:r>
              <a:rPr lang="cs-CZ" altLang="cs-CZ" i="1" dirty="0" err="1">
                <a:solidFill>
                  <a:srgbClr val="252525"/>
                </a:solidFill>
                <a:latin typeface="&amp;quot"/>
              </a:rPr>
              <a:t>durae</a:t>
            </a:r>
            <a:r>
              <a:rPr lang="cs-CZ" altLang="cs-CZ" i="1" dirty="0">
                <a:solidFill>
                  <a:srgbClr val="252525"/>
                </a:solidFill>
                <a:latin typeface="&amp;quot"/>
              </a:rPr>
              <a:t> </a:t>
            </a:r>
            <a:r>
              <a:rPr lang="cs-CZ" altLang="cs-CZ" i="1" dirty="0" err="1">
                <a:solidFill>
                  <a:srgbClr val="252525"/>
                </a:solidFill>
                <a:latin typeface="&amp;quot"/>
              </a:rPr>
              <a:t>matris</a:t>
            </a:r>
            <a:r>
              <a:rPr lang="cs-CZ" altLang="cs-CZ" dirty="0">
                <a:solidFill>
                  <a:srgbClr val="252525"/>
                </a:solidFill>
                <a:latin typeface="&amp;quot"/>
              </a:rPr>
              <a:t> a </a:t>
            </a:r>
            <a:r>
              <a:rPr lang="cs-CZ" altLang="cs-CZ" i="1" dirty="0" err="1">
                <a:solidFill>
                  <a:srgbClr val="252525"/>
                </a:solidFill>
                <a:latin typeface="&amp;quot"/>
              </a:rPr>
              <a:t>endorhachis</a:t>
            </a:r>
            <a:r>
              <a:rPr lang="cs-CZ" altLang="cs-CZ" dirty="0">
                <a:solidFill>
                  <a:srgbClr val="252525"/>
                </a:solidFill>
                <a:latin typeface="&amp;quot"/>
              </a:rPr>
              <a:t> (periost páteřního kanálu). Tento prostor je vyplněn řídkým vazivem a tukem, jsou zde cévní pleteně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b="1" dirty="0" err="1">
                <a:solidFill>
                  <a:srgbClr val="252525"/>
                </a:solidFill>
                <a:latin typeface="&amp;quot"/>
              </a:rPr>
              <a:t>Spatium</a:t>
            </a:r>
            <a:r>
              <a:rPr lang="cs-CZ" altLang="cs-CZ" b="1" dirty="0">
                <a:solidFill>
                  <a:srgbClr val="252525"/>
                </a:solidFill>
                <a:latin typeface="&amp;quot"/>
              </a:rPr>
              <a:t> </a:t>
            </a:r>
            <a:r>
              <a:rPr lang="cs-CZ" altLang="cs-CZ" b="1" dirty="0" err="1">
                <a:solidFill>
                  <a:srgbClr val="252525"/>
                </a:solidFill>
                <a:latin typeface="&amp;quot"/>
              </a:rPr>
              <a:t>subdurale</a:t>
            </a:r>
            <a:r>
              <a:rPr lang="cs-CZ" altLang="cs-CZ" dirty="0">
                <a:solidFill>
                  <a:srgbClr val="252525"/>
                </a:solidFill>
                <a:latin typeface="&amp;quot"/>
              </a:rPr>
              <a:t> – fyziologicky pouze štěrbina, významné až při úrazu a následném krvácení</a:t>
            </a:r>
            <a:endParaRPr lang="cs-CZ" altLang="cs-CZ" dirty="0">
              <a:solidFill>
                <a:srgbClr val="0074D9"/>
              </a:solidFill>
              <a:latin typeface="&amp;quot"/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8793" y="3245978"/>
            <a:ext cx="3840813" cy="3261643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68300" y="3643899"/>
            <a:ext cx="76327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&amp;quot"/>
                <a:ea typeface="+mn-ea"/>
                <a:cs typeface="+mn-cs"/>
              </a:rPr>
              <a:t>Arachnoidea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&amp;quot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&amp;quot"/>
                <a:ea typeface="+mn-ea"/>
                <a:cs typeface="+mn-cs"/>
              </a:rPr>
              <a:t>spinalis</a:t>
            </a: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&amp;quo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&amp;quot"/>
                <a:ea typeface="+mn-ea"/>
                <a:cs typeface="+mn-cs"/>
              </a:rPr>
              <a:t>Tvořena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&amp;quot"/>
                <a:ea typeface="+mn-ea"/>
                <a:cs typeface="+mn-cs"/>
              </a:rPr>
              <a:t>vazivem z kolagenních a retikulárních vláken.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&amp;quot"/>
                <a:ea typeface="+mn-ea"/>
                <a:cs typeface="+mn-cs"/>
              </a:rPr>
              <a:t>Spatium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&amp;quot"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&amp;quot"/>
                <a:ea typeface="+mn-ea"/>
                <a:cs typeface="+mn-cs"/>
              </a:rPr>
              <a:t>subarachnoideum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&amp;quot"/>
                <a:ea typeface="+mn-ea"/>
                <a:cs typeface="+mn-cs"/>
              </a:rPr>
              <a:t> – mezi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&amp;quot"/>
                <a:ea typeface="+mn-ea"/>
                <a:cs typeface="+mn-cs"/>
              </a:rPr>
              <a:t>arachnoideou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&amp;quot"/>
                <a:ea typeface="+mn-ea"/>
                <a:cs typeface="+mn-cs"/>
              </a:rPr>
              <a:t> a pia mater, obsahuje drobné vazivové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&amp;quot"/>
                <a:ea typeface="+mn-ea"/>
                <a:cs typeface="+mn-cs"/>
              </a:rPr>
              <a:t>trámečky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&amp;quot"/>
                <a:ea typeface="+mn-ea"/>
                <a:cs typeface="+mn-cs"/>
              </a:rPr>
              <a:t> které propojují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&amp;quot"/>
                <a:ea typeface="+mn-ea"/>
                <a:cs typeface="+mn-cs"/>
              </a:rPr>
              <a:t>arachnoideu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&amp;quot"/>
                <a:ea typeface="+mn-ea"/>
                <a:cs typeface="+mn-cs"/>
              </a:rPr>
              <a:t> a pia mater. </a:t>
            </a: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&amp;quot"/>
                <a:ea typeface="+mn-ea"/>
                <a:cs typeface="+mn-cs"/>
              </a:rPr>
              <a:t>Spatium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&amp;quot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&amp;quot"/>
                <a:ea typeface="+mn-ea"/>
                <a:cs typeface="+mn-cs"/>
              </a:rPr>
              <a:t>subarachnoideum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&amp;quot"/>
                <a:ea typeface="+mn-ea"/>
                <a:cs typeface="+mn-cs"/>
              </a:rPr>
              <a:t> je vyplněno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4D9"/>
                </a:solidFill>
                <a:effectLst/>
                <a:uLnTx/>
                <a:uFillTx/>
                <a:latin typeface="&amp;quot"/>
                <a:ea typeface="+mn-ea"/>
                <a:cs typeface="+mn-cs"/>
                <a:hlinkClick r:id="rId6" tooltip="Mozkomíšní mok"/>
              </a:rPr>
              <a:t>likvorem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&amp;quo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&amp;quot"/>
                <a:ea typeface="+mn-ea"/>
                <a:cs typeface="+mn-cs"/>
              </a:rPr>
              <a:t>Jako vrstva plochých buněk obaluje míšní nervy a doprovází je celou cestu až k receptorovým tělískům, kde přechází do jejich obalů.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&amp;quot"/>
                <a:ea typeface="+mn-ea"/>
                <a:cs typeface="+mn-cs"/>
              </a:rPr>
              <a:t>Pia mater </a:t>
            </a: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&amp;quot"/>
                <a:ea typeface="+mn-ea"/>
                <a:cs typeface="+mn-cs"/>
              </a:rPr>
              <a:t>spinalis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&amp;quo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&amp;quot"/>
                <a:ea typeface="+mn-ea"/>
                <a:cs typeface="+mn-cs"/>
              </a:rPr>
              <a:t>Tvořena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&amp;quot"/>
                <a:ea typeface="+mn-ea"/>
                <a:cs typeface="+mn-cs"/>
              </a:rPr>
              <a:t>jemným vazivem.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&amp;quot"/>
                <a:ea typeface="+mn-ea"/>
                <a:cs typeface="+mn-cs"/>
              </a:rPr>
              <a:t>Těsně přiložená k povrchu míchy. Obaluje i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74D9"/>
                </a:solidFill>
                <a:effectLst/>
                <a:uLnTx/>
                <a:uFillTx/>
                <a:latin typeface="&amp;quot"/>
                <a:ea typeface="+mn-ea"/>
                <a:cs typeface="+mn-cs"/>
                <a:hlinkClick r:id="rId7" tooltip="Míšní cévy"/>
              </a:rPr>
              <a:t>cévy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&amp;quot"/>
                <a:ea typeface="+mn-ea"/>
                <a:cs typeface="+mn-cs"/>
              </a:rPr>
              <a:t>, které ji pronikají, a doprovází je dovnitř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74D9"/>
                </a:solidFill>
                <a:effectLst/>
                <a:uLnTx/>
                <a:uFillTx/>
                <a:latin typeface="&amp;quot"/>
                <a:ea typeface="+mn-ea"/>
                <a:cs typeface="+mn-cs"/>
                <a:hlinkClick r:id="rId8" tooltip="CNS"/>
              </a:rPr>
              <a:t>CNS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&amp;quot"/>
                <a:ea typeface="+mn-ea"/>
                <a:cs typeface="+mn-cs"/>
              </a:rPr>
              <a:t>.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&amp;quo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293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5900" y="165100"/>
            <a:ext cx="10515600" cy="5745163"/>
          </a:xfrm>
        </p:spPr>
        <p:txBody>
          <a:bodyPr>
            <a:noAutofit/>
          </a:bodyPr>
          <a:lstStyle/>
          <a:p>
            <a:r>
              <a:rPr lang="cs-CZ" sz="1800" dirty="0">
                <a:solidFill>
                  <a:srgbClr val="252525"/>
                </a:solidFill>
                <a:latin typeface="&amp;quot"/>
              </a:rPr>
              <a:t>Páteřní mícha, která je ústředím jednoduchých reflexů, probíhá páteřním kanálem ve výši C</a:t>
            </a:r>
            <a:r>
              <a:rPr lang="cs-CZ" sz="1800" baseline="-25000" dirty="0">
                <a:solidFill>
                  <a:srgbClr val="252525"/>
                </a:solidFill>
                <a:latin typeface="&amp;quot"/>
              </a:rPr>
              <a:t>1</a:t>
            </a:r>
            <a:r>
              <a:rPr lang="cs-CZ" sz="1800" dirty="0">
                <a:solidFill>
                  <a:srgbClr val="252525"/>
                </a:solidFill>
                <a:latin typeface="&amp;quot"/>
              </a:rPr>
              <a:t>–L</a:t>
            </a:r>
            <a:r>
              <a:rPr lang="cs-CZ" sz="1800" baseline="-25000" dirty="0">
                <a:solidFill>
                  <a:srgbClr val="252525"/>
                </a:solidFill>
                <a:latin typeface="&amp;quot"/>
              </a:rPr>
              <a:t>2</a:t>
            </a:r>
            <a:r>
              <a:rPr lang="cs-CZ" sz="1800" dirty="0">
                <a:solidFill>
                  <a:srgbClr val="252525"/>
                </a:solidFill>
                <a:latin typeface="&amp;quot"/>
              </a:rPr>
              <a:t> a je obalena </a:t>
            </a:r>
            <a:r>
              <a:rPr lang="cs-CZ" sz="1800" b="1" dirty="0">
                <a:solidFill>
                  <a:srgbClr val="0070C0"/>
                </a:solidFill>
                <a:latin typeface="&amp;quot"/>
                <a:hlinkClick r:id="rId2" tooltip="Míšní obaly"/>
              </a:rPr>
              <a:t>míšními obaly</a:t>
            </a:r>
            <a:r>
              <a:rPr lang="cs-CZ" sz="1800" b="1" dirty="0">
                <a:solidFill>
                  <a:srgbClr val="0070C0"/>
                </a:solidFill>
                <a:latin typeface="&amp;quot"/>
              </a:rPr>
              <a:t> </a:t>
            </a:r>
            <a:r>
              <a:rPr lang="cs-CZ" sz="1800" dirty="0">
                <a:solidFill>
                  <a:srgbClr val="252525"/>
                </a:solidFill>
                <a:latin typeface="&amp;quot"/>
              </a:rPr>
              <a:t>(jako mozek). Plní reflexní a převodní funkce. Vystupují z ní míšní nervy. </a:t>
            </a:r>
            <a:r>
              <a:rPr lang="cs-CZ" sz="1800" b="1" dirty="0">
                <a:solidFill>
                  <a:srgbClr val="252525"/>
                </a:solidFill>
                <a:latin typeface="&amp;quot"/>
              </a:rPr>
              <a:t>Míšní nerv</a:t>
            </a:r>
            <a:r>
              <a:rPr lang="cs-CZ" sz="1800" dirty="0">
                <a:solidFill>
                  <a:srgbClr val="252525"/>
                </a:solidFill>
                <a:latin typeface="&amp;quot"/>
              </a:rPr>
              <a:t> vzniká spojením předního a zadního </a:t>
            </a:r>
            <a:r>
              <a:rPr lang="cs-CZ" sz="1800" b="1" dirty="0">
                <a:solidFill>
                  <a:srgbClr val="252525"/>
                </a:solidFill>
                <a:latin typeface="&amp;quot"/>
              </a:rPr>
              <a:t>míšního kořene</a:t>
            </a:r>
            <a:r>
              <a:rPr lang="cs-CZ" sz="1800" dirty="0">
                <a:solidFill>
                  <a:srgbClr val="252525"/>
                </a:solidFill>
                <a:latin typeface="&amp;quot"/>
              </a:rPr>
              <a:t>. Mícha obsahuje smíšená vlákna (motorická a senzitivní) a vegetativní vlákna. </a:t>
            </a:r>
          </a:p>
          <a:p>
            <a:pPr marL="0" indent="0">
              <a:buNone/>
            </a:pPr>
            <a:r>
              <a:rPr lang="cs-CZ" sz="1800" b="1" dirty="0" smtClean="0">
                <a:solidFill>
                  <a:srgbClr val="FF0000"/>
                </a:solidFill>
                <a:latin typeface="&amp;quot"/>
              </a:rPr>
              <a:t>Bílá </a:t>
            </a:r>
            <a:r>
              <a:rPr lang="cs-CZ" sz="1800" b="1" dirty="0">
                <a:solidFill>
                  <a:srgbClr val="FF0000"/>
                </a:solidFill>
                <a:latin typeface="&amp;quot"/>
              </a:rPr>
              <a:t>hmota</a:t>
            </a:r>
          </a:p>
          <a:p>
            <a:r>
              <a:rPr lang="cs-CZ" sz="1800" dirty="0" smtClean="0">
                <a:solidFill>
                  <a:srgbClr val="FF0000"/>
                </a:solidFill>
              </a:rPr>
              <a:t>Míšní </a:t>
            </a:r>
            <a:r>
              <a:rPr lang="cs-CZ" sz="1800" dirty="0">
                <a:solidFill>
                  <a:srgbClr val="FF0000"/>
                </a:solidFill>
              </a:rPr>
              <a:t>dráhy</a:t>
            </a:r>
          </a:p>
          <a:p>
            <a:r>
              <a:rPr lang="cs-CZ" sz="1800" dirty="0" err="1"/>
              <a:t>Funiculus</a:t>
            </a:r>
            <a:r>
              <a:rPr lang="cs-CZ" sz="1800" dirty="0"/>
              <a:t> </a:t>
            </a:r>
            <a:r>
              <a:rPr lang="cs-CZ" sz="1800" dirty="0" err="1"/>
              <a:t>lateralis</a:t>
            </a:r>
            <a:r>
              <a:rPr lang="cs-CZ" sz="1800" dirty="0"/>
              <a:t>, </a:t>
            </a:r>
            <a:r>
              <a:rPr lang="cs-CZ" sz="1800" dirty="0" err="1"/>
              <a:t>anterior</a:t>
            </a:r>
            <a:r>
              <a:rPr lang="cs-CZ" sz="1800" dirty="0"/>
              <a:t> a </a:t>
            </a:r>
            <a:r>
              <a:rPr lang="cs-CZ" sz="1800" dirty="0" err="1"/>
              <a:t>posterior</a:t>
            </a:r>
            <a:r>
              <a:rPr lang="cs-CZ" sz="1800" dirty="0"/>
              <a:t> – provazce, v nichž vedou nervová vlákna směrem nahoru a dolů.</a:t>
            </a:r>
          </a:p>
          <a:p>
            <a:r>
              <a:rPr lang="cs-CZ" sz="1800" dirty="0" smtClean="0"/>
              <a:t>přední </a:t>
            </a:r>
            <a:r>
              <a:rPr lang="cs-CZ" sz="1800" dirty="0"/>
              <a:t>zářez mezi předními </a:t>
            </a:r>
            <a:r>
              <a:rPr lang="cs-CZ" sz="1800" dirty="0" smtClean="0"/>
              <a:t>rohy, (zadní </a:t>
            </a:r>
            <a:r>
              <a:rPr lang="cs-CZ" sz="1800" dirty="0"/>
              <a:t>zářez).</a:t>
            </a:r>
          </a:p>
          <a:p>
            <a:r>
              <a:rPr lang="cs-CZ" sz="1800" dirty="0" smtClean="0"/>
              <a:t>vystupují </a:t>
            </a:r>
            <a:r>
              <a:rPr lang="cs-CZ" sz="1800" dirty="0"/>
              <a:t>z něj vlákna předních kořenů </a:t>
            </a:r>
            <a:r>
              <a:rPr lang="cs-CZ" sz="1800" dirty="0" smtClean="0"/>
              <a:t>míšních, výstup </a:t>
            </a:r>
            <a:r>
              <a:rPr lang="cs-CZ" sz="1800" dirty="0"/>
              <a:t>vláken zadních kořenů míšních.</a:t>
            </a:r>
          </a:p>
          <a:p>
            <a:r>
              <a:rPr lang="cs-CZ" sz="1800" dirty="0"/>
              <a:t>Na zadním kořenu míšním se nachází uzlina ganglion </a:t>
            </a:r>
            <a:r>
              <a:rPr lang="cs-CZ" sz="1800" dirty="0" err="1"/>
              <a:t>spinale</a:t>
            </a:r>
            <a:r>
              <a:rPr lang="cs-CZ" sz="1800" dirty="0"/>
              <a:t> (obaluje těla senzitivních neuronů). 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Šedá </a:t>
            </a:r>
            <a:r>
              <a:rPr lang="cs-CZ" sz="2000" b="1" dirty="0">
                <a:solidFill>
                  <a:srgbClr val="FF0000"/>
                </a:solidFill>
              </a:rPr>
              <a:t>hmota</a:t>
            </a:r>
          </a:p>
          <a:p>
            <a:r>
              <a:rPr lang="cs-CZ" sz="1800" dirty="0"/>
              <a:t>Uspořádána do tvaru H, tvořená nakupením neuronů, vytváří přední a zadní rohy míšní. Postranní rohy míšní vytváří sloupce </a:t>
            </a:r>
            <a:r>
              <a:rPr lang="cs-CZ" sz="1800" dirty="0" smtClean="0"/>
              <a:t>(</a:t>
            </a:r>
            <a:r>
              <a:rPr lang="cs-CZ" sz="1800" dirty="0"/>
              <a:t>přední obsahují </a:t>
            </a:r>
            <a:r>
              <a:rPr lang="cs-CZ" sz="1800" dirty="0" err="1"/>
              <a:t>motoneurony</a:t>
            </a:r>
            <a:r>
              <a:rPr lang="cs-CZ" sz="1800" dirty="0"/>
              <a:t>, postranní vegetativní neurony, zadní spojovací neurony). Středem vede míšní kanálek – </a:t>
            </a:r>
            <a:r>
              <a:rPr lang="cs-CZ" sz="1800" b="1" dirty="0" err="1">
                <a:solidFill>
                  <a:srgbClr val="0070C0"/>
                </a:solidFill>
              </a:rPr>
              <a:t>canalis</a:t>
            </a:r>
            <a:r>
              <a:rPr lang="cs-CZ" sz="1800" b="1" dirty="0">
                <a:solidFill>
                  <a:srgbClr val="0070C0"/>
                </a:solidFill>
              </a:rPr>
              <a:t> </a:t>
            </a:r>
            <a:r>
              <a:rPr lang="cs-CZ" sz="1800" b="1" dirty="0" err="1">
                <a:solidFill>
                  <a:srgbClr val="0070C0"/>
                </a:solidFill>
              </a:rPr>
              <a:t>centralis</a:t>
            </a:r>
            <a:r>
              <a:rPr lang="cs-CZ" sz="1800" dirty="0"/>
              <a:t>. </a:t>
            </a:r>
          </a:p>
          <a:p>
            <a:r>
              <a:rPr lang="cs-CZ" sz="1800" dirty="0">
                <a:solidFill>
                  <a:srgbClr val="FF0000"/>
                </a:solidFill>
              </a:rPr>
              <a:t>Míšní segmenty</a:t>
            </a:r>
          </a:p>
          <a:p>
            <a:r>
              <a:rPr lang="cs-CZ" sz="1800" dirty="0" smtClean="0"/>
              <a:t>Míšní </a:t>
            </a:r>
            <a:r>
              <a:rPr lang="cs-CZ" sz="1800" dirty="0"/>
              <a:t>segment je úsek míchy, z kterého se sbíhá 1 pár míšních nervů (celkem 31 párů míšních nervů – 8 krčních, 12 hrudních, 5 bederních, 5 křížových, 1 kostrční). 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042069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5138" y="254000"/>
            <a:ext cx="8171962" cy="5922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4800" dirty="0" smtClean="0"/>
              <a:t>Míšní </a:t>
            </a:r>
            <a:r>
              <a:rPr lang="cs-CZ" sz="4800" dirty="0"/>
              <a:t>kořeny</a:t>
            </a:r>
          </a:p>
          <a:p>
            <a:r>
              <a:rPr lang="cs-CZ" sz="4800" dirty="0"/>
              <a:t>Kořenová </a:t>
            </a:r>
            <a:r>
              <a:rPr lang="cs-CZ" sz="4800" dirty="0" smtClean="0"/>
              <a:t>se spojují </a:t>
            </a:r>
            <a:r>
              <a:rPr lang="cs-CZ" sz="4800" dirty="0"/>
              <a:t>do předních míšních </a:t>
            </a:r>
            <a:r>
              <a:rPr lang="cs-CZ" sz="4800" dirty="0" smtClean="0"/>
              <a:t>kořenů. </a:t>
            </a:r>
            <a:r>
              <a:rPr lang="cs-CZ" sz="4800" dirty="0"/>
              <a:t>Přední kořeny míšní vedou odstředivá vlákna, zadní kořeny míšní dostředivá vlákna. Z hlediska funkce jsou přední míšní kořeny motorické a zadní míšní kořeny senzitivní. </a:t>
            </a:r>
          </a:p>
          <a:p>
            <a:r>
              <a:rPr lang="cs-CZ" sz="4800" dirty="0"/>
              <a:t>Míšní reflexy</a:t>
            </a:r>
          </a:p>
          <a:p>
            <a:pPr marL="0" indent="0">
              <a:buNone/>
            </a:pPr>
            <a:r>
              <a:rPr lang="cs-CZ" sz="4800" dirty="0" smtClean="0"/>
              <a:t>Na </a:t>
            </a:r>
            <a:r>
              <a:rPr lang="cs-CZ" sz="4800" dirty="0"/>
              <a:t>úrovni míchy mohou probíhat míšní reflexy. Mícha zajišťuje vyprazdňování močového měchýře a konečníku. Anatomickým základem reflexu je reflexní oblouk. </a:t>
            </a:r>
          </a:p>
          <a:p>
            <a:r>
              <a:rPr lang="cs-CZ" sz="4800" dirty="0"/>
              <a:t>Má 5 částí: </a:t>
            </a:r>
          </a:p>
          <a:p>
            <a:r>
              <a:rPr lang="cs-CZ" sz="4800" dirty="0"/>
              <a:t>receptor, čidlo; </a:t>
            </a:r>
            <a:r>
              <a:rPr lang="cs-CZ" sz="4800" dirty="0" smtClean="0"/>
              <a:t>dostředivá </a:t>
            </a:r>
            <a:r>
              <a:rPr lang="cs-CZ" sz="4800" dirty="0"/>
              <a:t>dráha (senzitivní</a:t>
            </a:r>
            <a:r>
              <a:rPr lang="cs-CZ" sz="4800" dirty="0" smtClean="0"/>
              <a:t>);CNS, odstředivá </a:t>
            </a:r>
            <a:r>
              <a:rPr lang="cs-CZ" sz="4800" dirty="0"/>
              <a:t>dráha (motorická</a:t>
            </a:r>
            <a:r>
              <a:rPr lang="cs-CZ" sz="4800" dirty="0" smtClean="0"/>
              <a:t>); efektor</a:t>
            </a:r>
            <a:r>
              <a:rPr lang="cs-CZ" sz="4800" dirty="0"/>
              <a:t>.</a:t>
            </a:r>
          </a:p>
          <a:p>
            <a:r>
              <a:rPr lang="cs-CZ" sz="4800" dirty="0"/>
              <a:t>Mícha je podřízena ve své činnosti mozku, je vývojově nejnižším reflexním ústředím, její přerušení znamená výpadek reflexů. </a:t>
            </a:r>
          </a:p>
          <a:p>
            <a:r>
              <a:rPr lang="cs-CZ" sz="4800" dirty="0"/>
              <a:t> </a:t>
            </a:r>
            <a:r>
              <a:rPr lang="cs-CZ" sz="4800" dirty="0" smtClean="0"/>
              <a:t>Schéma </a:t>
            </a:r>
            <a:r>
              <a:rPr lang="cs-CZ" sz="4800" dirty="0"/>
              <a:t>větvení míšního </a:t>
            </a:r>
            <a:r>
              <a:rPr lang="cs-CZ" sz="4800" dirty="0" smtClean="0"/>
              <a:t>nervu</a:t>
            </a:r>
            <a:endParaRPr lang="cs-CZ" sz="2400" dirty="0"/>
          </a:p>
          <a:p>
            <a:r>
              <a:rPr lang="cs-CZ" sz="5600" dirty="0" err="1"/>
              <a:t>Chipaultovo</a:t>
            </a:r>
            <a:r>
              <a:rPr lang="cs-CZ" sz="5600" dirty="0"/>
              <a:t> pravidlo</a:t>
            </a:r>
          </a:p>
          <a:p>
            <a:r>
              <a:rPr lang="cs-CZ" sz="5600" dirty="0"/>
              <a:t>Míšní nervy</a:t>
            </a:r>
          </a:p>
          <a:p>
            <a:r>
              <a:rPr lang="cs-CZ" sz="5600" dirty="0"/>
              <a:t>Plexus </a:t>
            </a:r>
            <a:r>
              <a:rPr lang="cs-CZ" sz="5600" dirty="0" err="1"/>
              <a:t>cervicalis</a:t>
            </a:r>
            <a:r>
              <a:rPr lang="cs-CZ" sz="5600" dirty="0"/>
              <a:t> (krční pleteň) </a:t>
            </a:r>
          </a:p>
          <a:p>
            <a:r>
              <a:rPr lang="cs-CZ" sz="5600" dirty="0"/>
              <a:t>senzitivně inervuje kůži hlavy a nadklíčkovou oblast, motoricky inervuje svaly krku; </a:t>
            </a:r>
          </a:p>
          <a:p>
            <a:r>
              <a:rPr lang="cs-CZ" sz="5600" dirty="0"/>
              <a:t>př. </a:t>
            </a:r>
            <a:r>
              <a:rPr lang="cs-CZ" sz="5600" dirty="0" err="1"/>
              <a:t>nervus</a:t>
            </a:r>
            <a:r>
              <a:rPr lang="cs-CZ" sz="5600" dirty="0"/>
              <a:t> </a:t>
            </a:r>
            <a:r>
              <a:rPr lang="cs-CZ" sz="5600" dirty="0" err="1"/>
              <a:t>phrenicus</a:t>
            </a:r>
            <a:r>
              <a:rPr lang="cs-CZ" sz="5600" dirty="0"/>
              <a:t> – brániční nerv.</a:t>
            </a:r>
          </a:p>
          <a:p>
            <a:r>
              <a:rPr lang="cs-CZ" sz="5600" dirty="0"/>
              <a:t>Plexus </a:t>
            </a:r>
            <a:r>
              <a:rPr lang="cs-CZ" sz="5600" dirty="0" err="1"/>
              <a:t>brachialis</a:t>
            </a:r>
            <a:r>
              <a:rPr lang="cs-CZ" sz="5600" dirty="0"/>
              <a:t> (pažní pleteň) </a:t>
            </a:r>
          </a:p>
          <a:p>
            <a:r>
              <a:rPr lang="cs-CZ" sz="5600" dirty="0"/>
              <a:t>vlákna z C4–Th1;</a:t>
            </a:r>
          </a:p>
          <a:p>
            <a:r>
              <a:rPr lang="cs-CZ" sz="5600" dirty="0"/>
              <a:t>nervy inervují horní končetinu;</a:t>
            </a:r>
          </a:p>
          <a:p>
            <a:r>
              <a:rPr lang="cs-CZ" sz="5600" dirty="0"/>
              <a:t>z této pleteně odstupují např. </a:t>
            </a:r>
            <a:r>
              <a:rPr lang="cs-CZ" sz="5600" dirty="0" err="1"/>
              <a:t>nervus</a:t>
            </a:r>
            <a:r>
              <a:rPr lang="cs-CZ" sz="5600" dirty="0"/>
              <a:t> </a:t>
            </a:r>
            <a:r>
              <a:rPr lang="cs-CZ" sz="5600" dirty="0" err="1"/>
              <a:t>radialis</a:t>
            </a:r>
            <a:r>
              <a:rPr lang="cs-CZ" sz="5600" dirty="0"/>
              <a:t>, </a:t>
            </a:r>
            <a:r>
              <a:rPr lang="cs-CZ" sz="5600" dirty="0" err="1"/>
              <a:t>nervus</a:t>
            </a:r>
            <a:r>
              <a:rPr lang="cs-CZ" sz="5600" dirty="0"/>
              <a:t> </a:t>
            </a:r>
            <a:r>
              <a:rPr lang="cs-CZ" sz="5600" dirty="0" err="1"/>
              <a:t>ulnaris</a:t>
            </a:r>
            <a:r>
              <a:rPr lang="cs-CZ" sz="5600" dirty="0"/>
              <a:t>.</a:t>
            </a:r>
          </a:p>
          <a:p>
            <a:r>
              <a:rPr lang="cs-CZ" sz="5600" dirty="0"/>
              <a:t>Hrudní nervy </a:t>
            </a:r>
          </a:p>
          <a:p>
            <a:r>
              <a:rPr lang="cs-CZ" sz="5600" dirty="0"/>
              <a:t>vedou v mezižeberních prostorech;</a:t>
            </a:r>
          </a:p>
          <a:p>
            <a:r>
              <a:rPr lang="cs-CZ" sz="5600" dirty="0"/>
              <a:t>nevytvářejí žádné pleteně;</a:t>
            </a:r>
          </a:p>
          <a:p>
            <a:r>
              <a:rPr lang="cs-CZ" sz="5600" dirty="0"/>
              <a:t>inervují stěnu hrudníku.</a:t>
            </a:r>
          </a:p>
          <a:p>
            <a:r>
              <a:rPr lang="cs-CZ" sz="5600" dirty="0"/>
              <a:t>Plexus </a:t>
            </a:r>
            <a:r>
              <a:rPr lang="cs-CZ" sz="5600" dirty="0" err="1"/>
              <a:t>lumbalis</a:t>
            </a:r>
            <a:r>
              <a:rPr lang="cs-CZ" sz="5600" dirty="0"/>
              <a:t> (bederní pleteň) </a:t>
            </a:r>
          </a:p>
        </p:txBody>
      </p:sp>
      <p:sp>
        <p:nvSpPr>
          <p:cNvPr id="8" name="Obdélník 7"/>
          <p:cNvSpPr/>
          <p:nvPr/>
        </p:nvSpPr>
        <p:spPr>
          <a:xfrm>
            <a:off x="6096000" y="3941024"/>
            <a:ext cx="6096000" cy="27351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vlákna L1–L5;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inervuje kůži a svaly břicha, stehna a pánve;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nejsilnější nerv z této pleteně je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nervus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femoralis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Plexus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sacralis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(křížová pleteň)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nejsilnější pleteň;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vede vlákna ze segmentů S1–S5;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inervuje zadní stranu stehna, hýždě,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bérec,nohu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této pleteně náleží nejsilnější nerv v lidském těle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nervus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ischiadicus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(sedací nerv).</a:t>
            </a:r>
          </a:p>
        </p:txBody>
      </p:sp>
    </p:spTree>
    <p:extLst>
      <p:ext uri="{BB962C8B-B14F-4D97-AF65-F5344CB8AC3E}">
        <p14:creationId xmlns:p14="http://schemas.microsoft.com/office/powerpoint/2010/main" val="376214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Použitá literatura, zdroje obrázků.</a:t>
            </a:r>
            <a:br>
              <a:rPr lang="cs-CZ" b="1" dirty="0" smtClean="0"/>
            </a:br>
            <a:r>
              <a:rPr lang="cs-CZ" b="1" dirty="0" smtClean="0"/>
              <a:t>tučně – doporučená literatura pro studium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8323" cy="484480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cs-CZ" altLang="cs-CZ" b="1" dirty="0" err="1"/>
              <a:t>Junqueira</a:t>
            </a:r>
            <a:r>
              <a:rPr lang="cs-CZ" altLang="cs-CZ" b="1" dirty="0"/>
              <a:t> L. C., </a:t>
            </a:r>
            <a:r>
              <a:rPr lang="cs-CZ" altLang="cs-CZ" b="1" dirty="0" err="1"/>
              <a:t>Carneiro</a:t>
            </a:r>
            <a:r>
              <a:rPr lang="cs-CZ" altLang="cs-CZ" b="1" dirty="0"/>
              <a:t> J</a:t>
            </a:r>
            <a:r>
              <a:rPr lang="cs-CZ" altLang="cs-CZ" b="1" dirty="0" smtClean="0"/>
              <a:t>., </a:t>
            </a:r>
            <a:r>
              <a:rPr lang="cs-CZ" altLang="cs-CZ" b="1" dirty="0" err="1" smtClean="0"/>
              <a:t>Kelley</a:t>
            </a:r>
            <a:r>
              <a:rPr lang="cs-CZ" altLang="cs-CZ" b="1" dirty="0" smtClean="0"/>
              <a:t> L.R.: Základy Histologie, překlad, 7 vydání. H&amp;H, 1997 </a:t>
            </a:r>
            <a:endParaRPr lang="cs-CZ" altLang="cs-CZ" b="1" dirty="0"/>
          </a:p>
          <a:p>
            <a:pPr>
              <a:lnSpc>
                <a:spcPct val="120000"/>
              </a:lnSpc>
              <a:defRPr/>
            </a:pPr>
            <a:r>
              <a:rPr lang="cs-CZ" altLang="cs-CZ" b="1" dirty="0" smtClean="0"/>
              <a:t>L</a:t>
            </a:r>
            <a:r>
              <a:rPr lang="hu-HU" altLang="cs-CZ" b="1" dirty="0" smtClean="0"/>
              <a:t>ű</a:t>
            </a:r>
            <a:r>
              <a:rPr lang="cs-CZ" altLang="cs-CZ" b="1" dirty="0" err="1" smtClean="0"/>
              <a:t>llmann-Rauch</a:t>
            </a:r>
            <a:r>
              <a:rPr lang="cs-CZ" altLang="cs-CZ" b="1" dirty="0" smtClean="0"/>
              <a:t> R.: Histologie,  překlad , 3. vydání, </a:t>
            </a:r>
            <a:r>
              <a:rPr lang="cs-CZ" altLang="cs-CZ" b="1" dirty="0" err="1" smtClean="0"/>
              <a:t>Grada</a:t>
            </a:r>
            <a:r>
              <a:rPr lang="cs-CZ" altLang="cs-CZ" b="1" dirty="0" smtClean="0"/>
              <a:t>, 2012</a:t>
            </a:r>
          </a:p>
          <a:p>
            <a:pPr>
              <a:lnSpc>
                <a:spcPct val="120000"/>
              </a:lnSpc>
              <a:defRPr/>
            </a:pPr>
            <a:r>
              <a:rPr lang="cs-CZ" altLang="cs-CZ" b="1" dirty="0" smtClean="0"/>
              <a:t>Martínek J., Vacek Z.: Histologický atlas, </a:t>
            </a:r>
            <a:r>
              <a:rPr lang="cs-CZ" altLang="cs-CZ" b="1" dirty="0" err="1" smtClean="0"/>
              <a:t>Grada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Publishing</a:t>
            </a:r>
            <a:r>
              <a:rPr lang="cs-CZ" altLang="cs-CZ" b="1" dirty="0" smtClean="0"/>
              <a:t>, 2013 </a:t>
            </a:r>
          </a:p>
          <a:p>
            <a:pPr>
              <a:lnSpc>
                <a:spcPct val="120000"/>
              </a:lnSpc>
              <a:defRPr/>
            </a:pPr>
            <a:r>
              <a:rPr lang="cs-CZ" altLang="cs-CZ" b="1" dirty="0" smtClean="0">
                <a:hlinkClick r:id="rId2"/>
              </a:rPr>
              <a:t>http</a:t>
            </a:r>
            <a:r>
              <a:rPr lang="cs-CZ" altLang="cs-CZ" b="1" dirty="0">
                <a:hlinkClick r:id="rId2"/>
              </a:rPr>
              <a:t>://www.sci.muni.cz/ptacek</a:t>
            </a:r>
            <a:r>
              <a:rPr lang="cs-CZ" altLang="cs-CZ" b="1" dirty="0" smtClean="0">
                <a:hlinkClick r:id="rId2"/>
              </a:rPr>
              <a:t>/</a:t>
            </a:r>
            <a:endParaRPr lang="cs-CZ" altLang="cs-CZ" b="1" dirty="0" smtClean="0"/>
          </a:p>
          <a:p>
            <a:pPr>
              <a:defRPr/>
            </a:pPr>
            <a:endParaRPr lang="cs-CZ" altLang="cs-CZ" b="1" dirty="0" smtClean="0"/>
          </a:p>
          <a:p>
            <a:pPr>
              <a:defRPr/>
            </a:pPr>
            <a:r>
              <a:rPr lang="cs-CZ" altLang="cs-CZ" dirty="0" smtClean="0"/>
              <a:t>Nečas </a:t>
            </a:r>
            <a:r>
              <a:rPr lang="cs-CZ" altLang="cs-CZ" dirty="0"/>
              <a:t>a kol.: Obecná biologie, H&amp;H, 2000</a:t>
            </a:r>
          </a:p>
          <a:p>
            <a:pPr>
              <a:defRPr/>
            </a:pPr>
            <a:r>
              <a:rPr lang="cs-CZ" altLang="cs-CZ" dirty="0" err="1" smtClean="0"/>
              <a:t>Kerr</a:t>
            </a:r>
            <a:r>
              <a:rPr lang="cs-CZ" altLang="cs-CZ" dirty="0" smtClean="0"/>
              <a:t> </a:t>
            </a:r>
            <a:r>
              <a:rPr lang="cs-CZ" altLang="cs-CZ" dirty="0"/>
              <a:t>J. B</a:t>
            </a:r>
            <a:r>
              <a:rPr lang="cs-CZ" altLang="cs-CZ" dirty="0" smtClean="0"/>
              <a:t>.: </a:t>
            </a:r>
            <a:r>
              <a:rPr lang="cs-CZ" altLang="cs-CZ" dirty="0"/>
              <a:t>Atlas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Functional</a:t>
            </a:r>
            <a:r>
              <a:rPr lang="cs-CZ" altLang="cs-CZ" dirty="0"/>
              <a:t> </a:t>
            </a:r>
            <a:r>
              <a:rPr lang="cs-CZ" altLang="cs-CZ" dirty="0" smtClean="0"/>
              <a:t>Histology, </a:t>
            </a:r>
            <a:r>
              <a:rPr lang="cs-CZ" altLang="cs-CZ" dirty="0" err="1" smtClean="0"/>
              <a:t>Mosby</a:t>
            </a:r>
            <a:r>
              <a:rPr lang="cs-CZ" altLang="cs-CZ" dirty="0" smtClean="0"/>
              <a:t> 1999 </a:t>
            </a:r>
            <a:endParaRPr lang="cs-CZ" altLang="cs-CZ" dirty="0"/>
          </a:p>
          <a:p>
            <a:pPr>
              <a:defRPr/>
            </a:pPr>
            <a:r>
              <a:rPr lang="cs-CZ" altLang="cs-CZ" dirty="0"/>
              <a:t> Wolf J.: </a:t>
            </a:r>
            <a:r>
              <a:rPr lang="cs-CZ" altLang="cs-CZ" dirty="0" smtClean="0"/>
              <a:t>Histologie, SZN Praha 1966</a:t>
            </a:r>
            <a:endParaRPr lang="cs-CZ" altLang="cs-CZ" dirty="0"/>
          </a:p>
          <a:p>
            <a:pPr>
              <a:defRPr/>
            </a:pPr>
            <a:r>
              <a:rPr lang="cs-CZ" altLang="cs-CZ" dirty="0" smtClean="0"/>
              <a:t>Tichý F </a:t>
            </a:r>
            <a:r>
              <a:rPr lang="cs-CZ" altLang="cs-CZ" dirty="0"/>
              <a:t>a kol.: </a:t>
            </a:r>
            <a:r>
              <a:rPr lang="cs-CZ" altLang="cs-CZ" dirty="0" smtClean="0"/>
              <a:t>Histologie: mikroskopická anatomie, VFU Brno, 2004 </a:t>
            </a:r>
            <a:endParaRPr lang="cs-CZ" altLang="cs-CZ" dirty="0"/>
          </a:p>
          <a:p>
            <a:pPr>
              <a:lnSpc>
                <a:spcPts val="1900"/>
              </a:lnSpc>
              <a:defRPr/>
            </a:pPr>
            <a:r>
              <a:rPr lang="cs-CZ" altLang="cs-CZ" dirty="0" smtClean="0"/>
              <a:t>http</a:t>
            </a:r>
            <a:r>
              <a:rPr lang="cs-CZ" altLang="cs-CZ" dirty="0"/>
              <a:t>://www.emc.maricopa.edu/faculty/farabee/BIOBK/BioBookcircSYS.html</a:t>
            </a:r>
          </a:p>
          <a:p>
            <a:pPr>
              <a:lnSpc>
                <a:spcPts val="1900"/>
              </a:lnSpc>
              <a:defRPr/>
            </a:pPr>
            <a:r>
              <a:rPr lang="cs-CZ" altLang="cs-CZ" dirty="0"/>
              <a:t>http://rocek.gli.cas.cz/Courses/courses.htm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474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ganglion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5"/>
          <a:stretch>
            <a:fillRect/>
          </a:stretch>
        </p:blipFill>
        <p:spPr bwMode="auto">
          <a:xfrm>
            <a:off x="7161552" y="4121133"/>
            <a:ext cx="5030448" cy="242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9"/>
          <p:cNvSpPr>
            <a:spLocks noChangeArrowheads="1"/>
          </p:cNvSpPr>
          <p:nvPr/>
        </p:nvSpPr>
        <p:spPr bwMode="auto">
          <a:xfrm>
            <a:off x="1524000" y="2462780"/>
            <a:ext cx="1110357" cy="58902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07571" fontAlgn="base">
              <a:spcBef>
                <a:spcPct val="0"/>
              </a:spcBef>
              <a:spcAft>
                <a:spcPct val="0"/>
              </a:spcAft>
            </a:pPr>
            <a:endParaRPr lang="cs-CZ" altLang="cs-CZ" sz="1633">
              <a:solidFill>
                <a:srgbClr val="000000"/>
              </a:solidFill>
              <a:latin typeface="Arial" panose="020B0604020202020204" pitchFamily="34" charset="0"/>
              <a:ea typeface="Arial Unicode MS" pitchFamily="34" charset="-128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524000" y="915446"/>
            <a:ext cx="9364132" cy="612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500">
                <a:solidFill>
                  <a:schemeClr val="tx1"/>
                </a:solidFill>
                <a:latin typeface="Arial" charset="0"/>
              </a:defRPr>
            </a:lvl1pPr>
            <a:lvl2pPr marL="819150" indent="-315913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260475" indent="-252413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763713" indent="-2524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268538" indent="-252413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5738" indent="-252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182938" indent="-252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640138" indent="-252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097338" indent="-252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cs-CZ" altLang="cs-CZ" sz="24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cs-CZ" altLang="cs-CZ" sz="2400" b="1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Anatomická struktura</a:t>
            </a: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cs-CZ" altLang="cs-CZ" sz="24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Centrální </a:t>
            </a:r>
            <a:r>
              <a:rPr lang="cs-CZ" altLang="cs-CZ" sz="2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NS: mozek a mícha</a:t>
            </a: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cs-CZ" altLang="cs-CZ" sz="2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Periferní NS:  ganglia a nervová vlákna</a:t>
            </a:r>
            <a:r>
              <a:rPr lang="cs-CZ" altLang="cs-CZ" sz="24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cs-CZ" altLang="cs-CZ" sz="1633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cs-CZ" altLang="cs-CZ" sz="20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Ganglia:</a:t>
            </a:r>
            <a:r>
              <a:rPr lang="cs-CZ" altLang="cs-CZ" sz="1633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      nakupení nervových buněk mimo CNS, obalené vazivem                   </a:t>
            </a: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cs-CZ" altLang="cs-CZ" sz="1633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cs-CZ" altLang="cs-CZ" sz="2000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Typy ganglií: </a:t>
            </a: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cs-CZ" altLang="cs-CZ" sz="2000" dirty="0">
                <a:solidFill>
                  <a:srgbClr val="0D0DFF"/>
                </a:solidFill>
                <a:ea typeface="Arial Unicode MS" pitchFamily="34" charset="-128"/>
                <a:cs typeface="Arial Unicode MS" pitchFamily="34" charset="-128"/>
              </a:rPr>
              <a:t>autonomní ganglia </a:t>
            </a:r>
            <a:r>
              <a:rPr lang="cs-CZ" altLang="cs-CZ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- ztluštění v průběhu autonomních nervů nebo ve stěnách orgánů  </a:t>
            </a:r>
            <a:r>
              <a:rPr lang="cs-CZ" altLang="cs-CZ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(ganglia </a:t>
            </a:r>
            <a:r>
              <a:rPr lang="cs-CZ" altLang="cs-CZ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u parasympatiku a párový sympatický kmen poblíž míchy )</a:t>
            </a: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cs-CZ" altLang="cs-CZ" sz="20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cs-CZ" altLang="cs-CZ" sz="2000" dirty="0">
                <a:solidFill>
                  <a:srgbClr val="0D0DFF"/>
                </a:solidFill>
                <a:ea typeface="Arial Unicode MS" pitchFamily="34" charset="-128"/>
                <a:cs typeface="Arial Unicode MS" pitchFamily="34" charset="-128"/>
              </a:rPr>
              <a:t>senzitivní ganglia</a:t>
            </a:r>
            <a:r>
              <a:rPr lang="cs-CZ" altLang="cs-CZ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altLang="cs-CZ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– </a:t>
            </a: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cs-CZ" altLang="cs-CZ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cs-CZ" altLang="cs-CZ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ganglia zadních kořenů míšních = spinální ganglia </a:t>
            </a: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cs-CZ" altLang="cs-CZ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- ganglia hlavových </a:t>
            </a:r>
            <a:r>
              <a:rPr lang="cs-CZ" altLang="cs-CZ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nervů </a:t>
            </a:r>
            <a:endParaRPr lang="cs-CZ" altLang="cs-CZ" sz="20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cs-CZ" altLang="cs-CZ" sz="1633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cs-CZ" altLang="cs-CZ" sz="1633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cs-CZ" altLang="cs-CZ" sz="1814" dirty="0">
                <a:solidFill>
                  <a:srgbClr val="0D0DFF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cs-CZ" altLang="cs-CZ" sz="1814" dirty="0">
              <a:solidFill>
                <a:srgbClr val="0D0DFF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cs-CZ" altLang="cs-CZ" sz="1814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cs-CZ" altLang="cs-CZ" sz="1814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211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4544" y="423405"/>
            <a:ext cx="3266263" cy="653829"/>
          </a:xfrm>
          <a:solidFill>
            <a:schemeClr val="folHlink"/>
          </a:solidFill>
        </p:spPr>
        <p:txBody>
          <a:bodyPr/>
          <a:lstStyle/>
          <a:p>
            <a:pPr eaLnBrk="1" hangingPunct="1"/>
            <a:r>
              <a:rPr lang="cs-CZ" altLang="cs-CZ" sz="2903"/>
              <a:t>Nervová vlákna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16100" y="1206501"/>
            <a:ext cx="9144000" cy="54991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Podle toho kterým směrem vedou nervová vlákna vzruchy a s kterými orgány jsou spojeny, se dělí na několik skupin: 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400" b="1" dirty="0"/>
              <a:t>Nervová vlákna dostředivá – </a:t>
            </a:r>
            <a:r>
              <a:rPr lang="cs-CZ" altLang="cs-CZ" sz="2400" b="1" dirty="0" smtClean="0">
                <a:solidFill>
                  <a:srgbClr val="C00000"/>
                </a:solidFill>
              </a:rPr>
              <a:t>aferentní</a:t>
            </a:r>
            <a:endParaRPr lang="cs-CZ" altLang="cs-CZ" sz="24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    </a:t>
            </a:r>
            <a:r>
              <a:rPr lang="cs-CZ" altLang="cs-CZ" sz="2400" dirty="0" smtClean="0"/>
              <a:t>Do </a:t>
            </a:r>
            <a:r>
              <a:rPr lang="cs-CZ" altLang="cs-CZ" sz="2400" dirty="0"/>
              <a:t>míchy vstupují zadními kořeny a do mozku buď samostatně nebo v smíšených nervech.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     senzorická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     senzitivní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           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 dirty="0"/>
              <a:t>Nervová vlákna odstředivá – </a:t>
            </a:r>
            <a:r>
              <a:rPr lang="cs-CZ" altLang="cs-CZ" sz="2400" b="1" dirty="0" smtClean="0">
                <a:solidFill>
                  <a:srgbClr val="C00000"/>
                </a:solidFill>
              </a:rPr>
              <a:t>eferentní</a:t>
            </a:r>
            <a:endParaRPr lang="cs-CZ" altLang="cs-CZ" sz="24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     Z míchy vystupují ventrálními kořeny, z mozku motorickými nebo smíšenými nervy.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     </a:t>
            </a:r>
            <a:r>
              <a:rPr lang="cs-CZ" altLang="cs-CZ" sz="2400" dirty="0" err="1"/>
              <a:t>somatomotorická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     </a:t>
            </a:r>
            <a:r>
              <a:rPr lang="cs-CZ" altLang="cs-CZ" sz="2400" dirty="0" err="1"/>
              <a:t>visceromotorická</a:t>
            </a:r>
            <a:r>
              <a:rPr lang="cs-CZ" altLang="cs-CZ" sz="2400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998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998" dirty="0"/>
          </a:p>
        </p:txBody>
      </p:sp>
    </p:spTree>
    <p:extLst>
      <p:ext uri="{BB962C8B-B14F-4D97-AF65-F5344CB8AC3E}">
        <p14:creationId xmlns:p14="http://schemas.microsoft.com/office/powerpoint/2010/main" val="262347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97960" y="609184"/>
            <a:ext cx="10972801" cy="1372464"/>
          </a:xfrm>
        </p:spPr>
        <p:txBody>
          <a:bodyPr/>
          <a:lstStyle/>
          <a:p>
            <a:r>
              <a:rPr lang="cs-CZ" altLang="cs-CZ" sz="3200" b="1" dirty="0" smtClean="0">
                <a:solidFill>
                  <a:srgbClr val="0D0DFF"/>
                </a:solidFill>
              </a:rPr>
              <a:t>Vegetativní (autonomní)  nervový systém</a:t>
            </a:r>
            <a:r>
              <a:rPr lang="cs-CZ" altLang="cs-CZ" sz="3200" dirty="0" smtClean="0"/>
              <a:t>: ta část NS, která řídí činnost vnitřních orgánů.</a:t>
            </a:r>
            <a:br>
              <a:rPr lang="cs-CZ" altLang="cs-CZ" sz="3200" dirty="0" smtClean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98600" y="1981648"/>
            <a:ext cx="10084761" cy="388552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None/>
            </a:pPr>
            <a:r>
              <a:rPr lang="cs-CZ" altLang="cs-CZ" sz="3200" dirty="0" smtClean="0"/>
              <a:t> </a:t>
            </a:r>
            <a:r>
              <a:rPr lang="cs-CZ" altLang="cs-CZ" sz="2800" b="1" dirty="0" smtClean="0"/>
              <a:t>Vegetativní vlákna sympatická:</a:t>
            </a:r>
            <a:r>
              <a:rPr lang="cs-CZ" altLang="cs-CZ" sz="2800" dirty="0" smtClean="0"/>
              <a:t> vystupují z míchy v oblasti hrudních a bederních obratlů a přepojují se v sympatických gangliích poblíž míchy, odtud vedou vlákna k cílovým orgánům. Mediátor v gangliích je </a:t>
            </a:r>
            <a:r>
              <a:rPr lang="cs-CZ" altLang="cs-CZ" sz="2800" dirty="0" smtClean="0">
                <a:solidFill>
                  <a:srgbClr val="C00000"/>
                </a:solidFill>
              </a:rPr>
              <a:t>acetylcholin</a:t>
            </a:r>
            <a:r>
              <a:rPr lang="cs-CZ" altLang="cs-CZ" sz="2800" dirty="0" smtClean="0"/>
              <a:t>, v cílových orgánech obvykle </a:t>
            </a:r>
            <a:r>
              <a:rPr lang="cs-CZ" altLang="cs-CZ" sz="2800" dirty="0" smtClean="0">
                <a:solidFill>
                  <a:srgbClr val="C00000"/>
                </a:solidFill>
              </a:rPr>
              <a:t>noradrenalin</a:t>
            </a:r>
            <a:r>
              <a:rPr lang="cs-CZ" altLang="cs-CZ" sz="2800" dirty="0" smtClean="0"/>
              <a:t>. </a:t>
            </a:r>
          </a:p>
          <a:p>
            <a:pPr algn="just" eaLnBrk="1" hangingPunct="1">
              <a:lnSpc>
                <a:spcPct val="80000"/>
              </a:lnSpc>
              <a:buNone/>
            </a:pPr>
            <a:endParaRPr lang="cs-CZ" altLang="cs-CZ" sz="2800" dirty="0" smtClean="0"/>
          </a:p>
          <a:p>
            <a:pPr algn="just" eaLnBrk="1" hangingPunct="1">
              <a:lnSpc>
                <a:spcPct val="80000"/>
              </a:lnSpc>
              <a:buNone/>
            </a:pPr>
            <a:r>
              <a:rPr lang="cs-CZ" altLang="cs-CZ" sz="2800" b="1" dirty="0" smtClean="0"/>
              <a:t>Vegetativní vlákna parasympatická:</a:t>
            </a:r>
            <a:r>
              <a:rPr lang="cs-CZ" altLang="cs-CZ" sz="2800" dirty="0" smtClean="0"/>
              <a:t> vystupují z parasympatických jader některých hlavových nervů a dále v oblasti křížové míchy</a:t>
            </a:r>
            <a:r>
              <a:rPr lang="cs-CZ" altLang="cs-CZ" sz="2800" dirty="0" smtClean="0">
                <a:solidFill>
                  <a:srgbClr val="0D0DFF"/>
                </a:solidFill>
              </a:rPr>
              <a:t>.</a:t>
            </a:r>
            <a:r>
              <a:rPr lang="cs-CZ" altLang="cs-CZ" sz="2800" dirty="0" smtClean="0"/>
              <a:t> Přepojují se v gangliích, která leží poblíž cílových orgánů. Mediátorem je </a:t>
            </a:r>
            <a:r>
              <a:rPr lang="cs-CZ" altLang="cs-CZ" sz="2800" dirty="0" smtClean="0">
                <a:solidFill>
                  <a:srgbClr val="C00000"/>
                </a:solidFill>
              </a:rPr>
              <a:t>acetylcholin</a:t>
            </a:r>
            <a:r>
              <a:rPr lang="cs-CZ" altLang="cs-CZ" sz="2800" dirty="0" smtClean="0"/>
              <a:t>.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altLang="cs-CZ" sz="2800" dirty="0" smtClean="0"/>
              <a:t> </a:t>
            </a:r>
          </a:p>
          <a:p>
            <a:pPr algn="just" eaLnBrk="1" hangingPunct="1">
              <a:lnSpc>
                <a:spcPct val="80000"/>
              </a:lnSpc>
              <a:buNone/>
            </a:pPr>
            <a:endParaRPr lang="cs-CZ" altLang="cs-CZ" sz="32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2371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29738" y="620706"/>
            <a:ext cx="5813890" cy="816565"/>
          </a:xfrm>
          <a:solidFill>
            <a:schemeClr val="folHlink"/>
          </a:solidFill>
        </p:spPr>
        <p:txBody>
          <a:bodyPr/>
          <a:lstStyle/>
          <a:p>
            <a:pPr eaLnBrk="1" hangingPunct="1"/>
            <a:r>
              <a:rPr lang="cs-CZ" altLang="cs-CZ" sz="2903"/>
              <a:t>Mozek obratlovců (cerebrum)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3877" y="1731062"/>
            <a:ext cx="7838743" cy="496420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996" b="1"/>
              <a:t>V ontogenetickém i fylogenetickém vývoji lze odlišit tři etapy: </a:t>
            </a:r>
          </a:p>
          <a:p>
            <a:pPr eaLnBrk="1" hangingPunct="1">
              <a:lnSpc>
                <a:spcPct val="80000"/>
              </a:lnSpc>
            </a:pPr>
            <a:endParaRPr lang="cs-CZ" altLang="cs-CZ" sz="1996" b="1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996" b="1">
                <a:solidFill>
                  <a:srgbClr val="0D0DFF"/>
                </a:solidFill>
              </a:rPr>
              <a:t>1 . Rozšiřování přední části nervové trubice</a:t>
            </a:r>
          </a:p>
          <a:p>
            <a:pPr eaLnBrk="1" hangingPunct="1">
              <a:lnSpc>
                <a:spcPct val="80000"/>
              </a:lnSpc>
            </a:pPr>
            <a:endParaRPr lang="cs-CZ" altLang="cs-CZ" sz="1996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996" b="1">
                <a:solidFill>
                  <a:srgbClr val="0D0DFF"/>
                </a:solidFill>
              </a:rPr>
              <a:t>2. Rozdělení této rozšířené trubice na tří hlavní oddíly mozku:</a:t>
            </a:r>
            <a:r>
              <a:rPr lang="cs-CZ" altLang="cs-CZ" sz="1996"/>
              <a:t>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cs-CZ" altLang="cs-CZ" sz="1996"/>
              <a:t>prosencephalon – přední mozek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cs-CZ" altLang="cs-CZ" sz="1996"/>
              <a:t>mesencephalon – střední mozek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cs-CZ" altLang="cs-CZ" sz="1996"/>
              <a:t>rhombencephalon – zadní mozek</a:t>
            </a:r>
          </a:p>
          <a:p>
            <a:pPr eaLnBrk="1" hangingPunct="1">
              <a:lnSpc>
                <a:spcPct val="80000"/>
              </a:lnSpc>
            </a:pPr>
            <a:endParaRPr lang="cs-CZ" altLang="cs-CZ" sz="1996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996" b="1">
                <a:solidFill>
                  <a:srgbClr val="0D0DFF"/>
                </a:solidFill>
              </a:rPr>
              <a:t>3. Další  rozdělení přední a zadní části na: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996"/>
              <a:t>telencephalon - koncový mozek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996"/>
              <a:t>mezimozek  - diencephalon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996"/>
              <a:t>mozeček – cerebellum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996"/>
              <a:t>prodlouženou míchu – medulla oblongata </a:t>
            </a:r>
          </a:p>
        </p:txBody>
      </p:sp>
    </p:spTree>
    <p:extLst>
      <p:ext uri="{BB962C8B-B14F-4D97-AF65-F5344CB8AC3E}">
        <p14:creationId xmlns:p14="http://schemas.microsoft.com/office/powerpoint/2010/main" val="24474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701799" y="1224571"/>
            <a:ext cx="10100733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3159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0475" indent="-2524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3713" indent="-2524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68538" indent="-2524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5738" indent="-252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82938" indent="-252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0138" indent="-252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97338" indent="-252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2000" b="1" dirty="0">
                <a:solidFill>
                  <a:srgbClr val="0D0DFF"/>
                </a:solidFill>
                <a:ea typeface="Arial Unicode MS" pitchFamily="34" charset="-128"/>
              </a:rPr>
              <a:t>Šedá hmota:</a:t>
            </a:r>
            <a:r>
              <a:rPr lang="cs-CZ" altLang="cs-CZ" sz="2000" dirty="0">
                <a:solidFill>
                  <a:srgbClr val="000000"/>
                </a:solidFill>
                <a:ea typeface="Arial Unicode MS" pitchFamily="34" charset="-128"/>
              </a:rPr>
              <a:t> těla neuronů</a:t>
            </a: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2000" dirty="0">
                <a:solidFill>
                  <a:srgbClr val="000000"/>
                </a:solidFill>
                <a:ea typeface="Arial Unicode MS" pitchFamily="34" charset="-128"/>
              </a:rPr>
              <a:t>                       převážně </a:t>
            </a:r>
            <a:r>
              <a:rPr lang="cs-CZ" altLang="cs-CZ" sz="2000" dirty="0" err="1">
                <a:solidFill>
                  <a:srgbClr val="000000"/>
                </a:solidFill>
                <a:ea typeface="Arial Unicode MS" pitchFamily="34" charset="-128"/>
              </a:rPr>
              <a:t>nemyelinizovaná</a:t>
            </a:r>
            <a:r>
              <a:rPr lang="cs-CZ" altLang="cs-CZ" sz="2000" dirty="0">
                <a:solidFill>
                  <a:srgbClr val="000000"/>
                </a:solidFill>
                <a:ea typeface="Arial Unicode MS" pitchFamily="34" charset="-128"/>
              </a:rPr>
              <a:t> vlákna</a:t>
            </a: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2000" dirty="0">
                <a:solidFill>
                  <a:srgbClr val="000000"/>
                </a:solidFill>
                <a:ea typeface="Arial Unicode MS" pitchFamily="34" charset="-128"/>
              </a:rPr>
              <a:t>                       </a:t>
            </a:r>
            <a:r>
              <a:rPr lang="cs-CZ" altLang="cs-CZ" sz="2000" dirty="0">
                <a:solidFill>
                  <a:srgbClr val="C00000"/>
                </a:solidFill>
                <a:ea typeface="Arial Unicode MS" pitchFamily="34" charset="-128"/>
              </a:rPr>
              <a:t>gliové buňky</a:t>
            </a: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2000" dirty="0">
                <a:solidFill>
                  <a:srgbClr val="000000"/>
                </a:solidFill>
                <a:ea typeface="Arial Unicode MS" pitchFamily="34" charset="-128"/>
              </a:rPr>
              <a:t>                         -protoplasmatické astrocyty</a:t>
            </a: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2000" dirty="0">
                <a:solidFill>
                  <a:srgbClr val="000000"/>
                </a:solidFill>
                <a:ea typeface="Arial Unicode MS" pitchFamily="34" charset="-128"/>
              </a:rPr>
              <a:t>                         -</a:t>
            </a:r>
            <a:r>
              <a:rPr lang="cs-CZ" altLang="cs-CZ" sz="2000" dirty="0" err="1">
                <a:solidFill>
                  <a:srgbClr val="000000"/>
                </a:solidFill>
                <a:ea typeface="Arial Unicode MS" pitchFamily="34" charset="-128"/>
              </a:rPr>
              <a:t>oligodendrocyty</a:t>
            </a:r>
            <a:endParaRPr lang="cs-CZ" altLang="cs-CZ" sz="2000" dirty="0">
              <a:solidFill>
                <a:srgbClr val="000000"/>
              </a:solidFill>
              <a:ea typeface="Arial Unicode MS" pitchFamily="34" charset="-128"/>
            </a:endParaRP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2000" dirty="0">
                <a:solidFill>
                  <a:srgbClr val="000000"/>
                </a:solidFill>
                <a:ea typeface="Arial Unicode MS" pitchFamily="34" charset="-128"/>
              </a:rPr>
              <a:t>                         -</a:t>
            </a:r>
            <a:r>
              <a:rPr lang="cs-CZ" altLang="cs-CZ" sz="2000" dirty="0" smtClean="0">
                <a:solidFill>
                  <a:srgbClr val="000000"/>
                </a:solidFill>
                <a:ea typeface="Arial Unicode MS" pitchFamily="34" charset="-128"/>
              </a:rPr>
              <a:t>mikroglie</a:t>
            </a:r>
            <a:endParaRPr lang="cs-CZ" altLang="cs-CZ" sz="2000" dirty="0">
              <a:solidFill>
                <a:srgbClr val="000000"/>
              </a:solidFill>
              <a:ea typeface="Arial Unicode MS" pitchFamily="34" charset="-128"/>
            </a:endParaRP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2000" b="1" dirty="0">
                <a:solidFill>
                  <a:srgbClr val="000000"/>
                </a:solidFill>
                <a:ea typeface="Arial Unicode MS" pitchFamily="34" charset="-128"/>
              </a:rPr>
              <a:t>Šedá hmota se nachází v kůře mozku, jádrech uvnitř bílé hmoty v mozku, v kůže mozečku, uvnitř míchy a v gangliích PNS</a:t>
            </a: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2000" dirty="0">
                <a:solidFill>
                  <a:srgbClr val="000000"/>
                </a:solidFill>
                <a:ea typeface="Arial Unicode MS" pitchFamily="34" charset="-128"/>
              </a:rPr>
              <a:t>V kůře se vyskytuje více typů </a:t>
            </a:r>
            <a:r>
              <a:rPr lang="cs-CZ" altLang="cs-CZ" sz="2000" dirty="0" smtClean="0">
                <a:solidFill>
                  <a:srgbClr val="000000"/>
                </a:solidFill>
                <a:ea typeface="Arial Unicode MS" pitchFamily="34" charset="-128"/>
              </a:rPr>
              <a:t>neuronů</a:t>
            </a:r>
            <a:endParaRPr lang="cs-CZ" altLang="cs-CZ" sz="2000" dirty="0">
              <a:solidFill>
                <a:srgbClr val="000000"/>
              </a:solidFill>
              <a:ea typeface="Arial Unicode MS" pitchFamily="34" charset="-128"/>
            </a:endParaRP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2000" dirty="0">
                <a:solidFill>
                  <a:srgbClr val="000000"/>
                </a:solidFill>
                <a:ea typeface="Arial Unicode MS" pitchFamily="34" charset="-128"/>
              </a:rPr>
              <a:t>V jádrech převládají malé a střední multipolární neurony</a:t>
            </a: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cs-CZ" altLang="cs-CZ" sz="2000" dirty="0">
              <a:solidFill>
                <a:srgbClr val="000000"/>
              </a:solidFill>
              <a:ea typeface="Arial Unicode MS" pitchFamily="34" charset="-128"/>
            </a:endParaRP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2000" b="1" dirty="0">
                <a:solidFill>
                  <a:srgbClr val="0D0DFF"/>
                </a:solidFill>
                <a:ea typeface="Arial Unicode MS" pitchFamily="34" charset="-128"/>
              </a:rPr>
              <a:t>Bílá hmota:</a:t>
            </a:r>
            <a:r>
              <a:rPr lang="cs-CZ" altLang="cs-CZ" sz="2000" dirty="0">
                <a:solidFill>
                  <a:srgbClr val="000000"/>
                </a:solidFill>
                <a:ea typeface="Arial Unicode MS" pitchFamily="34" charset="-128"/>
              </a:rPr>
              <a:t> převážně </a:t>
            </a:r>
            <a:r>
              <a:rPr lang="cs-CZ" altLang="cs-CZ" sz="2000" dirty="0" err="1">
                <a:solidFill>
                  <a:srgbClr val="000000"/>
                </a:solidFill>
                <a:ea typeface="Arial Unicode MS" pitchFamily="34" charset="-128"/>
              </a:rPr>
              <a:t>myelinizovaná</a:t>
            </a:r>
            <a:r>
              <a:rPr lang="cs-CZ" altLang="cs-CZ" sz="2000" dirty="0">
                <a:solidFill>
                  <a:srgbClr val="000000"/>
                </a:solidFill>
                <a:ea typeface="Arial Unicode MS" pitchFamily="34" charset="-128"/>
              </a:rPr>
              <a:t> vlákna</a:t>
            </a: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2000" dirty="0">
                <a:solidFill>
                  <a:srgbClr val="000000"/>
                </a:solidFill>
                <a:ea typeface="Arial Unicode MS" pitchFamily="34" charset="-128"/>
              </a:rPr>
              <a:t>                     gliové buňky</a:t>
            </a: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2000" dirty="0">
                <a:solidFill>
                  <a:srgbClr val="000000"/>
                </a:solidFill>
                <a:ea typeface="Arial Unicode MS" pitchFamily="34" charset="-128"/>
              </a:rPr>
              <a:t>                         - fibrilární astrocyty</a:t>
            </a: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2000" dirty="0">
                <a:solidFill>
                  <a:srgbClr val="000000"/>
                </a:solidFill>
                <a:ea typeface="Arial Unicode MS" pitchFamily="34" charset="-128"/>
              </a:rPr>
              <a:t>                         - </a:t>
            </a:r>
            <a:r>
              <a:rPr lang="cs-CZ" altLang="cs-CZ" sz="2000" dirty="0" err="1">
                <a:solidFill>
                  <a:srgbClr val="000000"/>
                </a:solidFill>
                <a:ea typeface="Arial Unicode MS" pitchFamily="34" charset="-128"/>
              </a:rPr>
              <a:t>oligodendrocyty</a:t>
            </a:r>
            <a:endParaRPr lang="cs-CZ" altLang="cs-CZ" sz="2000" dirty="0">
              <a:solidFill>
                <a:srgbClr val="000000"/>
              </a:solidFill>
              <a:ea typeface="Arial Unicode MS" pitchFamily="34" charset="-128"/>
            </a:endParaRP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2000" dirty="0">
                <a:solidFill>
                  <a:srgbClr val="000000"/>
                </a:solidFill>
                <a:ea typeface="Arial Unicode MS" pitchFamily="34" charset="-128"/>
              </a:rPr>
              <a:t>                         - mikroglie </a:t>
            </a: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cs-CZ" altLang="cs-CZ" sz="2000" dirty="0">
              <a:solidFill>
                <a:srgbClr val="000000"/>
              </a:solidFill>
              <a:ea typeface="Arial Unicode MS" pitchFamily="34" charset="-128"/>
            </a:endParaRP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2000" b="1" dirty="0">
                <a:solidFill>
                  <a:srgbClr val="000000"/>
                </a:solidFill>
                <a:ea typeface="Arial Unicode MS" pitchFamily="34" charset="-128"/>
              </a:rPr>
              <a:t>Bílá hmota je uložena centrálně v mozkové tkáni</a:t>
            </a:r>
            <a:r>
              <a:rPr lang="cs-CZ" altLang="cs-CZ" sz="2000" dirty="0">
                <a:solidFill>
                  <a:srgbClr val="000000"/>
                </a:solidFill>
                <a:ea typeface="Arial Unicode MS" pitchFamily="34" charset="-128"/>
              </a:rPr>
              <a:t> </a:t>
            </a:r>
            <a:r>
              <a:rPr lang="cs-CZ" altLang="cs-CZ" sz="2000" b="1" dirty="0">
                <a:solidFill>
                  <a:srgbClr val="000000"/>
                </a:solidFill>
                <a:ea typeface="Arial Unicode MS" pitchFamily="34" charset="-128"/>
              </a:rPr>
              <a:t>a na povrchu míchy</a:t>
            </a: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endParaRPr lang="cs-CZ" altLang="cs-CZ" sz="2000" dirty="0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2764931" y="507712"/>
            <a:ext cx="7258718" cy="53905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3159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0475" indent="-2524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3713" indent="-2524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68538" indent="-2524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5738" indent="-252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82938" indent="-252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0138" indent="-252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97338" indent="-252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2903" dirty="0">
                <a:solidFill>
                  <a:srgbClr val="000000"/>
                </a:solidFill>
                <a:ea typeface="Arial Unicode MS" pitchFamily="34" charset="-128"/>
              </a:rPr>
              <a:t>Centrální nervový </a:t>
            </a:r>
            <a:r>
              <a:rPr lang="cs-CZ" altLang="cs-CZ" sz="2903" dirty="0" smtClean="0">
                <a:solidFill>
                  <a:srgbClr val="000000"/>
                </a:solidFill>
                <a:ea typeface="Arial Unicode MS" pitchFamily="34" charset="-128"/>
              </a:rPr>
              <a:t>systém (mozek a mícha)</a:t>
            </a:r>
            <a:endParaRPr lang="cs-CZ" altLang="cs-CZ" sz="2903" dirty="0">
              <a:solidFill>
                <a:srgbClr val="000000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1873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57909"/>
            <a:ext cx="10515600" cy="832338"/>
          </a:xfrm>
        </p:spPr>
        <p:txBody>
          <a:bodyPr/>
          <a:lstStyle/>
          <a:p>
            <a:pPr algn="ctr"/>
            <a:r>
              <a:rPr lang="cs-CZ" b="1" dirty="0" smtClean="0"/>
              <a:t>Neuron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3093" y="993287"/>
            <a:ext cx="7285892" cy="435133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Anatomická a funkční jednotka nervové tkáně</a:t>
            </a:r>
          </a:p>
          <a:p>
            <a:r>
              <a:rPr lang="cs-CZ" sz="2400" dirty="0" smtClean="0"/>
              <a:t>Tělo (</a:t>
            </a:r>
            <a:r>
              <a:rPr lang="cs-CZ" sz="2400" dirty="0" err="1" smtClean="0"/>
              <a:t>soma</a:t>
            </a:r>
            <a:r>
              <a:rPr lang="cs-CZ" sz="2400" dirty="0" smtClean="0"/>
              <a:t>) dendrity, axon, ER (</a:t>
            </a:r>
            <a:r>
              <a:rPr lang="cs-CZ" sz="2400" dirty="0" err="1"/>
              <a:t>N</a:t>
            </a:r>
            <a:r>
              <a:rPr lang="cs-CZ" sz="2400" dirty="0" err="1" smtClean="0"/>
              <a:t>isslova</a:t>
            </a:r>
            <a:r>
              <a:rPr lang="cs-CZ" sz="2400" dirty="0" smtClean="0"/>
              <a:t> substance – </a:t>
            </a:r>
            <a:r>
              <a:rPr lang="cs-CZ" sz="2400" dirty="0" err="1" smtClean="0"/>
              <a:t>tygroid</a:t>
            </a:r>
            <a:r>
              <a:rPr lang="cs-CZ" sz="2400" dirty="0" smtClean="0"/>
              <a:t>)) mitochondrie, </a:t>
            </a:r>
            <a:r>
              <a:rPr lang="cs-CZ" sz="2400" dirty="0" err="1" smtClean="0"/>
              <a:t>neurofilamenta</a:t>
            </a:r>
            <a:r>
              <a:rPr lang="cs-CZ" sz="2400" dirty="0" smtClean="0"/>
              <a:t> a </a:t>
            </a:r>
            <a:r>
              <a:rPr lang="cs-CZ" sz="2400" dirty="0" err="1" smtClean="0"/>
              <a:t>neurotubuly</a:t>
            </a:r>
            <a:r>
              <a:rPr lang="cs-CZ" sz="2400" dirty="0" smtClean="0"/>
              <a:t> </a:t>
            </a:r>
            <a:endParaRPr lang="cs-CZ" sz="2400" dirty="0"/>
          </a:p>
          <a:p>
            <a:r>
              <a:rPr lang="cs-CZ" sz="2400" dirty="0" smtClean="0"/>
              <a:t>Rozměry: motorické neurony – tělo až 150 µm, malé neurony jednotky mikrometrů </a:t>
            </a:r>
          </a:p>
          <a:p>
            <a:r>
              <a:rPr lang="cs-CZ" sz="2400" dirty="0" smtClean="0"/>
              <a:t>Podle tvaru: </a:t>
            </a:r>
            <a:r>
              <a:rPr lang="cs-CZ" sz="2400" dirty="0" err="1" smtClean="0"/>
              <a:t>apolární</a:t>
            </a:r>
            <a:r>
              <a:rPr lang="cs-CZ" sz="2400" dirty="0" smtClean="0"/>
              <a:t>, unipolární, bipolární, </a:t>
            </a:r>
            <a:r>
              <a:rPr lang="cs-CZ" sz="2400" dirty="0" err="1" smtClean="0"/>
              <a:t>pseudounipolární</a:t>
            </a:r>
            <a:r>
              <a:rPr lang="cs-CZ" sz="2400" dirty="0" smtClean="0"/>
              <a:t>, </a:t>
            </a:r>
            <a:r>
              <a:rPr lang="cs-CZ" sz="2400" b="1" dirty="0" smtClean="0"/>
              <a:t>multipolární</a:t>
            </a:r>
          </a:p>
          <a:p>
            <a:r>
              <a:rPr lang="cs-CZ" sz="2400" dirty="0" smtClean="0"/>
              <a:t>Synapse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7" t="3598" r="3872" b="31634"/>
          <a:stretch/>
        </p:blipFill>
        <p:spPr>
          <a:xfrm>
            <a:off x="9129674" y="257909"/>
            <a:ext cx="2939233" cy="45847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3597" r="1451" b="10932"/>
          <a:stretch/>
        </p:blipFill>
        <p:spPr>
          <a:xfrm>
            <a:off x="3860801" y="3861977"/>
            <a:ext cx="4470399" cy="258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4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8" r="5726" b="6620"/>
          <a:stretch/>
        </p:blipFill>
        <p:spPr>
          <a:xfrm>
            <a:off x="6808781" y="1797851"/>
            <a:ext cx="5383219" cy="326944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7400" y="291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/>
              <a:t>Typy gliových buněk - neuroglie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54667"/>
            <a:ext cx="10767647" cy="519853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Mechanická a funkční opora neuronů, menší než neurony,</a:t>
            </a:r>
          </a:p>
          <a:p>
            <a:pPr marL="0" indent="0">
              <a:buNone/>
            </a:pPr>
            <a:r>
              <a:rPr lang="cs-CZ" sz="2400" dirty="0" smtClean="0"/>
              <a:t> ½ objemu nervové tkáně, dělí se, jsou v CNS i PNS. </a:t>
            </a:r>
          </a:p>
          <a:p>
            <a:r>
              <a:rPr lang="cs-CZ" sz="2400" b="1" dirty="0" err="1">
                <a:solidFill>
                  <a:srgbClr val="C00000"/>
                </a:solidFill>
              </a:rPr>
              <a:t>M</a:t>
            </a:r>
            <a:r>
              <a:rPr lang="cs-CZ" sz="2400" b="1" dirty="0" err="1" smtClean="0">
                <a:solidFill>
                  <a:srgbClr val="C00000"/>
                </a:solidFill>
              </a:rPr>
              <a:t>akroglia</a:t>
            </a:r>
            <a:r>
              <a:rPr lang="cs-CZ" sz="2400" b="1" dirty="0" smtClean="0">
                <a:solidFill>
                  <a:srgbClr val="C00000"/>
                </a:solidFill>
              </a:rPr>
              <a:t>, Oligodendroglie, </a:t>
            </a:r>
            <a:r>
              <a:rPr lang="cs-CZ" sz="2400" b="1" dirty="0" err="1" smtClean="0">
                <a:solidFill>
                  <a:srgbClr val="C00000"/>
                </a:solidFill>
              </a:rPr>
              <a:t>Mikroglia</a:t>
            </a:r>
            <a:endParaRPr lang="cs-CZ" sz="2400" b="1" dirty="0" smtClean="0">
              <a:solidFill>
                <a:srgbClr val="C00000"/>
              </a:solidFill>
            </a:endParaRPr>
          </a:p>
          <a:p>
            <a:r>
              <a:rPr lang="cs-CZ" sz="2400" b="1" dirty="0" err="1" smtClean="0"/>
              <a:t>Makroglia</a:t>
            </a:r>
            <a:r>
              <a:rPr lang="cs-CZ" sz="2400" b="1" dirty="0" smtClean="0"/>
              <a:t>:</a:t>
            </a:r>
          </a:p>
          <a:p>
            <a:pPr marL="0" indent="0">
              <a:buNone/>
            </a:pPr>
            <a:r>
              <a:rPr lang="cs-CZ" sz="2400" b="1" dirty="0" err="1" smtClean="0"/>
              <a:t>Ependymové</a:t>
            </a:r>
            <a:r>
              <a:rPr lang="cs-CZ" sz="2400" b="1" dirty="0" smtClean="0"/>
              <a:t>: </a:t>
            </a:r>
            <a:r>
              <a:rPr lang="cs-CZ" sz="2400" dirty="0" smtClean="0"/>
              <a:t>vystýlají </a:t>
            </a:r>
            <a:r>
              <a:rPr lang="cs-CZ" sz="2400" dirty="0"/>
              <a:t>komory a míšní </a:t>
            </a:r>
            <a:r>
              <a:rPr lang="cs-CZ" sz="2400" dirty="0" smtClean="0"/>
              <a:t>kanál – </a:t>
            </a:r>
          </a:p>
          <a:p>
            <a:pPr marL="0" indent="0">
              <a:buNone/>
            </a:pPr>
            <a:r>
              <a:rPr lang="cs-CZ" sz="2400" dirty="0" smtClean="0"/>
              <a:t>jednovrstevný epitel, řasinky – dutiny nervstva, pohyb </a:t>
            </a:r>
          </a:p>
          <a:p>
            <a:pPr marL="0" indent="0">
              <a:buNone/>
            </a:pPr>
            <a:r>
              <a:rPr lang="cs-CZ" sz="2400" dirty="0" err="1" smtClean="0"/>
              <a:t>mozkom</a:t>
            </a:r>
            <a:r>
              <a:rPr lang="cs-CZ" sz="2400" dirty="0" smtClean="0"/>
              <a:t>. moku, dlouhý výběžek  - průnik do </a:t>
            </a:r>
          </a:p>
          <a:p>
            <a:pPr marL="0" indent="0">
              <a:buNone/>
            </a:pPr>
            <a:r>
              <a:rPr lang="cs-CZ" sz="2400" dirty="0" smtClean="0"/>
              <a:t>nervových tkání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b="1" dirty="0" smtClean="0"/>
              <a:t>Astrocyty: </a:t>
            </a:r>
            <a:r>
              <a:rPr lang="cs-CZ" sz="2400" dirty="0" smtClean="0"/>
              <a:t>(protoplasmatické v šedé hmotě a fibrilární v bílé hmotě), četné kořenovité výběžky </a:t>
            </a:r>
            <a:r>
              <a:rPr lang="cs-CZ" sz="2400" dirty="0"/>
              <a:t>okolo </a:t>
            </a:r>
            <a:r>
              <a:rPr lang="cs-CZ" sz="2400" dirty="0" smtClean="0"/>
              <a:t>cév v CNS, 1.  typ - podpírají vlákna a těla neuronů, 2. typ na povrchu krevních cév, nasávají živiny pro nervové buňky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9112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8" r="5726" b="6620"/>
          <a:stretch/>
        </p:blipFill>
        <p:spPr>
          <a:xfrm>
            <a:off x="6808781" y="3702851"/>
            <a:ext cx="5383219" cy="326944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31259"/>
            <a:ext cx="10515600" cy="1325563"/>
          </a:xfrm>
        </p:spPr>
        <p:txBody>
          <a:bodyPr/>
          <a:lstStyle/>
          <a:p>
            <a:r>
              <a:rPr lang="cs-CZ" b="1" dirty="0"/>
              <a:t>Typy gliových buněk - neuroglie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5900" y="1393825"/>
            <a:ext cx="10515600" cy="4351338"/>
          </a:xfrm>
        </p:spPr>
        <p:txBody>
          <a:bodyPr/>
          <a:lstStyle/>
          <a:p>
            <a:r>
              <a:rPr lang="cs-CZ" b="1" dirty="0" err="1"/>
              <a:t>Oligodendrocyty</a:t>
            </a:r>
            <a:r>
              <a:rPr lang="cs-CZ" dirty="0"/>
              <a:t>: </a:t>
            </a:r>
            <a:r>
              <a:rPr lang="cs-CZ" dirty="0" smtClean="0"/>
              <a:t>oporná funkce, podobné astrocytům, v </a:t>
            </a:r>
            <a:r>
              <a:rPr lang="cs-CZ" dirty="0"/>
              <a:t>CNS </a:t>
            </a:r>
            <a:r>
              <a:rPr lang="cs-CZ" b="1" dirty="0"/>
              <a:t>tvoří </a:t>
            </a:r>
            <a:r>
              <a:rPr lang="cs-CZ" b="1" dirty="0" smtClean="0"/>
              <a:t>myelin</a:t>
            </a:r>
          </a:p>
          <a:p>
            <a:pPr marL="0" indent="0">
              <a:buNone/>
            </a:pPr>
            <a:r>
              <a:rPr lang="cs-CZ" b="1" dirty="0" err="1"/>
              <a:t>Schwannovy</a:t>
            </a:r>
            <a:r>
              <a:rPr lang="cs-CZ" b="1" dirty="0"/>
              <a:t> buňky </a:t>
            </a:r>
            <a:r>
              <a:rPr lang="cs-CZ" dirty="0"/>
              <a:t>v PNS:  </a:t>
            </a:r>
            <a:r>
              <a:rPr lang="cs-CZ" dirty="0" smtClean="0"/>
              <a:t>druh </a:t>
            </a:r>
            <a:r>
              <a:rPr lang="cs-CZ" dirty="0" err="1" smtClean="0"/>
              <a:t>oligodendrocytů</a:t>
            </a:r>
            <a:r>
              <a:rPr lang="cs-CZ" dirty="0" smtClean="0"/>
              <a:t>, obalují </a:t>
            </a:r>
            <a:r>
              <a:rPr lang="cs-CZ" dirty="0"/>
              <a:t>axony, </a:t>
            </a:r>
            <a:r>
              <a:rPr lang="cs-CZ" b="1" dirty="0"/>
              <a:t>tvoří </a:t>
            </a:r>
            <a:r>
              <a:rPr lang="cs-CZ" b="1" dirty="0" smtClean="0"/>
              <a:t>myelin a </a:t>
            </a:r>
            <a:r>
              <a:rPr lang="cs-CZ" b="1" dirty="0" err="1" smtClean="0"/>
              <a:t>Schw</a:t>
            </a:r>
            <a:r>
              <a:rPr lang="cs-CZ" b="1" dirty="0" smtClean="0"/>
              <a:t>. pochvu</a:t>
            </a:r>
          </a:p>
          <a:p>
            <a:r>
              <a:rPr lang="cs-CZ" b="1" dirty="0" smtClean="0"/>
              <a:t>Mikroglie</a:t>
            </a:r>
            <a:r>
              <a:rPr lang="cs-CZ" dirty="0"/>
              <a:t>: </a:t>
            </a:r>
            <a:r>
              <a:rPr lang="cs-CZ" dirty="0" smtClean="0"/>
              <a:t>volné b., améboidní pohyb, fagocytují, ochrana</a:t>
            </a:r>
            <a:endParaRPr lang="cs-CZ" dirty="0"/>
          </a:p>
          <a:p>
            <a:r>
              <a:rPr lang="cs-CZ" dirty="0" smtClean="0"/>
              <a:t>Satelitní </a:t>
            </a:r>
            <a:r>
              <a:rPr lang="cs-CZ" dirty="0"/>
              <a:t>buňky v gangliích okolo těl neuronů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9562822"/>
      </p:ext>
    </p:extLst>
  </p:cSld>
  <p:clrMapOvr>
    <a:masterClrMapping/>
  </p:clrMapOvr>
</p:sld>
</file>

<file path=ppt/theme/theme1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1484</Words>
  <Application>Microsoft Office PowerPoint</Application>
  <PresentationFormat>Širokoúhlá obrazovka</PresentationFormat>
  <Paragraphs>188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16</vt:i4>
      </vt:variant>
    </vt:vector>
  </HeadingPairs>
  <TitlesOfParts>
    <vt:vector size="27" baseType="lpstr">
      <vt:lpstr>&amp;quot</vt:lpstr>
      <vt:lpstr>Arial</vt:lpstr>
      <vt:lpstr>Arial Black</vt:lpstr>
      <vt:lpstr>Arial Unicode MS</vt:lpstr>
      <vt:lpstr>Calibri</vt:lpstr>
      <vt:lpstr>Calibri Light</vt:lpstr>
      <vt:lpstr>Times New Roman</vt:lpstr>
      <vt:lpstr>Wingdings</vt:lpstr>
      <vt:lpstr>1_Motiv Office</vt:lpstr>
      <vt:lpstr>Pixel</vt:lpstr>
      <vt:lpstr>1_Pixel</vt:lpstr>
      <vt:lpstr>Nervové tkáně</vt:lpstr>
      <vt:lpstr>Prezentace aplikace PowerPoint</vt:lpstr>
      <vt:lpstr>Nervová vlákna</vt:lpstr>
      <vt:lpstr>Vegetativní (autonomní)  nervový systém: ta část NS, která řídí činnost vnitřních orgánů. </vt:lpstr>
      <vt:lpstr>Mozek obratlovců (cerebrum)</vt:lpstr>
      <vt:lpstr>Prezentace aplikace PowerPoint</vt:lpstr>
      <vt:lpstr>Neuron</vt:lpstr>
      <vt:lpstr>Typy gliových buněk - neuroglie</vt:lpstr>
      <vt:lpstr>Typy gliových buněk - neuroglie</vt:lpstr>
      <vt:lpstr>Nervová vlákna </vt:lpstr>
      <vt:lpstr>Prezentace aplikace PowerPoint</vt:lpstr>
      <vt:lpstr>Struktura nervového systému</vt:lpstr>
      <vt:lpstr>Prezentace aplikace PowerPoint</vt:lpstr>
      <vt:lpstr>Prezentace aplikace PowerPoint</vt:lpstr>
      <vt:lpstr>Prezentace aplikace PowerPoint</vt:lpstr>
      <vt:lpstr>Použitá literatura, zdroje obrázků. tučně – doporučená literatura pro studium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Nervové tkáně</dc:title>
  <dc:creator>Žákovská</dc:creator>
  <cp:lastModifiedBy>Žákovská</cp:lastModifiedBy>
  <cp:revision>14</cp:revision>
  <dcterms:created xsi:type="dcterms:W3CDTF">2018-03-13T12:37:08Z</dcterms:created>
  <dcterms:modified xsi:type="dcterms:W3CDTF">2018-04-09T13:08:38Z</dcterms:modified>
</cp:coreProperties>
</file>