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48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0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89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47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5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73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7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6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09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4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6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9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33" indent="0" algn="ctr">
              <a:buNone/>
              <a:defRPr sz="1501"/>
            </a:lvl2pPr>
            <a:lvl3pPr marL="685867" indent="0" algn="ctr">
              <a:buNone/>
              <a:defRPr sz="1350"/>
            </a:lvl3pPr>
            <a:lvl4pPr marL="1028800" indent="0" algn="ctr">
              <a:buNone/>
              <a:defRPr sz="1200"/>
            </a:lvl4pPr>
            <a:lvl5pPr marL="1371734" indent="0" algn="ctr">
              <a:buNone/>
              <a:defRPr sz="1200"/>
            </a:lvl5pPr>
            <a:lvl6pPr marL="1714667" indent="0" algn="ctr">
              <a:buNone/>
              <a:defRPr sz="1200"/>
            </a:lvl6pPr>
            <a:lvl7pPr marL="2057600" indent="0" algn="ctr">
              <a:buNone/>
              <a:defRPr sz="1200"/>
            </a:lvl7pPr>
            <a:lvl8pPr marL="2400534" indent="0" algn="ctr">
              <a:buNone/>
              <a:defRPr sz="1200"/>
            </a:lvl8pPr>
            <a:lvl9pPr marL="2743467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9218-BDC4-45D8-88BE-2DC649DBB690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768E-4ADC-421A-A143-7F20886011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82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54E3-F8BD-485B-B42F-8F8524265D8E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D465-D3E7-4BBE-80BD-EDF18A3B15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32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3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8A46-A551-422F-BB2E-930DF3F56880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AE6E-16B8-4238-9AC9-9301C6069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241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D00D-F96F-4258-A353-AAFECC7658B4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E2F2-6CC8-41BC-92F0-F1057F4140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26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3" indent="0">
              <a:buNone/>
              <a:defRPr sz="1501" b="1"/>
            </a:lvl2pPr>
            <a:lvl3pPr marL="685867" indent="0">
              <a:buNone/>
              <a:defRPr sz="1350" b="1"/>
            </a:lvl3pPr>
            <a:lvl4pPr marL="1028800" indent="0">
              <a:buNone/>
              <a:defRPr sz="1200" b="1"/>
            </a:lvl4pPr>
            <a:lvl5pPr marL="1371734" indent="0">
              <a:buNone/>
              <a:defRPr sz="1200" b="1"/>
            </a:lvl5pPr>
            <a:lvl6pPr marL="1714667" indent="0">
              <a:buNone/>
              <a:defRPr sz="1200" b="1"/>
            </a:lvl6pPr>
            <a:lvl7pPr marL="2057600" indent="0">
              <a:buNone/>
              <a:defRPr sz="1200" b="1"/>
            </a:lvl7pPr>
            <a:lvl8pPr marL="2400534" indent="0">
              <a:buNone/>
              <a:defRPr sz="1200" b="1"/>
            </a:lvl8pPr>
            <a:lvl9pPr marL="2743467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D7FF-450C-4BD6-8D0E-7797E3FF9A28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E212-916F-4C08-A9E9-1D3C79AD0D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172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986-29E0-4A85-AC67-9475673A4BAB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510-E375-41EE-94F4-956139A83E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182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A545-9283-432D-9039-6481DD03D34C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B5C5-D49A-47BF-8AE3-C4C21C2DBC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45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062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21BA-3BB5-4D3E-878C-6F6847548A95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C4ED-8E61-4197-812D-060864BCDD7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597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33" indent="0">
              <a:buNone/>
              <a:defRPr sz="2100"/>
            </a:lvl2pPr>
            <a:lvl3pPr marL="685867" indent="0">
              <a:buNone/>
              <a:defRPr sz="1800"/>
            </a:lvl3pPr>
            <a:lvl4pPr marL="1028800" indent="0">
              <a:buNone/>
              <a:defRPr sz="1501"/>
            </a:lvl4pPr>
            <a:lvl5pPr marL="1371734" indent="0">
              <a:buNone/>
              <a:defRPr sz="1501"/>
            </a:lvl5pPr>
            <a:lvl6pPr marL="1714667" indent="0">
              <a:buNone/>
              <a:defRPr sz="1501"/>
            </a:lvl6pPr>
            <a:lvl7pPr marL="2057600" indent="0">
              <a:buNone/>
              <a:defRPr sz="1501"/>
            </a:lvl7pPr>
            <a:lvl8pPr marL="2400534" indent="0">
              <a:buNone/>
              <a:defRPr sz="1501"/>
            </a:lvl8pPr>
            <a:lvl9pPr marL="2743467" indent="0">
              <a:buNone/>
              <a:defRPr sz="1501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3" indent="0">
              <a:buNone/>
              <a:defRPr sz="1051"/>
            </a:lvl2pPr>
            <a:lvl3pPr marL="685867" indent="0">
              <a:buNone/>
              <a:defRPr sz="900"/>
            </a:lvl3pPr>
            <a:lvl4pPr marL="1028800" indent="0">
              <a:buNone/>
              <a:defRPr sz="750"/>
            </a:lvl4pPr>
            <a:lvl5pPr marL="1371734" indent="0">
              <a:buNone/>
              <a:defRPr sz="750"/>
            </a:lvl5pPr>
            <a:lvl6pPr marL="1714667" indent="0">
              <a:buNone/>
              <a:defRPr sz="750"/>
            </a:lvl6pPr>
            <a:lvl7pPr marL="2057600" indent="0">
              <a:buNone/>
              <a:defRPr sz="750"/>
            </a:lvl7pPr>
            <a:lvl8pPr marL="2400534" indent="0">
              <a:buNone/>
              <a:defRPr sz="750"/>
            </a:lvl8pPr>
            <a:lvl9pPr marL="2743467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F69D-1E70-4D7B-AC1B-8FC96BA56ACA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B948-01D5-40E1-AEF3-09A39B2715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38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E6B5-9338-497A-8AAE-256165875D85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CC71-A26E-4CF9-91E4-39CE01221A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964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ECFA-583D-4791-8E8E-4D6BFE9944A9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ECA7-3D71-4274-995C-E818D30464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26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6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80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9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87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3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ACD6-002E-4D62-A468-6AB934499863}" type="datetimeFigureOut">
              <a:rPr lang="cs-CZ" smtClean="0"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25B3-8CFD-4AA3-AF20-3DF16ED94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7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3920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041" y="1826112"/>
            <a:ext cx="10513920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9041" y="6356827"/>
            <a:ext cx="274176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67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C263B31C-E7FA-4D97-BC38-35AB7A6C4E95}" type="datetimeFigureOut">
              <a:rPr lang="cs-CZ" smtClean="0"/>
              <a:pPr>
                <a:defRPr/>
              </a:pPr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7761" y="6356827"/>
            <a:ext cx="411648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67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1201" y="6356827"/>
            <a:ext cx="274176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67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2BF8A67B-76D9-40DD-8B73-879BA0ADB78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2pPr>
      <a:lvl3pPr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3pPr>
      <a:lvl4pPr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4pPr>
      <a:lvl5pPr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5pPr>
      <a:lvl6pPr marL="414772"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6pPr>
      <a:lvl7pPr marL="829544"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7pPr>
      <a:lvl8pPr marL="1244316"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8pPr>
      <a:lvl9pPr marL="1659087" algn="l" defTabSz="685526" rtl="0" fontAlgn="base">
        <a:lnSpc>
          <a:spcPct val="90000"/>
        </a:lnSpc>
        <a:spcBef>
          <a:spcPct val="0"/>
        </a:spcBef>
        <a:spcAft>
          <a:spcPct val="0"/>
        </a:spcAft>
        <a:defRPr sz="326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82" indent="-171382" algn="l" defTabSz="685526" rtl="0" fontAlgn="base">
        <a:lnSpc>
          <a:spcPct val="90000"/>
        </a:lnSpc>
        <a:spcBef>
          <a:spcPts val="748"/>
        </a:spcBef>
        <a:spcAft>
          <a:spcPct val="0"/>
        </a:spcAft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1pPr>
      <a:lvl2pPr marL="514145" indent="-171382" algn="l" defTabSz="685526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24" kern="1200">
          <a:solidFill>
            <a:schemeClr val="tx1"/>
          </a:solidFill>
          <a:latin typeface="+mn-lt"/>
          <a:ea typeface="+mn-ea"/>
          <a:cs typeface="+mn-cs"/>
        </a:defRPr>
      </a:lvl2pPr>
      <a:lvl3pPr marL="856908" indent="-171382" algn="l" defTabSz="685526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2" algn="l" defTabSz="685526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2" algn="l" defTabSz="685526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7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00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33" indent="-171466" algn="l" defTabSz="6858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3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0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34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67" algn="l" defTabSz="68586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0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450"/>
          </a:xfrm>
        </p:spPr>
        <p:txBody>
          <a:bodyPr/>
          <a:lstStyle/>
          <a:p>
            <a:pPr algn="ctr"/>
            <a:r>
              <a:rPr lang="cs-CZ" b="1" dirty="0" smtClean="0"/>
              <a:t>Hladká svalovina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4255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Protáhlé vřetenovité buňky, obklopeny bazální laminou a sítí retikulárních vláken, </a:t>
            </a:r>
            <a:r>
              <a:rPr lang="cs-CZ" dirty="0" err="1" smtClean="0"/>
              <a:t>myofilamenta</a:t>
            </a:r>
            <a:r>
              <a:rPr lang="cs-CZ" dirty="0" smtClean="0"/>
              <a:t> se šikmo kříží, </a:t>
            </a:r>
            <a:r>
              <a:rPr lang="cs-CZ" dirty="0" err="1" smtClean="0"/>
              <a:t>denzní</a:t>
            </a:r>
            <a:r>
              <a:rPr lang="cs-CZ" dirty="0" smtClean="0"/>
              <a:t> tělíska.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Tlustá </a:t>
            </a:r>
            <a:r>
              <a:rPr lang="cs-CZ" dirty="0" err="1" smtClean="0"/>
              <a:t>filamenta</a:t>
            </a:r>
            <a:r>
              <a:rPr lang="cs-CZ" dirty="0" smtClean="0"/>
              <a:t> - jiný typ myozinu, tenká – aktin a </a:t>
            </a:r>
            <a:r>
              <a:rPr lang="cs-CZ" dirty="0" err="1" smtClean="0"/>
              <a:t>tropomyozin</a:t>
            </a:r>
            <a:r>
              <a:rPr lang="cs-CZ" dirty="0" smtClean="0"/>
              <a:t>, troponin není, intermediální </a:t>
            </a:r>
            <a:r>
              <a:rPr lang="cs-CZ" dirty="0" err="1" smtClean="0"/>
              <a:t>filamenta</a:t>
            </a:r>
            <a:r>
              <a:rPr lang="cs-CZ" dirty="0" smtClean="0"/>
              <a:t> – </a:t>
            </a:r>
            <a:r>
              <a:rPr lang="cs-CZ" dirty="0" err="1" smtClean="0"/>
              <a:t>desmin</a:t>
            </a:r>
            <a:r>
              <a:rPr lang="cs-CZ" dirty="0" smtClean="0"/>
              <a:t>, vápník se váže na kalmodulin. 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Při kontrakci se </a:t>
            </a:r>
            <a:r>
              <a:rPr lang="cs-CZ" dirty="0" err="1" smtClean="0"/>
              <a:t>fosforyluje</a:t>
            </a:r>
            <a:r>
              <a:rPr lang="cs-CZ" dirty="0" smtClean="0"/>
              <a:t> myozin, ten reaguje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s aktinem, kontraktilní proteiny a </a:t>
            </a:r>
            <a:r>
              <a:rPr lang="cs-CZ" dirty="0" err="1" smtClean="0"/>
              <a:t>denzní</a:t>
            </a:r>
            <a:r>
              <a:rPr lang="cs-CZ" dirty="0" smtClean="0"/>
              <a:t> tělíska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jsou vázána zevnitř k membráně, při kontrakci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se buňka šroubovitě stáčí.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"/>
          <a:stretch/>
        </p:blipFill>
        <p:spPr>
          <a:xfrm>
            <a:off x="8768335" y="3157538"/>
            <a:ext cx="287597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2903" b="1"/>
              <a:t>Epifýzo – diafyzární ploténka: místo tvorby kosti z chrupavky v období po narození do ukončení růstu</a:t>
            </a:r>
          </a:p>
        </p:txBody>
      </p:sp>
      <p:pic>
        <p:nvPicPr>
          <p:cNvPr id="26627" name="Picture 6" descr="detail osifik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01" y="2297042"/>
            <a:ext cx="3460684" cy="29148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2" descr="http://www.sci.muni.cz/ptacek/HISTOLOGIE2_soubory/image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98" y="2297043"/>
            <a:ext cx="4271488" cy="320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86451" y="2538986"/>
            <a:ext cx="2326214" cy="343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zóna normální chrupavky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986451" y="3012448"/>
            <a:ext cx="4475841" cy="5949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zóna růstu: dělení chrupavkových buněk, řetízkové</a:t>
            </a:r>
          </a:p>
          <a:p>
            <a:pPr defTabSz="685867">
              <a:defRPr/>
            </a:pPr>
            <a:r>
              <a:rPr lang="cs-CZ" sz="1633" dirty="0" err="1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izogenetické</a:t>
            </a: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 skupiny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959186" y="3759537"/>
            <a:ext cx="4686668" cy="343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zóna kalcifikace chrupavkové matrix a hypertrofie </a:t>
            </a: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ch.</a:t>
            </a:r>
            <a:endParaRPr lang="cs-CZ" sz="1633" dirty="0">
              <a:solidFill>
                <a:prstClr val="black"/>
              </a:solidFill>
              <a:latin typeface="Calibri" panose="020F0502020204030204"/>
              <a:ea typeface="Arial Unicode MS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05172" y="4027754"/>
            <a:ext cx="4593502" cy="343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zóna eroze změněné chrupavky činností osteoklastů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66388" y="4583804"/>
            <a:ext cx="4390689" cy="8461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zóna tvorby nové kostní hmoty (</a:t>
            </a:r>
            <a:r>
              <a:rPr lang="cs-CZ" sz="1633" dirty="0" err="1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osteoprogenitory</a:t>
            </a:r>
            <a:endParaRPr lang="cs-CZ" sz="1633" dirty="0">
              <a:solidFill>
                <a:prstClr val="black"/>
              </a:solidFill>
              <a:latin typeface="Calibri" panose="020F0502020204030204"/>
              <a:ea typeface="Arial Unicode MS" pitchFamily="34" charset="-128"/>
            </a:endParaRPr>
          </a:p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 </a:t>
            </a: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– osteoblasty</a:t>
            </a:r>
          </a:p>
          <a:p>
            <a:pPr defTabSz="685867">
              <a:defRPr/>
            </a:pPr>
            <a:r>
              <a:rPr lang="cs-CZ" sz="1633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 - </a:t>
            </a:r>
            <a:r>
              <a:rPr lang="cs-CZ" sz="1633" dirty="0" err="1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</a:rPr>
              <a:t>osteocyty</a:t>
            </a:r>
            <a:endParaRPr lang="cs-CZ" sz="1633" dirty="0">
              <a:solidFill>
                <a:prstClr val="black"/>
              </a:solidFill>
              <a:latin typeface="Calibri" panose="020F0502020204030204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54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pPr algn="ctr"/>
            <a:r>
              <a:rPr lang="cs-CZ" b="1" dirty="0" smtClean="0"/>
              <a:t>Svalové tkáně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50"/>
            <a:ext cx="12192000" cy="5214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Původ v </a:t>
            </a:r>
            <a:r>
              <a:rPr lang="cs-CZ" sz="2400" b="1" dirty="0" smtClean="0"/>
              <a:t>embryogenezi: </a:t>
            </a:r>
            <a:r>
              <a:rPr lang="cs-CZ" sz="2400" dirty="0" smtClean="0"/>
              <a:t>z mezodermu</a:t>
            </a:r>
          </a:p>
          <a:p>
            <a:pPr marL="0" indent="0">
              <a:buNone/>
            </a:pPr>
            <a:r>
              <a:rPr lang="cs-CZ" sz="2400" b="1" dirty="0" smtClean="0"/>
              <a:t>Společný znak všech typů: </a:t>
            </a:r>
            <a:r>
              <a:rPr lang="cs-CZ" sz="2400" dirty="0" smtClean="0"/>
              <a:t>kontraktilní proteiny </a:t>
            </a:r>
          </a:p>
          <a:p>
            <a:pPr marL="0" indent="0">
              <a:buNone/>
            </a:pPr>
            <a:r>
              <a:rPr lang="cs-CZ" sz="2400" dirty="0" err="1" smtClean="0"/>
              <a:t>Myofilamenta</a:t>
            </a:r>
            <a:r>
              <a:rPr lang="cs-CZ" sz="2400" dirty="0" smtClean="0"/>
              <a:t>: </a:t>
            </a:r>
          </a:p>
          <a:p>
            <a:pPr marL="0" indent="0">
              <a:buNone/>
            </a:pPr>
            <a:r>
              <a:rPr lang="cs-CZ" sz="2400" dirty="0" smtClean="0"/>
              <a:t>tenká 6 – 10 </a:t>
            </a:r>
            <a:r>
              <a:rPr lang="cs-CZ" sz="2400" dirty="0" err="1" smtClean="0"/>
              <a:t>nm</a:t>
            </a:r>
            <a:r>
              <a:rPr lang="cs-CZ" sz="2400" dirty="0" smtClean="0"/>
              <a:t> x 1 µm , aktin, </a:t>
            </a:r>
            <a:r>
              <a:rPr lang="cs-CZ" sz="2400" dirty="0" err="1" smtClean="0"/>
              <a:t>tropomyozin</a:t>
            </a:r>
            <a:r>
              <a:rPr lang="cs-CZ" sz="2400" dirty="0" smtClean="0"/>
              <a:t>, troponin</a:t>
            </a:r>
          </a:p>
          <a:p>
            <a:pPr marL="0" indent="0">
              <a:buNone/>
            </a:pPr>
            <a:r>
              <a:rPr lang="cs-CZ" sz="2400" dirty="0" smtClean="0"/>
              <a:t>tlustá  15 </a:t>
            </a:r>
            <a:r>
              <a:rPr lang="cs-CZ" sz="2400" dirty="0" err="1" smtClean="0"/>
              <a:t>nm</a:t>
            </a:r>
            <a:r>
              <a:rPr lang="cs-CZ" sz="2400" dirty="0" smtClean="0"/>
              <a:t> x 1,5 µm, myozin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Typy svalové tkáně:</a:t>
            </a:r>
          </a:p>
          <a:p>
            <a:pPr marL="0" indent="0">
              <a:buNone/>
            </a:pPr>
            <a:r>
              <a:rPr lang="cs-CZ" sz="2400" b="1" dirty="0" smtClean="0"/>
              <a:t>příčně pruhovaná (žíhaná) </a:t>
            </a:r>
            <a:r>
              <a:rPr lang="cs-CZ" sz="2400" dirty="0" smtClean="0"/>
              <a:t>– mnohojaderná buňka (svalové vlákno - </a:t>
            </a:r>
            <a:r>
              <a:rPr lang="cs-CZ" sz="2400" dirty="0" err="1" smtClean="0"/>
              <a:t>sarkocyt</a:t>
            </a:r>
            <a:r>
              <a:rPr lang="cs-CZ" sz="2400" dirty="0" smtClean="0"/>
              <a:t>) 10 – 100 µm x až 30 cm. </a:t>
            </a:r>
          </a:p>
          <a:p>
            <a:pPr marL="0" indent="0">
              <a:buNone/>
            </a:pPr>
            <a:r>
              <a:rPr lang="cs-CZ" sz="2400" b="1" dirty="0" smtClean="0"/>
              <a:t>hladká </a:t>
            </a:r>
            <a:r>
              <a:rPr lang="cs-CZ" sz="2400" dirty="0" smtClean="0"/>
              <a:t>– vřetenovitá buňka s jádrem  (</a:t>
            </a:r>
            <a:r>
              <a:rPr lang="cs-CZ" sz="2400" dirty="0" err="1" smtClean="0"/>
              <a:t>myocyt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b="1" dirty="0" smtClean="0"/>
              <a:t>srdeční </a:t>
            </a:r>
            <a:r>
              <a:rPr lang="cs-CZ" sz="2400" dirty="0" smtClean="0"/>
              <a:t>– rozvětvená buňka s jádrem (</a:t>
            </a:r>
            <a:r>
              <a:rPr lang="cs-CZ" sz="2400" dirty="0" err="1" smtClean="0"/>
              <a:t>kardiom</a:t>
            </a:r>
            <a:r>
              <a:rPr lang="cs-CZ" sz="2400" dirty="0" err="1"/>
              <a:t>y</a:t>
            </a:r>
            <a:r>
              <a:rPr lang="cs-CZ" sz="2400" dirty="0" err="1" smtClean="0"/>
              <a:t>ocyt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83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7863" b="13017"/>
          <a:stretch/>
        </p:blipFill>
        <p:spPr>
          <a:xfrm>
            <a:off x="4977002" y="3529013"/>
            <a:ext cx="6695885" cy="31575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r="4401"/>
          <a:stretch/>
        </p:blipFill>
        <p:spPr>
          <a:xfrm>
            <a:off x="262127" y="228599"/>
            <a:ext cx="6695885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051"/>
          </a:xfrm>
        </p:spPr>
        <p:txBody>
          <a:bodyPr/>
          <a:lstStyle/>
          <a:p>
            <a:pPr algn="ctr"/>
            <a:r>
              <a:rPr lang="cs-CZ" b="1" dirty="0" smtClean="0"/>
              <a:t>Kosterní svalovina – struktura svalu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738" y="1825625"/>
            <a:ext cx="5629275" cy="4351338"/>
          </a:xfrm>
        </p:spPr>
        <p:txBody>
          <a:bodyPr/>
          <a:lstStyle/>
          <a:p>
            <a:r>
              <a:rPr lang="cs-CZ" sz="2400" dirty="0" err="1" smtClean="0"/>
              <a:t>Myofilamenta</a:t>
            </a:r>
            <a:r>
              <a:rPr lang="cs-CZ" sz="2400" dirty="0" smtClean="0"/>
              <a:t> – myofibrily - svalové vlákno – svazek svalových vláken – sval </a:t>
            </a:r>
          </a:p>
          <a:p>
            <a:endParaRPr lang="cs-CZ" sz="2400" dirty="0" smtClean="0"/>
          </a:p>
          <a:p>
            <a:r>
              <a:rPr lang="cs-CZ" sz="2400" dirty="0" smtClean="0"/>
              <a:t>Vazivové obaly: </a:t>
            </a:r>
            <a:r>
              <a:rPr lang="cs-CZ" sz="2400" dirty="0" err="1" smtClean="0"/>
              <a:t>endo</a:t>
            </a:r>
            <a:r>
              <a:rPr lang="cs-CZ" sz="2400" dirty="0" smtClean="0"/>
              <a:t>, peri a </a:t>
            </a:r>
            <a:r>
              <a:rPr lang="cs-CZ" sz="2400" dirty="0" err="1" smtClean="0"/>
              <a:t>epimysium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Přechod svalu ve šlachy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(</a:t>
            </a:r>
            <a:r>
              <a:rPr lang="cs-CZ" sz="2400" dirty="0" err="1" smtClean="0"/>
              <a:t>myotendinózní</a:t>
            </a:r>
            <a:r>
              <a:rPr lang="cs-CZ" sz="2400" dirty="0" smtClean="0"/>
              <a:t> spojení):</a:t>
            </a:r>
          </a:p>
          <a:p>
            <a:pPr marL="0" indent="0">
              <a:buNone/>
            </a:pPr>
            <a:r>
              <a:rPr lang="cs-CZ" sz="2400" dirty="0" smtClean="0"/>
              <a:t>   kolagenní vlákna šlachy + </a:t>
            </a:r>
            <a:r>
              <a:rPr lang="cs-CZ" sz="2400" dirty="0" err="1" smtClean="0"/>
              <a:t>epimysium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2926"/>
          <a:stretch/>
        </p:blipFill>
        <p:spPr>
          <a:xfrm>
            <a:off x="5786438" y="1514475"/>
            <a:ext cx="5567362" cy="5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77575" cy="92075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Kosterní svalovina – struktura svalového vlákna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98662"/>
            <a:ext cx="4976812" cy="4351338"/>
          </a:xfrm>
        </p:spPr>
        <p:txBody>
          <a:bodyPr/>
          <a:lstStyle/>
          <a:p>
            <a:r>
              <a:rPr lang="cs-CZ" dirty="0" smtClean="0"/>
              <a:t>Žíhání - střídají </a:t>
            </a:r>
            <a:r>
              <a:rPr lang="cs-CZ" dirty="0"/>
              <a:t>se </a:t>
            </a:r>
            <a:r>
              <a:rPr lang="cs-CZ" dirty="0" smtClean="0"/>
              <a:t>proužky: </a:t>
            </a:r>
          </a:p>
          <a:p>
            <a:pPr marL="0" indent="0">
              <a:buNone/>
            </a:pPr>
            <a:r>
              <a:rPr lang="cs-CZ" b="1" dirty="0" smtClean="0"/>
              <a:t>tmavé</a:t>
            </a:r>
            <a:r>
              <a:rPr lang="cs-CZ" dirty="0" smtClean="0"/>
              <a:t> (anizotropní, dvojlomné, A-proužky)</a:t>
            </a:r>
          </a:p>
          <a:p>
            <a:pPr marL="0" indent="0">
              <a:buNone/>
            </a:pPr>
            <a:r>
              <a:rPr lang="cs-CZ" b="1" dirty="0" smtClean="0"/>
              <a:t>světlé</a:t>
            </a:r>
            <a:r>
              <a:rPr lang="cs-CZ" dirty="0" smtClean="0"/>
              <a:t> (izotropní, I-proužky)</a:t>
            </a:r>
          </a:p>
          <a:p>
            <a:pPr marL="0" indent="0">
              <a:buNone/>
            </a:pPr>
            <a:r>
              <a:rPr lang="cs-CZ" dirty="0" smtClean="0"/>
              <a:t>Mezi nimi tmavá Z linie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Sarkomera</a:t>
            </a:r>
            <a:r>
              <a:rPr lang="cs-CZ" dirty="0" smtClean="0"/>
              <a:t> Z-Z (2,5 µm)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396999"/>
            <a:ext cx="7086600" cy="52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k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3385346"/>
            <a:ext cx="37052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valový poh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6541"/>
          <a:stretch>
            <a:fillRect/>
          </a:stretch>
        </p:blipFill>
        <p:spPr bwMode="auto">
          <a:xfrm>
            <a:off x="8229600" y="1985170"/>
            <a:ext cx="3814537" cy="36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val pohyb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25" y="220663"/>
            <a:ext cx="3341912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207964"/>
            <a:ext cx="10515600" cy="985838"/>
          </a:xfrm>
        </p:spPr>
        <p:txBody>
          <a:bodyPr/>
          <a:lstStyle/>
          <a:p>
            <a:pPr algn="ctr"/>
            <a:r>
              <a:rPr lang="cs-CZ" b="1" dirty="0" smtClean="0"/>
              <a:t>Kontraktilní proteiny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09548" y="120967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F-aktin – polymerizace G aktinu, vazebné místo pro myozin</a:t>
            </a:r>
          </a:p>
          <a:p>
            <a:endParaRPr lang="cs-CZ" dirty="0" smtClean="0"/>
          </a:p>
          <a:p>
            <a:r>
              <a:rPr lang="cs-CZ" dirty="0" err="1" smtClean="0"/>
              <a:t>Tropomyozin</a:t>
            </a:r>
            <a:r>
              <a:rPr lang="cs-CZ" dirty="0" smtClean="0"/>
              <a:t> – dvoušroubovice kolem aktinu</a:t>
            </a:r>
          </a:p>
          <a:p>
            <a:endParaRPr lang="cs-CZ" dirty="0" smtClean="0"/>
          </a:p>
          <a:p>
            <a:r>
              <a:rPr lang="cs-CZ" dirty="0" smtClean="0"/>
              <a:t>Troponin -3 podjednotky: T, C, I </a:t>
            </a:r>
          </a:p>
          <a:p>
            <a:endParaRPr lang="cs-CZ" dirty="0" smtClean="0"/>
          </a:p>
          <a:p>
            <a:r>
              <a:rPr lang="cs-CZ" dirty="0" smtClean="0"/>
              <a:t>Myozin – tvar golfové hole</a:t>
            </a:r>
          </a:p>
          <a:p>
            <a:pPr marL="0" indent="0">
              <a:buNone/>
            </a:pPr>
            <a:r>
              <a:rPr lang="cs-CZ" dirty="0" smtClean="0"/>
              <a:t>  - vazebné místo pro ATP</a:t>
            </a:r>
          </a:p>
          <a:p>
            <a:pPr marL="0" indent="0">
              <a:buNone/>
            </a:pPr>
            <a:r>
              <a:rPr lang="cs-CZ" dirty="0" smtClean="0"/>
              <a:t>  - pro aktin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ATPázová</a:t>
            </a:r>
            <a:r>
              <a:rPr lang="cs-CZ" dirty="0" smtClean="0"/>
              <a:t> aktivita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1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4295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Přenos vzruchu a mechanismus kontrakce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862" y="1114425"/>
            <a:ext cx="1160621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Nervosvalová ploténka: </a:t>
            </a:r>
          </a:p>
          <a:p>
            <a:pPr marL="0" indent="0">
              <a:buNone/>
            </a:pPr>
            <a:r>
              <a:rPr lang="cs-CZ" dirty="0" smtClean="0"/>
              <a:t>motorické nervové vlákno – acetylcholin – depolarizace sarkolemy – přenos depolarizace na sarkoplazmatické retikulum – vylití Ca</a:t>
            </a:r>
            <a:r>
              <a:rPr lang="cs-CZ" baseline="30000" dirty="0" smtClean="0"/>
              <a:t>2+</a:t>
            </a:r>
            <a:r>
              <a:rPr lang="cs-CZ" dirty="0" smtClean="0"/>
              <a:t> - vazba na troponin – uvolnění vazebného místa pro aktin – vazba aktinu na myozin – posun tenkého </a:t>
            </a:r>
            <a:r>
              <a:rPr lang="cs-CZ" dirty="0" err="1" smtClean="0"/>
              <a:t>filamenta</a:t>
            </a:r>
            <a:r>
              <a:rPr lang="cs-CZ" dirty="0" smtClean="0"/>
              <a:t> do středu </a:t>
            </a:r>
            <a:r>
              <a:rPr lang="cs-CZ" dirty="0" err="1" smtClean="0"/>
              <a:t>sarkomery</a:t>
            </a:r>
            <a:r>
              <a:rPr lang="cs-CZ" dirty="0" smtClean="0"/>
              <a:t> – kontrakce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2473" r="3986" b="28575"/>
          <a:stretch/>
        </p:blipFill>
        <p:spPr>
          <a:xfrm>
            <a:off x="2760784" y="3243262"/>
            <a:ext cx="6572250" cy="34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113"/>
            <a:ext cx="10515600" cy="920750"/>
          </a:xfrm>
        </p:spPr>
        <p:txBody>
          <a:bodyPr/>
          <a:lstStyle/>
          <a:p>
            <a:pPr algn="ctr"/>
            <a:r>
              <a:rPr lang="cs-CZ" b="1" dirty="0" smtClean="0"/>
              <a:t>Srdeční svalovina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562" y="1325562"/>
            <a:ext cx="10515600" cy="4351338"/>
          </a:xfrm>
        </p:spPr>
        <p:txBody>
          <a:bodyPr/>
          <a:lstStyle/>
          <a:p>
            <a:r>
              <a:rPr lang="cs-CZ" dirty="0" err="1" smtClean="0"/>
              <a:t>Kardiomyocyty</a:t>
            </a:r>
            <a:r>
              <a:rPr lang="cs-CZ" dirty="0" smtClean="0"/>
              <a:t>, žíhání, 1 jádro, </a:t>
            </a:r>
            <a:r>
              <a:rPr lang="cs-CZ" dirty="0" err="1" smtClean="0"/>
              <a:t>endomysium</a:t>
            </a:r>
            <a:endParaRPr lang="cs-CZ" dirty="0" smtClean="0"/>
          </a:p>
          <a:p>
            <a:r>
              <a:rPr lang="cs-CZ" dirty="0" smtClean="0"/>
              <a:t>Interkalární disky: schodovité útvary v místě spojení </a:t>
            </a:r>
            <a:r>
              <a:rPr lang="cs-CZ" dirty="0" err="1" smtClean="0"/>
              <a:t>kardiomyocytů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desmozomy a adherentní kontakty na příčné části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nexy na částech podélných s dlouhou osou buňky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Kardiomyocyty</a:t>
            </a:r>
            <a:r>
              <a:rPr lang="cs-CZ" dirty="0" smtClean="0"/>
              <a:t> kontraktilní a inervační –</a:t>
            </a:r>
          </a:p>
          <a:p>
            <a:pPr marL="0" indent="0">
              <a:buNone/>
            </a:pPr>
            <a:r>
              <a:rPr lang="cs-CZ" dirty="0" smtClean="0"/>
              <a:t>součást převodního systému </a:t>
            </a:r>
            <a:endParaRPr lang="cs-CZ" dirty="0"/>
          </a:p>
        </p:txBody>
      </p:sp>
      <p:pic>
        <p:nvPicPr>
          <p:cNvPr id="1026" name="Picture 2" descr="http://www.sci.muni.cz/ptacek/HISTOLOGIE2_soubory/image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83" y="3128962"/>
            <a:ext cx="4076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Times New Roman</vt:lpstr>
      <vt:lpstr>Motiv Office</vt:lpstr>
      <vt:lpstr>1_Motiv Office</vt:lpstr>
      <vt:lpstr>2_Motiv Office</vt:lpstr>
      <vt:lpstr>Prezentace aplikace PowerPoint</vt:lpstr>
      <vt:lpstr>Epifýzo – diafyzární ploténka: místo tvorby kosti z chrupavky v období po narození do ukončení růstu</vt:lpstr>
      <vt:lpstr>Svalové tkáně</vt:lpstr>
      <vt:lpstr>Prezentace aplikace PowerPoint</vt:lpstr>
      <vt:lpstr>Kosterní svalovina – struktura svalu</vt:lpstr>
      <vt:lpstr>Kosterní svalovina – struktura svalového vlákna</vt:lpstr>
      <vt:lpstr>Kontraktilní proteiny</vt:lpstr>
      <vt:lpstr>Přenos vzruchu a mechanismus kontrakce</vt:lpstr>
      <vt:lpstr>Srdeční svalovina</vt:lpstr>
      <vt:lpstr>Hladká svalovina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1</cp:revision>
  <dcterms:created xsi:type="dcterms:W3CDTF">2018-03-13T12:32:38Z</dcterms:created>
  <dcterms:modified xsi:type="dcterms:W3CDTF">2018-03-13T12:33:12Z</dcterms:modified>
</cp:coreProperties>
</file>