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1" r:id="rId17"/>
    <p:sldId id="273" r:id="rId18"/>
    <p:sldId id="272" r:id="rId19"/>
    <p:sldId id="275" r:id="rId20"/>
    <p:sldId id="274" r:id="rId21"/>
    <p:sldId id="276" r:id="rId22"/>
    <p:sldId id="278" r:id="rId23"/>
    <p:sldId id="280" r:id="rId24"/>
    <p:sldId id="281" r:id="rId25"/>
    <p:sldId id="279" r:id="rId26"/>
    <p:sldId id="285" r:id="rId27"/>
    <p:sldId id="283" r:id="rId28"/>
    <p:sldId id="284" r:id="rId29"/>
    <p:sldId id="282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2" r:id="rId38"/>
    <p:sldId id="293" r:id="rId39"/>
    <p:sldId id="295" r:id="rId40"/>
    <p:sldId id="296" r:id="rId41"/>
    <p:sldId id="297" r:id="rId42"/>
    <p:sldId id="298" r:id="rId43"/>
    <p:sldId id="302" r:id="rId44"/>
    <p:sldId id="299" r:id="rId45"/>
    <p:sldId id="300" r:id="rId46"/>
    <p:sldId id="301" r:id="rId47"/>
    <p:sldId id="303" r:id="rId48"/>
    <p:sldId id="311" r:id="rId49"/>
    <p:sldId id="306" r:id="rId50"/>
    <p:sldId id="307" r:id="rId51"/>
    <p:sldId id="312" r:id="rId52"/>
    <p:sldId id="305" r:id="rId53"/>
    <p:sldId id="313" r:id="rId54"/>
    <p:sldId id="310" r:id="rId55"/>
    <p:sldId id="304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F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>
        <p:scale>
          <a:sx n="75" d="100"/>
          <a:sy n="75" d="100"/>
        </p:scale>
        <p:origin x="749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B1B1F-C90C-452C-937A-F1DB45886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C2855C-EB65-4235-A64C-C76CE4F94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79B51E-76F0-498F-8B0D-4C0017AB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25A3-5C34-49FD-AF94-0A7504E4CEAB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D19222-4E84-427C-97A3-955B6147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AF7C24-1D1D-4319-9C64-F475769D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3D2F-C84C-4121-9A37-A4C874E92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96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E5D06-DDC3-4BEF-9993-24C961EC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AA81BD5-AB73-4A94-B1ED-ECF623E63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7EDBAA-9ADB-416B-9E41-AB44AFC8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25A3-5C34-49FD-AF94-0A7504E4CEAB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03BBD1-BDE1-4505-896C-3898DAA9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647F21-69EA-4B1E-BEBC-F04BD3D8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3D2F-C84C-4121-9A37-A4C874E92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0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BEB0E3C-46E1-4FBF-B4C6-21BE9D357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550EAA-A61B-468D-9A5F-46546EA61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799391-4A99-467D-826B-266ECA80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25A3-5C34-49FD-AF94-0A7504E4CEAB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18FB70-96BD-4AE1-A18D-5F08934D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3B35AC-AA2A-4183-B123-06F0DA784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3D2F-C84C-4121-9A37-A4C874E92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40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F5D6D-A04F-439C-9FAD-AA1A7849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A21B65-FE5A-4FEA-8961-592B7F84E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BCCD5E-D9EE-4E59-85B8-F3099A99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25A3-5C34-49FD-AF94-0A7504E4CEAB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63CA80-AC31-4EB7-9BA9-5A7A6ADC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973F43-804D-4CB6-A42B-E27C096B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3D2F-C84C-4121-9A37-A4C874E92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69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76418-38F9-4651-BD8A-FEFE772B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DE368FE-F2DA-415A-A8D4-25794E9DD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747CC1-0B14-4038-98E9-CACAF772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25A3-5C34-49FD-AF94-0A7504E4CEAB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2921EE-5B24-4940-B8EB-D6C28F51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58CCD9-7E68-4E07-A31C-13CCE0F1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3D2F-C84C-4121-9A37-A4C874E92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39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D8E33-01B9-4960-ADD3-2F495191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590102-3F18-4E51-9CC6-801FBF5EF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40A6B81-C75D-4728-AB4A-0EB172691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2E2CF3-0564-4184-B91B-3A57BE0A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25A3-5C34-49FD-AF94-0A7504E4CEAB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D356BF-830E-4284-8A1F-0A5E9865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E87D15-C353-460C-9E3D-C6BE8879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3D2F-C84C-4121-9A37-A4C874E92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40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C230C-E653-4CDA-9582-CB8AED39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B459A94-791E-45DB-B210-3BC6D11C7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74D161F-EF39-4DB2-ACF6-35E3D8842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21FFEF6-0C11-4A6B-B6EE-DF0BE203E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94B2726-1A76-40B5-8D4D-BB4A8E9AE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2970B4-09CB-4DD9-9F3E-C81055D7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25A3-5C34-49FD-AF94-0A7504E4CEAB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690D1F-A796-4AEF-81F7-50DC274B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199F99D-7695-4B9B-8C6B-0264E302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3D2F-C84C-4121-9A37-A4C874E92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04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6C1A1-14CD-4721-83F3-FFB7891F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ACC98C-60C1-4E33-8458-1B0DB084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25A3-5C34-49FD-AF94-0A7504E4CEAB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59586F9-3AA9-4118-9B9D-29573C2D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BC04FE-8ADF-46A8-8BD8-F2134BD1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3D2F-C84C-4121-9A37-A4C874E92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08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149B3D-ADE6-4128-97D4-BEE66FD0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25A3-5C34-49FD-AF94-0A7504E4CEAB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1982A6-66CE-4AC1-9A42-CD0909E6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D9384E-262B-4434-9E56-93CEFED8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3D2F-C84C-4121-9A37-A4C874E92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FF78B-2314-4A05-A687-D73A81A5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5D796F-D6C7-43D7-A762-64240B9A8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B197726-2528-4D51-B9AB-C83B351B5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A68681-15F8-4BE0-819C-AA3CC854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25A3-5C34-49FD-AF94-0A7504E4CEAB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19C977-C009-4E5B-8EFC-8A978F2D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50141B-571A-44BE-9D21-687E31CE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3D2F-C84C-4121-9A37-A4C874E92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12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AE05B-ACB3-4CEF-95DE-FCC3B56C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590783-C5E7-4A50-8C4D-CF024A0B4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1A649E6-BE30-44B3-9D69-DE3E4F6FD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122C07-E73C-4A03-9928-C8B9FF09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25A3-5C34-49FD-AF94-0A7504E4CEAB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77D483-27A5-4658-BCB4-FB38973F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02D082-38B3-4ABF-A868-40C6A03A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3D2F-C84C-4121-9A37-A4C874E92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31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0A915A8-5778-477A-926F-46ED5DC8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297129B-328F-45D8-AC26-87FD6E7A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FCB88B-07B9-4BBD-9100-45DD99F0A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25A3-5C34-49FD-AF94-0A7504E4CEAB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59F392-6DB0-42BE-8717-1E85A7BC9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2B90DD-E1D7-4E6E-85A0-A5011B2D4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A3D2F-C84C-4121-9A37-A4C874E92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24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20DEA-2F9E-4889-BE28-577C4CFFA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Literatura v kontextu náboženství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6EF634-C098-4865-BE8C-5968D2DBC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4736"/>
            <a:ext cx="9144000" cy="893064"/>
          </a:xfrm>
        </p:spPr>
        <p:txBody>
          <a:bodyPr/>
          <a:lstStyle/>
          <a:p>
            <a:r>
              <a:rPr lang="cs-CZ" dirty="0"/>
              <a:t>Ondřej Sládek, jaro 2018</a:t>
            </a:r>
          </a:p>
        </p:txBody>
      </p:sp>
    </p:spTree>
    <p:extLst>
      <p:ext uri="{BB962C8B-B14F-4D97-AF65-F5344CB8AC3E}">
        <p14:creationId xmlns:p14="http://schemas.microsoft.com/office/powerpoint/2010/main" val="223953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E7A51-2181-4698-87F3-1B367F64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8ADA5C-80AC-495E-9DDA-02DCE750E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440"/>
            <a:ext cx="10515600" cy="5258434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Podle doby vzniku:</a:t>
            </a:r>
          </a:p>
          <a:p>
            <a:r>
              <a:rPr lang="cs-CZ" dirty="0"/>
              <a:t>prehistorická (pravěká)</a:t>
            </a:r>
          </a:p>
          <a:p>
            <a:r>
              <a:rPr lang="cs-CZ" dirty="0"/>
              <a:t>historická </a:t>
            </a:r>
          </a:p>
          <a:p>
            <a:pPr marL="0" indent="0">
              <a:buNone/>
            </a:pPr>
            <a:r>
              <a:rPr lang="cs-CZ" dirty="0"/>
              <a:t>(starověká, středověká, novověká)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podle rozšíření: </a:t>
            </a:r>
          </a:p>
          <a:p>
            <a:r>
              <a:rPr lang="cs-CZ" dirty="0"/>
              <a:t>lokální</a:t>
            </a:r>
          </a:p>
          <a:p>
            <a:r>
              <a:rPr lang="cs-CZ" dirty="0"/>
              <a:t>národní</a:t>
            </a:r>
          </a:p>
          <a:p>
            <a:r>
              <a:rPr lang="cs-CZ" dirty="0"/>
              <a:t>nadnárodní</a:t>
            </a:r>
          </a:p>
          <a:p>
            <a:r>
              <a:rPr lang="cs-CZ" dirty="0"/>
              <a:t>světová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Podle vztahu ke světské společnosti:</a:t>
            </a:r>
          </a:p>
          <a:p>
            <a:r>
              <a:rPr lang="cs-CZ" dirty="0"/>
              <a:t>náboženství prorocká</a:t>
            </a:r>
          </a:p>
          <a:p>
            <a:r>
              <a:rPr lang="cs-CZ" dirty="0"/>
              <a:t>náboženství mystická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Podle typu kultury:</a:t>
            </a:r>
          </a:p>
          <a:p>
            <a:r>
              <a:rPr lang="cs-CZ" dirty="0"/>
              <a:t>náboženství neliterárních etnik</a:t>
            </a:r>
          </a:p>
          <a:p>
            <a:r>
              <a:rPr lang="cs-CZ" dirty="0"/>
              <a:t>náboženství literárně fixovaná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78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E2D49-72F5-4911-96A0-3B99215FC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Texty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1F6C04-3BE7-475A-8067-67ABD1C2A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Literatura = umění písma, písemné verbální umění</a:t>
            </a:r>
          </a:p>
          <a:p>
            <a:r>
              <a:rPr lang="cs-CZ" dirty="0"/>
              <a:t>Literární x neliterární texty</a:t>
            </a:r>
          </a:p>
          <a:p>
            <a:r>
              <a:rPr lang="cs-CZ" dirty="0"/>
              <a:t>Fixace mluvené (orální) tradice</a:t>
            </a:r>
          </a:p>
          <a:p>
            <a:pPr lvl="1"/>
            <a:r>
              <a:rPr lang="cs-CZ" dirty="0" err="1">
                <a:solidFill>
                  <a:srgbClr val="C00000"/>
                </a:solidFill>
              </a:rPr>
              <a:t>Milman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Parry</a:t>
            </a:r>
            <a:r>
              <a:rPr lang="cs-CZ" dirty="0"/>
              <a:t> (orální hrdinská poezie): existují dvě formy literatury (orální, písemná); Odyssea a </a:t>
            </a:r>
            <a:r>
              <a:rPr lang="cs-CZ" dirty="0" err="1"/>
              <a:t>Ílias</a:t>
            </a:r>
            <a:r>
              <a:rPr lang="cs-CZ" dirty="0"/>
              <a:t> = orální počátek (formule=skupiny slov, které se pravidelně používají za stejných metrických podmínek; nejde o obsah, ale o formu; forma (formule) zajišťuje to, že si lze zapamatovat až 27 000 veršů). Analog. jihoslovanská orální epika.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68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2C38D-80B3-4A29-B5F5-B70D7788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autor – text – interpret - interpretace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E0899A-3CF7-409F-904C-00E7685B1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582"/>
            <a:ext cx="10515600" cy="461438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Text/literatura</a:t>
            </a:r>
          </a:p>
          <a:p>
            <a:r>
              <a:rPr lang="cs-CZ" dirty="0"/>
              <a:t>Náboženský fenomén</a:t>
            </a:r>
          </a:p>
          <a:p>
            <a:r>
              <a:rPr lang="cs-CZ" dirty="0"/>
              <a:t>Fenomén náboženství</a:t>
            </a:r>
          </a:p>
          <a:p>
            <a:endParaRPr lang="cs-CZ" dirty="0"/>
          </a:p>
          <a:p>
            <a:r>
              <a:rPr lang="cs-CZ" dirty="0"/>
              <a:t>Literatura: jakožto aktualizace a obnovení jazyka; integrace jazyka; fikce; estetický objekt; intertextový a </a:t>
            </a:r>
            <a:r>
              <a:rPr lang="cs-CZ" dirty="0" err="1"/>
              <a:t>sebereflexivní</a:t>
            </a:r>
            <a:r>
              <a:rPr lang="cs-CZ" dirty="0"/>
              <a:t> konstrukt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Texty</a:t>
            </a:r>
            <a:r>
              <a:rPr lang="cs-CZ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POSVÁTNÉ TEXTY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OSTATNÍ NORMATIVNÍ TEXTY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NENORMATIVNÍ TEXTY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OSTATNÍ NENÁBOŽENSKÉ TEXTY</a:t>
            </a:r>
          </a:p>
        </p:txBody>
      </p:sp>
    </p:spTree>
    <p:extLst>
      <p:ext uri="{BB962C8B-B14F-4D97-AF65-F5344CB8AC3E}">
        <p14:creationId xmlns:p14="http://schemas.microsoft.com/office/powerpoint/2010/main" val="132734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E8F05-F865-4F1E-B1C2-6CC32297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Posvátný text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F62BFF-2A39-42EC-B805-44DF89078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Normativní text</a:t>
            </a:r>
          </a:p>
          <a:p>
            <a:r>
              <a:rPr lang="cs-CZ" dirty="0"/>
              <a:t>Absolutní závaznost (autorství přisuzováno bohu)</a:t>
            </a:r>
          </a:p>
          <a:p>
            <a:r>
              <a:rPr lang="cs-CZ" dirty="0"/>
              <a:t>Vznik a kanonizace textů</a:t>
            </a:r>
          </a:p>
          <a:p>
            <a:r>
              <a:rPr lang="cs-CZ" i="1" dirty="0"/>
              <a:t>Tóra</a:t>
            </a:r>
            <a:r>
              <a:rPr lang="cs-CZ" dirty="0"/>
              <a:t> vs. </a:t>
            </a:r>
            <a:r>
              <a:rPr lang="cs-CZ" i="1" dirty="0"/>
              <a:t>Nový zákon </a:t>
            </a:r>
            <a:r>
              <a:rPr lang="cs-CZ" dirty="0"/>
              <a:t>(zvl. evangelia)</a:t>
            </a:r>
          </a:p>
          <a:p>
            <a:r>
              <a:rPr lang="cs-CZ" dirty="0">
                <a:solidFill>
                  <a:srgbClr val="C00000"/>
                </a:solidFill>
              </a:rPr>
              <a:t>Text, kterému je přisuzována normativnost, podle toho se k němu také jako k jinému (tj. posvátnému) chováme.</a:t>
            </a:r>
          </a:p>
          <a:p>
            <a:r>
              <a:rPr lang="cs-CZ" dirty="0">
                <a:solidFill>
                  <a:srgbClr val="C00000"/>
                </a:solidFill>
              </a:rPr>
              <a:t>Zvláštní způsoby zacházení s textem (manipulace, způsob četby, prostor, kde se čte, povolání k četbě)</a:t>
            </a:r>
          </a:p>
          <a:p>
            <a:r>
              <a:rPr lang="cs-CZ" dirty="0"/>
              <a:t>Četba  a interpretace (</a:t>
            </a:r>
            <a:r>
              <a:rPr lang="cs-CZ" dirty="0" err="1"/>
              <a:t>vylučnost</a:t>
            </a:r>
            <a:r>
              <a:rPr lang="cs-CZ" dirty="0"/>
              <a:t> interpretů; zákaz četby a interpretace)</a:t>
            </a:r>
          </a:p>
        </p:txBody>
      </p:sp>
    </p:spTree>
    <p:extLst>
      <p:ext uri="{BB962C8B-B14F-4D97-AF65-F5344CB8AC3E}">
        <p14:creationId xmlns:p14="http://schemas.microsoft.com/office/powerpoint/2010/main" val="93893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E7ADC-D445-41F9-BA9B-D3D7E2C9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Mýtus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1C2612-B8E5-4632-837A-89D2E2F37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i="1" dirty="0" err="1"/>
              <a:t>mýthos</a:t>
            </a:r>
            <a:r>
              <a:rPr lang="cs-CZ" dirty="0"/>
              <a:t> = vyprávění; odvozeno od </a:t>
            </a:r>
            <a:r>
              <a:rPr lang="cs-CZ" i="1" dirty="0" err="1"/>
              <a:t>mýtheuein</a:t>
            </a:r>
            <a:r>
              <a:rPr lang="cs-CZ" dirty="0"/>
              <a:t> = vyprávět</a:t>
            </a:r>
          </a:p>
          <a:p>
            <a:r>
              <a:rPr lang="cs-CZ" dirty="0"/>
              <a:t>Odpovědi na otázky týkající se života a smrti, vzniku a tradice společnosti, vzniku věcí a poznání; </a:t>
            </a:r>
            <a:r>
              <a:rPr lang="cs-CZ" dirty="0">
                <a:solidFill>
                  <a:srgbClr val="C00000"/>
                </a:solidFill>
              </a:rPr>
              <a:t>POSVÁTNÉ VYPRÁVĚNÍ </a:t>
            </a:r>
            <a:r>
              <a:rPr lang="cs-CZ" dirty="0"/>
              <a:t>o tom, co bylo na počátku věků – </a:t>
            </a:r>
            <a:r>
              <a:rPr lang="cs-CZ" i="1" dirty="0"/>
              <a:t>in </a:t>
            </a:r>
            <a:r>
              <a:rPr lang="cs-CZ" i="1" dirty="0" err="1"/>
              <a:t>illo</a:t>
            </a:r>
            <a:r>
              <a:rPr lang="cs-CZ" i="1" dirty="0"/>
              <a:t> </a:t>
            </a:r>
            <a:r>
              <a:rPr lang="cs-CZ" i="1" dirty="0" err="1"/>
              <a:t>tempore</a:t>
            </a:r>
            <a:r>
              <a:rPr lang="cs-CZ" dirty="0"/>
              <a:t>. Nemá konkrétního autora.</a:t>
            </a:r>
          </a:p>
          <a:p>
            <a:endParaRPr lang="cs-CZ" dirty="0"/>
          </a:p>
          <a:p>
            <a:r>
              <a:rPr lang="cs-CZ" dirty="0"/>
              <a:t>Vyprávění se </a:t>
            </a:r>
            <a:r>
              <a:rPr lang="cs-CZ" dirty="0" err="1"/>
              <a:t>řec</a:t>
            </a:r>
            <a:r>
              <a:rPr lang="cs-CZ" dirty="0"/>
              <a:t>. ale také řekne </a:t>
            </a:r>
            <a:r>
              <a:rPr lang="cs-CZ" dirty="0">
                <a:solidFill>
                  <a:srgbClr val="C00000"/>
                </a:solidFill>
              </a:rPr>
              <a:t>EPOS (vyprávění ve verších, epická báseň); vyprávění, jehož autora známe. </a:t>
            </a:r>
          </a:p>
        </p:txBody>
      </p:sp>
    </p:spTree>
    <p:extLst>
      <p:ext uri="{BB962C8B-B14F-4D97-AF65-F5344CB8AC3E}">
        <p14:creationId xmlns:p14="http://schemas.microsoft.com/office/powerpoint/2010/main" val="394582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626A1-74CF-4E41-A19C-1ACAA2F01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rgbClr val="C00000"/>
                </a:solidFill>
              </a:rPr>
              <a:t>Typologie mýtů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792A16-A4F7-4E61-BCEC-95701321D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6673"/>
            <a:ext cx="9144000" cy="3371127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kosmogonické mýty </a:t>
            </a:r>
            <a:r>
              <a:rPr lang="cs-CZ" dirty="0"/>
              <a:t>(z 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i="1" dirty="0"/>
              <a:t>kosmos</a:t>
            </a:r>
            <a:r>
              <a:rPr lang="cs-CZ" dirty="0"/>
              <a:t>, svět a </a:t>
            </a:r>
            <a:r>
              <a:rPr lang="cs-CZ" i="1" dirty="0" err="1"/>
              <a:t>gonia</a:t>
            </a:r>
            <a:r>
              <a:rPr lang="cs-CZ" dirty="0"/>
              <a:t>, zrození), které vyprávějí o vzniku a počátcích světa;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C00000"/>
                </a:solidFill>
              </a:rPr>
              <a:t>antropogonické</a:t>
            </a:r>
            <a:r>
              <a:rPr lang="cs-CZ" dirty="0">
                <a:solidFill>
                  <a:srgbClr val="C00000"/>
                </a:solidFill>
              </a:rPr>
              <a:t> mýty </a:t>
            </a:r>
            <a:r>
              <a:rPr lang="cs-CZ" dirty="0"/>
              <a:t>(z 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i="1" dirty="0" err="1"/>
              <a:t>anthropos</a:t>
            </a:r>
            <a:r>
              <a:rPr lang="cs-CZ" dirty="0"/>
              <a:t>, člověk a </a:t>
            </a:r>
            <a:r>
              <a:rPr lang="cs-CZ" i="1" dirty="0" err="1"/>
              <a:t>gonia</a:t>
            </a:r>
            <a:r>
              <a:rPr lang="cs-CZ" dirty="0"/>
              <a:t>, zrození), které vyprávějí o původu, zrození či stvoření člověka;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C00000"/>
                </a:solidFill>
              </a:rPr>
              <a:t>aitiologické</a:t>
            </a:r>
            <a:r>
              <a:rPr lang="cs-CZ" dirty="0">
                <a:solidFill>
                  <a:srgbClr val="C00000"/>
                </a:solidFill>
              </a:rPr>
              <a:t> mýty </a:t>
            </a:r>
            <a:r>
              <a:rPr lang="cs-CZ" dirty="0"/>
              <a:t>(z </a:t>
            </a:r>
            <a:r>
              <a:rPr lang="cs-CZ" dirty="0" err="1"/>
              <a:t>řec</a:t>
            </a:r>
            <a:r>
              <a:rPr lang="cs-CZ" dirty="0"/>
              <a:t>. </a:t>
            </a:r>
            <a:r>
              <a:rPr lang="cs-CZ" i="1" dirty="0" err="1"/>
              <a:t>aitia</a:t>
            </a:r>
            <a:r>
              <a:rPr lang="cs-CZ" dirty="0"/>
              <a:t>, příčina), které vysvětlují původ různých svátků, zvyků a institucí a potvrzují tak jejich oprávněnost;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C00000"/>
                </a:solidFill>
              </a:rPr>
              <a:t>soteriologické</a:t>
            </a:r>
            <a:r>
              <a:rPr lang="cs-CZ" dirty="0">
                <a:solidFill>
                  <a:srgbClr val="C00000"/>
                </a:solidFill>
              </a:rPr>
              <a:t> mýty </a:t>
            </a:r>
            <a:r>
              <a:rPr lang="cs-CZ" dirty="0"/>
              <a:t>(z </a:t>
            </a:r>
            <a:r>
              <a:rPr lang="cs-CZ" dirty="0" err="1"/>
              <a:t>řec</a:t>
            </a:r>
            <a:r>
              <a:rPr lang="cs-CZ" dirty="0"/>
              <a:t>. </a:t>
            </a:r>
            <a:r>
              <a:rPr lang="cs-CZ" i="1" dirty="0" err="1"/>
              <a:t>sótér</a:t>
            </a:r>
            <a:r>
              <a:rPr lang="cs-CZ" dirty="0"/>
              <a:t>, zachránce) o záchraně a zachráncích;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eschatologické mýty </a:t>
            </a:r>
            <a:r>
              <a:rPr lang="cs-CZ" dirty="0"/>
              <a:t>(z </a:t>
            </a:r>
            <a:r>
              <a:rPr lang="cs-CZ" dirty="0" err="1"/>
              <a:t>řec</a:t>
            </a:r>
            <a:r>
              <a:rPr lang="cs-CZ" dirty="0"/>
              <a:t>. </a:t>
            </a:r>
            <a:r>
              <a:rPr lang="cs-CZ" i="1" dirty="0"/>
              <a:t>ta </a:t>
            </a:r>
            <a:r>
              <a:rPr lang="cs-CZ" i="1" dirty="0" err="1"/>
              <a:t>eschata</a:t>
            </a:r>
            <a:r>
              <a:rPr lang="cs-CZ" dirty="0"/>
              <a:t>, poslední věci), které předkládají obrazné vylíčení budoucnosti, případně konce světa.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27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B6176-D08C-4E3E-8684-1D5513C3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61" y="538745"/>
            <a:ext cx="10515600" cy="1209032"/>
          </a:xfrm>
        </p:spPr>
        <p:txBody>
          <a:bodyPr>
            <a:normAutofit fontScale="90000"/>
          </a:bodyPr>
          <a:lstStyle/>
          <a:p>
            <a:r>
              <a:rPr lang="cs-CZ" sz="3900" b="1" dirty="0" err="1">
                <a:solidFill>
                  <a:srgbClr val="C00000"/>
                </a:solidFill>
              </a:rPr>
              <a:t>Hésiodos</a:t>
            </a:r>
            <a:r>
              <a:rPr lang="cs-CZ" sz="3900" b="1" dirty="0">
                <a:solidFill>
                  <a:srgbClr val="C00000"/>
                </a:solidFill>
              </a:rPr>
              <a:t>: </a:t>
            </a:r>
            <a:r>
              <a:rPr lang="cs-CZ" sz="3900" b="1" i="1" dirty="0">
                <a:solidFill>
                  <a:srgbClr val="C00000"/>
                </a:solidFill>
              </a:rPr>
              <a:t>Theogonie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534313-1D5F-413D-A7DC-787A3F0D7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777"/>
            <a:ext cx="10515600" cy="4429186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řecké první systematické zpracování mýtů o vzniku bohů a světa </a:t>
            </a:r>
          </a:p>
          <a:p>
            <a:r>
              <a:rPr lang="cs-CZ" dirty="0" err="1"/>
              <a:t>Úranos</a:t>
            </a:r>
            <a:r>
              <a:rPr lang="cs-CZ" dirty="0"/>
              <a:t> a </a:t>
            </a:r>
            <a:r>
              <a:rPr lang="cs-CZ" dirty="0" err="1"/>
              <a:t>Gé</a:t>
            </a:r>
            <a:r>
              <a:rPr lang="cs-CZ" dirty="0"/>
              <a:t> (Nebe a Země)</a:t>
            </a:r>
          </a:p>
          <a:p>
            <a:r>
              <a:rPr lang="cs-CZ" dirty="0"/>
              <a:t>Kronos (</a:t>
            </a:r>
            <a:r>
              <a:rPr lang="cs-CZ" dirty="0" err="1"/>
              <a:t>Chronos</a:t>
            </a:r>
            <a:r>
              <a:rPr lang="cs-CZ" dirty="0"/>
              <a:t>, Čas; požírající své vlastní děti) a </a:t>
            </a:r>
            <a:r>
              <a:rPr lang="cs-CZ" dirty="0" err="1"/>
              <a:t>Rhea</a:t>
            </a:r>
            <a:r>
              <a:rPr lang="cs-CZ" dirty="0"/>
              <a:t> (proudění vody) == temný věk</a:t>
            </a:r>
          </a:p>
          <a:p>
            <a:r>
              <a:rPr lang="cs-CZ" dirty="0"/>
              <a:t>Zeus a Héra (bohové na Olympu)</a:t>
            </a:r>
          </a:p>
          <a:p>
            <a:endParaRPr lang="cs-CZ" dirty="0"/>
          </a:p>
          <a:p>
            <a:r>
              <a:rPr lang="cs-CZ" b="1" dirty="0"/>
              <a:t>Mýty</a:t>
            </a:r>
            <a:r>
              <a:rPr lang="cs-CZ" dirty="0"/>
              <a:t>: stvoření světa, stvoření člověka; </a:t>
            </a:r>
          </a:p>
          <a:p>
            <a:r>
              <a:rPr lang="cs-CZ" dirty="0"/>
              <a:t>člověk byl stvořen ke službě bohům, bohové o něj i o celou zemi pečují;</a:t>
            </a:r>
          </a:p>
          <a:p>
            <a:r>
              <a:rPr lang="cs-CZ" dirty="0"/>
              <a:t> bohové odstraňují chaos, světu dávají řád. </a:t>
            </a:r>
          </a:p>
          <a:p>
            <a:r>
              <a:rPr lang="cs-CZ" dirty="0"/>
              <a:t>Ten je třeba zachovat v kultech, rituálech i v osobním jednání. </a:t>
            </a:r>
          </a:p>
          <a:p>
            <a:r>
              <a:rPr lang="cs-CZ" dirty="0"/>
              <a:t>Hřích je porušením řádu. Porušení má za následek vpád chaosu a zla (kauzalita: hříchu a zla/trestu = to bylo cizí sumerskému náboženství).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389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EB0FA-E824-499F-A3A9-7EBFAA68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Enúma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eliš</a:t>
            </a:r>
            <a:r>
              <a:rPr lang="cs-CZ" b="1" dirty="0">
                <a:solidFill>
                  <a:srgbClr val="C00000"/>
                </a:solidFill>
              </a:rPr>
              <a:t> (akkadský mýtus)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2CB984-4742-42D0-B4E0-2784DE3CE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Když nahoře, recitován každoročně; vznik asi 18. - 7. st. př. n. l. (asi 12. stol. ) (aktivně až do zániku Babylónie 539 př. n. l.)</a:t>
            </a:r>
          </a:p>
          <a:p>
            <a:r>
              <a:rPr lang="cs-CZ" dirty="0"/>
              <a:t>1100 veršů; 7 zpěvů</a:t>
            </a:r>
          </a:p>
          <a:p>
            <a:r>
              <a:rPr lang="cs-CZ" dirty="0"/>
              <a:t>Kosmogonický mýtus; zdůvodňuje povýšení </a:t>
            </a:r>
            <a:r>
              <a:rPr lang="cs-CZ" dirty="0" err="1"/>
              <a:t>Marduka</a:t>
            </a:r>
            <a:r>
              <a:rPr lang="cs-CZ" dirty="0"/>
              <a:t> (</a:t>
            </a:r>
            <a:r>
              <a:rPr lang="cs-CZ" dirty="0" err="1"/>
              <a:t>pův</a:t>
            </a:r>
            <a:r>
              <a:rPr lang="cs-CZ" dirty="0"/>
              <a:t>. lokální bůh Babylónu) na hlavní </a:t>
            </a:r>
            <a:r>
              <a:rPr lang="cs-CZ" dirty="0" err="1"/>
              <a:t>božstvé</a:t>
            </a:r>
            <a:r>
              <a:rPr lang="cs-CZ" dirty="0"/>
              <a:t> mezopotamského pantheonu.</a:t>
            </a:r>
          </a:p>
          <a:p>
            <a:r>
              <a:rPr lang="cs-CZ" dirty="0" err="1"/>
              <a:t>Apsů</a:t>
            </a:r>
            <a:r>
              <a:rPr lang="cs-CZ" dirty="0"/>
              <a:t> (sladkovodní oceán) a </a:t>
            </a:r>
            <a:r>
              <a:rPr lang="cs-CZ" dirty="0" err="1"/>
              <a:t>Tiámat</a:t>
            </a:r>
            <a:r>
              <a:rPr lang="cs-CZ" dirty="0"/>
              <a:t> (slané moře); mužský a ženský princip</a:t>
            </a:r>
          </a:p>
          <a:p>
            <a:r>
              <a:rPr lang="cs-CZ" dirty="0"/>
              <a:t>Z toho vznikly generace bohů</a:t>
            </a:r>
          </a:p>
          <a:p>
            <a:r>
              <a:rPr lang="cs-CZ" dirty="0"/>
              <a:t>Vznik </a:t>
            </a:r>
            <a:r>
              <a:rPr lang="cs-CZ" dirty="0" err="1"/>
              <a:t>Marduka</a:t>
            </a:r>
            <a:r>
              <a:rPr lang="cs-CZ" dirty="0"/>
              <a:t> z boha </a:t>
            </a:r>
            <a:r>
              <a:rPr lang="cs-CZ" dirty="0" err="1"/>
              <a:t>Ey</a:t>
            </a:r>
            <a:r>
              <a:rPr lang="cs-CZ" dirty="0"/>
              <a:t> a bohyně </a:t>
            </a:r>
            <a:r>
              <a:rPr lang="cs-CZ" dirty="0" err="1"/>
              <a:t>Damkiny</a:t>
            </a:r>
            <a:r>
              <a:rPr lang="cs-CZ" dirty="0"/>
              <a:t> (nejmladší, ale nejmocnější bůh)</a:t>
            </a:r>
          </a:p>
          <a:p>
            <a:r>
              <a:rPr lang="cs-CZ" dirty="0"/>
              <a:t>Generační spor (</a:t>
            </a:r>
            <a:r>
              <a:rPr lang="cs-CZ" dirty="0" err="1"/>
              <a:t>Ea</a:t>
            </a:r>
            <a:r>
              <a:rPr lang="cs-CZ" dirty="0"/>
              <a:t> zabije </a:t>
            </a:r>
            <a:r>
              <a:rPr lang="cs-CZ" dirty="0" err="1"/>
              <a:t>Apsů</a:t>
            </a:r>
            <a:r>
              <a:rPr lang="cs-CZ" dirty="0"/>
              <a:t>; </a:t>
            </a:r>
            <a:r>
              <a:rPr lang="cs-CZ" dirty="0" err="1"/>
              <a:t>Marduk</a:t>
            </a:r>
            <a:r>
              <a:rPr lang="cs-CZ" dirty="0"/>
              <a:t> pak </a:t>
            </a:r>
            <a:r>
              <a:rPr lang="cs-CZ" dirty="0" err="1"/>
              <a:t>Tiámat</a:t>
            </a:r>
            <a:r>
              <a:rPr lang="cs-CZ" dirty="0"/>
              <a:t>)</a:t>
            </a:r>
          </a:p>
          <a:p>
            <a:r>
              <a:rPr lang="cs-CZ" dirty="0" err="1"/>
              <a:t>Marduk</a:t>
            </a:r>
            <a:r>
              <a:rPr lang="cs-CZ" dirty="0"/>
              <a:t> se </a:t>
            </a:r>
            <a:r>
              <a:rPr lang="cs-CZ" dirty="0" err="1"/>
              <a:t>stanej</a:t>
            </a:r>
            <a:r>
              <a:rPr lang="cs-CZ" dirty="0"/>
              <a:t> nejvyšším bohem; z torza </a:t>
            </a:r>
            <a:r>
              <a:rPr lang="cs-CZ" dirty="0" err="1"/>
              <a:t>Tiámat</a:t>
            </a:r>
            <a:r>
              <a:rPr lang="cs-CZ" dirty="0"/>
              <a:t> (</a:t>
            </a:r>
            <a:r>
              <a:rPr lang="cs-CZ" dirty="0" err="1"/>
              <a:t>kúbu</a:t>
            </a:r>
            <a:r>
              <a:rPr lang="cs-CZ" dirty="0"/>
              <a:t> = embryo, nestvůra, zrůda) stvoří </a:t>
            </a:r>
            <a:r>
              <a:rPr lang="cs-CZ" dirty="0" err="1"/>
              <a:t>Marduk</a:t>
            </a:r>
            <a:r>
              <a:rPr lang="cs-CZ" dirty="0"/>
              <a:t> nebesa a zemi, seskupí </a:t>
            </a:r>
            <a:r>
              <a:rPr lang="cs-CZ" dirty="0" err="1"/>
              <a:t>hvěždy</a:t>
            </a:r>
            <a:r>
              <a:rPr lang="cs-CZ" dirty="0"/>
              <a:t>.</a:t>
            </a:r>
          </a:p>
          <a:p>
            <a:r>
              <a:rPr lang="cs-CZ" dirty="0" err="1"/>
              <a:t>Marduk</a:t>
            </a:r>
            <a:r>
              <a:rPr lang="cs-CZ" dirty="0"/>
              <a:t> stvoří k člověka, aby zbavil bohy jejich těžké práce. Stvořitelem je </a:t>
            </a:r>
            <a:r>
              <a:rPr lang="cs-CZ" dirty="0" err="1"/>
              <a:t>Ea</a:t>
            </a:r>
            <a:r>
              <a:rPr lang="cs-CZ" dirty="0"/>
              <a:t>, </a:t>
            </a:r>
            <a:r>
              <a:rPr lang="cs-CZ" dirty="0" err="1"/>
              <a:t>Marduk</a:t>
            </a:r>
            <a:r>
              <a:rPr lang="cs-CZ" dirty="0"/>
              <a:t> je inspirátorem.</a:t>
            </a:r>
          </a:p>
          <a:p>
            <a:r>
              <a:rPr lang="cs-CZ" dirty="0"/>
              <a:t>Oběť bohů: Kingu – velitel vojsk a manžel </a:t>
            </a:r>
            <a:r>
              <a:rPr lang="cs-CZ" dirty="0" err="1"/>
              <a:t>Tiámat</a:t>
            </a:r>
            <a:r>
              <a:rPr lang="cs-CZ" dirty="0"/>
              <a:t>, krví oživí člověka. Smrtelný člověk dostane substanci nesmrtelnosti, ale i špetku vzdoru (dědičná vina).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99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5252A-23F5-4460-9F32-F216234D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3711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Asýrie, Babylónie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5715C7-C6FA-4826-9099-35405285F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8717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Sumer (5 tis. př. n. l.); zemědělci; </a:t>
            </a:r>
            <a:r>
              <a:rPr lang="cs-CZ" dirty="0" err="1"/>
              <a:t>chtoniční</a:t>
            </a:r>
            <a:r>
              <a:rPr lang="cs-CZ" dirty="0"/>
              <a:t> bohové; </a:t>
            </a:r>
          </a:p>
          <a:p>
            <a:r>
              <a:rPr lang="cs-CZ" dirty="0" err="1"/>
              <a:t>Klínopis</a:t>
            </a:r>
            <a:r>
              <a:rPr lang="cs-CZ" dirty="0"/>
              <a:t> (3. tis. př. n. l.)</a:t>
            </a:r>
          </a:p>
          <a:p>
            <a:r>
              <a:rPr lang="cs-CZ" dirty="0"/>
              <a:t>Asýrie: polyteismus, animismus a totemismus; náboženský antropomorfismus</a:t>
            </a:r>
          </a:p>
          <a:p>
            <a:r>
              <a:rPr lang="cs-CZ" dirty="0"/>
              <a:t>Bohové (až 3 tis.) obdařeni nesmrtelností, jednají a myslí jako lidé</a:t>
            </a:r>
          </a:p>
          <a:p>
            <a:r>
              <a:rPr lang="cs-CZ" dirty="0"/>
              <a:t>Tendence k monoteismu (dominance jednoho boha)</a:t>
            </a:r>
          </a:p>
          <a:p>
            <a:endParaRPr lang="cs-CZ" dirty="0"/>
          </a:p>
        </p:txBody>
      </p:sp>
      <p:pic>
        <p:nvPicPr>
          <p:cNvPr id="1026" name="Picture 2" descr="Výsledek obrázku">
            <a:extLst>
              <a:ext uri="{FF2B5EF4-FFF2-40B4-BE49-F238E27FC236}">
                <a16:creationId xmlns:a16="http://schemas.microsoft.com/office/drawing/2014/main" id="{45516F8B-E4B1-4B26-9FF4-13112783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65125"/>
            <a:ext cx="54292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2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4B0E9-9235-4768-AA12-BBF5D9603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6129"/>
            <a:ext cx="9144000" cy="8345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C00000"/>
                </a:solidFill>
              </a:rPr>
              <a:t>Písmo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F87E84-EF42-4C62-9803-9D599D184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1" y="1260629"/>
            <a:ext cx="5872479" cy="559737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Čína (</a:t>
            </a:r>
            <a:r>
              <a:rPr lang="cs-CZ" dirty="0" err="1"/>
              <a:t>Džia-chu</a:t>
            </a:r>
            <a:r>
              <a:rPr lang="cs-CZ" dirty="0"/>
              <a:t>, Che-</a:t>
            </a:r>
            <a:r>
              <a:rPr lang="cs-CZ" dirty="0" err="1"/>
              <a:t>nan</a:t>
            </a:r>
            <a:r>
              <a:rPr lang="cs-CZ" dirty="0"/>
              <a:t>); 7 tis. let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Kultura </a:t>
            </a:r>
            <a:r>
              <a:rPr lang="cs-CZ" dirty="0" err="1"/>
              <a:t>Vinča</a:t>
            </a:r>
            <a:r>
              <a:rPr lang="cs-CZ" dirty="0"/>
              <a:t>; </a:t>
            </a:r>
            <a:r>
              <a:rPr lang="cs-CZ" dirty="0" err="1"/>
              <a:t>vinčanské</a:t>
            </a:r>
            <a:r>
              <a:rPr lang="cs-CZ" dirty="0"/>
              <a:t> znaky (Rumunsko; 6. tis. let)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Sumerové: 4. -3. tis. obrázkové písmo; znak = předmět; klínové písmo = zvuková – slabičná - podoba jednotlivých slov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err="1"/>
              <a:t>Akkadové</a:t>
            </a:r>
            <a:r>
              <a:rPr lang="cs-CZ" dirty="0"/>
              <a:t>: klínové písmo; kol. 2. tis. = akkadštině se dělí na severní asyrštinu a jižní babylónštinu.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091CFB-02A9-441D-9C6C-50FE51F1F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0" y="843379"/>
            <a:ext cx="4321249" cy="39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8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36784-C454-4B77-B659-144B3CE7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Předmět studia: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CD1F94-B4D7-49CD-9502-40F7BE76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081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Literatura v kontextu náboženství</a:t>
            </a:r>
          </a:p>
          <a:p>
            <a:r>
              <a:rPr lang="cs-CZ" dirty="0">
                <a:solidFill>
                  <a:srgbClr val="C00000"/>
                </a:solidFill>
              </a:rPr>
              <a:t>Náboženství v kontextu literatury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Rozdíl: </a:t>
            </a:r>
            <a:r>
              <a:rPr lang="cs-CZ" dirty="0"/>
              <a:t>výchozí pozice: od literatury, anebo od náboženství</a:t>
            </a:r>
          </a:p>
          <a:p>
            <a:r>
              <a:rPr lang="cs-CZ" dirty="0"/>
              <a:t>Vztah 2 fenoménů: literatury a náboženství</a:t>
            </a:r>
          </a:p>
          <a:p>
            <a:endParaRPr lang="cs-CZ" dirty="0"/>
          </a:p>
          <a:p>
            <a:r>
              <a:rPr lang="cs-CZ" dirty="0"/>
              <a:t>Literatura = psané texty, písemnictví</a:t>
            </a:r>
          </a:p>
          <a:p>
            <a:r>
              <a:rPr lang="cs-CZ" dirty="0"/>
              <a:t>Náboženství = </a:t>
            </a:r>
            <a:r>
              <a:rPr lang="cs-CZ" dirty="0">
                <a:solidFill>
                  <a:srgbClr val="C00000"/>
                </a:solidFill>
              </a:rPr>
              <a:t>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454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C12CE-B353-498B-81ED-85810E67E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841"/>
            <a:ext cx="9144000" cy="21336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F12640-5BE4-41E3-A1E2-25EED5568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4320" y="650239"/>
            <a:ext cx="4582160" cy="5963919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dirty="0">
                <a:solidFill>
                  <a:srgbClr val="C00000"/>
                </a:solidFill>
              </a:rPr>
              <a:t>Egypt</a:t>
            </a:r>
            <a:r>
              <a:rPr lang="cs-CZ" dirty="0"/>
              <a:t>: </a:t>
            </a:r>
          </a:p>
          <a:p>
            <a:pPr algn="l"/>
            <a:r>
              <a:rPr lang="cs-CZ" dirty="0"/>
              <a:t>po sjednocení obou částí (29 stol. př.n.l.); písmo = dar Bohů (</a:t>
            </a:r>
            <a:r>
              <a:rPr lang="cs-CZ" dirty="0" err="1">
                <a:solidFill>
                  <a:srgbClr val="C00000"/>
                </a:solidFill>
              </a:rPr>
              <a:t>Thovt</a:t>
            </a:r>
            <a:r>
              <a:rPr lang="cs-CZ" dirty="0">
                <a:solidFill>
                  <a:srgbClr val="C00000"/>
                </a:solidFill>
              </a:rPr>
              <a:t>; bůh Měsíce, stvořitel, magie, čarování; odvozeno od boha </a:t>
            </a:r>
            <a:r>
              <a:rPr lang="cs-CZ" dirty="0" err="1">
                <a:solidFill>
                  <a:srgbClr val="C00000"/>
                </a:solidFill>
              </a:rPr>
              <a:t>Džehutiho</a:t>
            </a:r>
            <a:r>
              <a:rPr lang="cs-CZ" dirty="0">
                <a:solidFill>
                  <a:srgbClr val="C00000"/>
                </a:solidFill>
              </a:rPr>
              <a:t>; </a:t>
            </a:r>
            <a:r>
              <a:rPr lang="cs-CZ" dirty="0" err="1">
                <a:solidFill>
                  <a:srgbClr val="C00000"/>
                </a:solidFill>
              </a:rPr>
              <a:t>Hermés</a:t>
            </a:r>
            <a:r>
              <a:rPr lang="cs-CZ" dirty="0"/>
              <a:t>); kult </a:t>
            </a:r>
            <a:r>
              <a:rPr lang="cs-CZ" dirty="0" err="1"/>
              <a:t>Thovta</a:t>
            </a:r>
            <a:r>
              <a:rPr lang="cs-CZ" dirty="0"/>
              <a:t> v </a:t>
            </a:r>
            <a:r>
              <a:rPr lang="cs-CZ" dirty="0" err="1"/>
              <a:t>Chemenu</a:t>
            </a:r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dirty="0"/>
              <a:t>Hieroglyfické písmo (z 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/>
              <a:t>hiera</a:t>
            </a:r>
            <a:r>
              <a:rPr lang="cs-CZ" dirty="0"/>
              <a:t> </a:t>
            </a:r>
            <a:r>
              <a:rPr lang="cs-CZ" dirty="0" err="1"/>
              <a:t>glyfé</a:t>
            </a:r>
            <a:r>
              <a:rPr lang="cs-CZ" dirty="0"/>
              <a:t>); logografické písmo;</a:t>
            </a:r>
          </a:p>
          <a:p>
            <a:pPr algn="l"/>
            <a:r>
              <a:rPr lang="cs-CZ" dirty="0"/>
              <a:t>Kombinace postupů: piktogramy, hlásky, skupiny hlásek (souhlásek), tj. ideogramy, fonogramy; psaní: zleva doprava; T. </a:t>
            </a:r>
            <a:r>
              <a:rPr lang="cs-CZ" dirty="0" err="1"/>
              <a:t>Young</a:t>
            </a:r>
            <a:r>
              <a:rPr lang="cs-CZ" dirty="0"/>
              <a:t>, J.-F. </a:t>
            </a:r>
            <a:r>
              <a:rPr lang="cs-CZ" dirty="0" err="1"/>
              <a:t>Champollion</a:t>
            </a:r>
            <a:r>
              <a:rPr lang="cs-CZ" dirty="0"/>
              <a:t>; Rosettská deska (1799; hieroglyfy, démotické a řecké písmo).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pic>
        <p:nvPicPr>
          <p:cNvPr id="3074" name="Picture 2" descr="https://upload.wikimedia.org/wikipedia/commons/thumb/c/c3/Thoth.svg/220px-Thoth.svg.png">
            <a:extLst>
              <a:ext uri="{FF2B5EF4-FFF2-40B4-BE49-F238E27FC236}">
                <a16:creationId xmlns:a16="http://schemas.microsoft.com/office/drawing/2014/main" id="{23A7C3CE-9D04-486E-9B99-20DE0E3E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3" y="73660"/>
            <a:ext cx="1518180" cy="29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D49BC6E-9E74-4C3D-B524-98D165965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60" y="350521"/>
            <a:ext cx="3658751" cy="50459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3E46504-63CD-43DD-B065-625CB551B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2" y="3583908"/>
            <a:ext cx="2264965" cy="292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8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0C61AF-AD11-4AD2-B610-6D89262F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6564"/>
            <a:ext cx="5908040" cy="5720399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Féničtina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= </a:t>
            </a:r>
            <a:r>
              <a:rPr lang="cs-CZ" i="1" dirty="0">
                <a:solidFill>
                  <a:srgbClr val="C00000"/>
                </a:solidFill>
              </a:rPr>
              <a:t>hláskové</a:t>
            </a:r>
            <a:r>
              <a:rPr lang="cs-CZ" dirty="0"/>
              <a:t> </a:t>
            </a:r>
            <a:r>
              <a:rPr lang="cs-CZ" i="1" dirty="0">
                <a:solidFill>
                  <a:srgbClr val="C00000"/>
                </a:solidFill>
              </a:rPr>
              <a:t>písmo</a:t>
            </a:r>
            <a:r>
              <a:rPr lang="cs-CZ" dirty="0"/>
              <a:t>, fonetické; 22 znaků pro souhlásky (nezná samohlásky); 14.-11. stol. př.n.l.; psaní zprava doleva</a:t>
            </a:r>
          </a:p>
          <a:p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Aramejština</a:t>
            </a:r>
            <a:r>
              <a:rPr lang="cs-CZ" dirty="0"/>
              <a:t> od 8. stol. př.n.l. úřední jazyk perské říše; semitský jazyk; </a:t>
            </a:r>
          </a:p>
          <a:p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Řečtina</a:t>
            </a:r>
            <a:r>
              <a:rPr lang="cs-CZ" dirty="0"/>
              <a:t> (indoevropský jazyk; mykénština – lineární písmo A, B (</a:t>
            </a:r>
            <a:r>
              <a:rPr lang="cs-CZ" dirty="0" err="1"/>
              <a:t>Knóssos</a:t>
            </a:r>
            <a:r>
              <a:rPr lang="cs-CZ" dirty="0"/>
              <a:t>); 14 stol. př.n.l.</a:t>
            </a:r>
          </a:p>
          <a:p>
            <a:r>
              <a:rPr lang="cs-CZ" dirty="0"/>
              <a:t>6.-4.př.n.l. literární památky dokládají klasickou řečtinu: dórština, attičtina, </a:t>
            </a:r>
            <a:r>
              <a:rPr lang="cs-CZ" dirty="0" err="1"/>
              <a:t>ionština</a:t>
            </a:r>
            <a:r>
              <a:rPr lang="cs-CZ" dirty="0"/>
              <a:t>, </a:t>
            </a:r>
            <a:r>
              <a:rPr lang="cs-CZ" dirty="0" err="1"/>
              <a:t>aiolština</a:t>
            </a: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Latina</a:t>
            </a:r>
            <a:r>
              <a:rPr lang="cs-CZ" dirty="0"/>
              <a:t> (indoevropský jazyk; okolí Říma, 7. stol. př.n.l.)</a:t>
            </a:r>
          </a:p>
          <a:p>
            <a:r>
              <a:rPr lang="cs-CZ" dirty="0"/>
              <a:t>Stará latina 7.-1.stol.př.n.l.</a:t>
            </a:r>
          </a:p>
          <a:p>
            <a:r>
              <a:rPr lang="cs-CZ" dirty="0"/>
              <a:t>Klasická latina; období Římské říše (Caesar, Cicero, Ovidius, Horatius, Vergilius)</a:t>
            </a:r>
          </a:p>
          <a:p>
            <a:r>
              <a:rPr lang="cs-CZ" dirty="0"/>
              <a:t>Vulgární latina (vliv na románské jazyky; zvl. po 395 n.l.)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Phoenician alphabet.svg">
            <a:extLst>
              <a:ext uri="{FF2B5EF4-FFF2-40B4-BE49-F238E27FC236}">
                <a16:creationId xmlns:a16="http://schemas.microsoft.com/office/drawing/2014/main" id="{62F483B4-1631-4F89-8EDA-2DF1E724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17" y="456564"/>
            <a:ext cx="3957622" cy="27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4" name="Picture 48" descr="https://upload.wikimedia.org/wikipedia/commons/thumb/2/25/Clay_Tablet_inscribed_with_Linear_B_script.jpg/1024px-Clay_Tablet_inscribed_with_Linear_B_script.jpg">
            <a:extLst>
              <a:ext uri="{FF2B5EF4-FFF2-40B4-BE49-F238E27FC236}">
                <a16:creationId xmlns:a16="http://schemas.microsoft.com/office/drawing/2014/main" id="{D507A7D3-CA3A-488A-98AA-03CE2768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28" y="3579591"/>
            <a:ext cx="48768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21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ýsledek obrázku pro sinaj">
            <a:extLst>
              <a:ext uri="{FF2B5EF4-FFF2-40B4-BE49-F238E27FC236}">
                <a16:creationId xmlns:a16="http://schemas.microsoft.com/office/drawing/2014/main" id="{79D39A41-D62F-492F-92AD-7D55A2FC6F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3611" y="3133503"/>
            <a:ext cx="465652" cy="46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8" name="Picture 4" descr="Výsledek obrázku pro sinaj">
            <a:extLst>
              <a:ext uri="{FF2B5EF4-FFF2-40B4-BE49-F238E27FC236}">
                <a16:creationId xmlns:a16="http://schemas.microsoft.com/office/drawing/2014/main" id="{347B638C-751F-493E-97E3-DDF77095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60" y="186983"/>
            <a:ext cx="7275805" cy="484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07CB6F-C705-4717-A20A-6C247A93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Judaismus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Židovská literatura v proměnách věků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6E8E35-F6B7-4083-8856-1B552B5C1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514"/>
            <a:ext cx="10515600" cy="485744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Bůh (monoteistické pojetí</a:t>
            </a:r>
            <a:r>
              <a:rPr lang="cs-CZ" dirty="0">
                <a:solidFill>
                  <a:schemeClr val="bg1"/>
                </a:solidFill>
              </a:rPr>
              <a:t>, osobní a abstraktní pojetí, smluvní vztah)</a:t>
            </a:r>
          </a:p>
          <a:p>
            <a:r>
              <a:rPr lang="cs-CZ" dirty="0"/>
              <a:t>Tóra = ZÁKON; učení a pří</a:t>
            </a:r>
            <a:r>
              <a:rPr lang="cs-CZ" dirty="0">
                <a:solidFill>
                  <a:schemeClr val="bg1"/>
                </a:solidFill>
              </a:rPr>
              <a:t>kazy Tóry ovlivňují vše; </a:t>
            </a:r>
          </a:p>
          <a:p>
            <a:r>
              <a:rPr lang="cs-CZ" dirty="0"/>
              <a:t>Výklad Tóry</a:t>
            </a:r>
          </a:p>
          <a:p>
            <a:r>
              <a:rPr lang="cs-CZ" dirty="0"/>
              <a:t>=To vytváří </a:t>
            </a:r>
            <a:r>
              <a:rPr lang="cs-CZ" i="1" dirty="0"/>
              <a:t>tradici=</a:t>
            </a:r>
            <a:r>
              <a:rPr lang="cs-CZ" dirty="0"/>
              <a:t>generu</a:t>
            </a:r>
            <a:r>
              <a:rPr lang="cs-CZ" dirty="0">
                <a:solidFill>
                  <a:schemeClr val="bg1"/>
                </a:solidFill>
              </a:rPr>
              <a:t>je další texty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/>
              <a:t>Literární tradice (asi 1500</a:t>
            </a:r>
            <a:r>
              <a:rPr lang="cs-CZ" dirty="0">
                <a:solidFill>
                  <a:schemeClr val="bg1"/>
                </a:solidFill>
              </a:rPr>
              <a:t>/1350 př.n.l. – 200 př.n.l.)</a:t>
            </a:r>
          </a:p>
          <a:p>
            <a:r>
              <a:rPr lang="cs-CZ" dirty="0"/>
              <a:t>Exodus z egyptského otro</a:t>
            </a:r>
            <a:r>
              <a:rPr lang="cs-CZ" dirty="0">
                <a:solidFill>
                  <a:schemeClr val="bg1"/>
                </a:solidFill>
              </a:rPr>
              <a:t>ctví, dobytí a obsazení Kanaánu, zpráva o </a:t>
            </a:r>
            <a:r>
              <a:rPr lang="cs-CZ" dirty="0"/>
              <a:t>královských dvorech, mra</a:t>
            </a:r>
            <a:r>
              <a:rPr lang="cs-CZ" dirty="0">
                <a:solidFill>
                  <a:schemeClr val="bg1"/>
                </a:solidFill>
              </a:rPr>
              <a:t>vní ponaučení, slova proroků, liturgie, kroniky, </a:t>
            </a:r>
            <a:r>
              <a:rPr lang="cs-CZ" dirty="0"/>
              <a:t>praktické rady, filozofické </a:t>
            </a:r>
            <a:r>
              <a:rPr lang="cs-CZ" dirty="0">
                <a:solidFill>
                  <a:schemeClr val="bg1"/>
                </a:solidFill>
              </a:rPr>
              <a:t>texty atd.</a:t>
            </a:r>
          </a:p>
          <a:p>
            <a:r>
              <a:rPr lang="cs-CZ" dirty="0"/>
              <a:t>Hlediska: prorocká, kněžská, monarchistická</a:t>
            </a:r>
          </a:p>
          <a:p>
            <a:r>
              <a:rPr lang="cs-CZ" dirty="0"/>
              <a:t>Různé náboženské tradice: severní kmeny (</a:t>
            </a:r>
            <a:r>
              <a:rPr lang="cs-CZ" dirty="0" err="1"/>
              <a:t>Efrajim</a:t>
            </a:r>
            <a:r>
              <a:rPr lang="cs-CZ" dirty="0"/>
              <a:t>), jižní kmeny (Juda)</a:t>
            </a:r>
          </a:p>
        </p:txBody>
      </p:sp>
    </p:spTree>
    <p:extLst>
      <p:ext uri="{BB962C8B-B14F-4D97-AF65-F5344CB8AC3E}">
        <p14:creationId xmlns:p14="http://schemas.microsoft.com/office/powerpoint/2010/main" val="333923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53885-4202-499C-9A8E-A92D0C9F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Judaismus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4C256A-DECE-44CC-BC7B-87BD891836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Národní náboženství</a:t>
            </a:r>
          </a:p>
          <a:p>
            <a:r>
              <a:rPr lang="cs-CZ" dirty="0"/>
              <a:t>Chrám (586/7 př.n.l.; 70 n.l.)</a:t>
            </a:r>
          </a:p>
          <a:p>
            <a:r>
              <a:rPr lang="cs-CZ" dirty="0"/>
              <a:t>Rozšíření mimo původní oblast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A158B77-8A5B-4FFF-8E67-0BD940006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14905"/>
            <a:ext cx="5181600" cy="5662058"/>
          </a:xfrm>
        </p:spPr>
        <p:txBody>
          <a:bodyPr/>
          <a:lstStyle/>
          <a:p>
            <a:r>
              <a:rPr lang="cs-CZ" dirty="0"/>
              <a:t>Náboženské a národní dějiny začínají Abrahamem 1750 př.n.l.</a:t>
            </a:r>
          </a:p>
          <a:p>
            <a:r>
              <a:rPr lang="cs-CZ" dirty="0"/>
              <a:t>Abraham, Izák a Jákob (Izrael)</a:t>
            </a:r>
          </a:p>
          <a:p>
            <a:r>
              <a:rPr lang="cs-CZ" dirty="0"/>
              <a:t>12 izraelských kmenů</a:t>
            </a:r>
          </a:p>
          <a:p>
            <a:endParaRPr lang="cs-CZ" dirty="0"/>
          </a:p>
          <a:p>
            <a:r>
              <a:rPr lang="cs-CZ" dirty="0"/>
              <a:t>Potomci (</a:t>
            </a:r>
            <a:r>
              <a:rPr lang="cs-CZ" dirty="0" err="1"/>
              <a:t>chabiru</a:t>
            </a:r>
            <a:r>
              <a:rPr lang="cs-CZ" dirty="0"/>
              <a:t>) = Hebrejci</a:t>
            </a:r>
          </a:p>
          <a:p>
            <a:r>
              <a:rPr lang="cs-CZ" dirty="0" err="1"/>
              <a:t>Kanán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342900" indent="-342900"/>
            <a:r>
              <a:rPr lang="cs-CZ" dirty="0"/>
              <a:t>Odchod do Egypta (1700-1300)</a:t>
            </a:r>
          </a:p>
          <a:p>
            <a:pPr marL="342900" indent="-342900"/>
            <a:r>
              <a:rPr lang="cs-CZ" dirty="0"/>
              <a:t>Mojžíš  (1500-1300); Sinaj; Desatero, Tóra, Ústní Tóra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 descr="Související obrázek">
            <a:extLst>
              <a:ext uri="{FF2B5EF4-FFF2-40B4-BE49-F238E27FC236}">
                <a16:creationId xmlns:a16="http://schemas.microsoft.com/office/drawing/2014/main" id="{C0F01635-6A9D-44C9-BF96-B860178A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0" y="3781743"/>
            <a:ext cx="2395220" cy="23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4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09CA0-D1A8-4363-810E-F80EC5079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894320" y="780862"/>
            <a:ext cx="12110720" cy="206667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B84F0B-459B-40DA-9CAD-83FBFB037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866" y="548640"/>
            <a:ext cx="4328158" cy="585216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Izrael (722 př.n.l. asyrská vojska dobyla Samaří, přesídlila severní kmeny)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Juda, Benjamín (židovský národ; Jeruzalém)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587/586 babylónský vpád (Židé a Izraelité = synonymum)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537 (konec zajetí)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Obnova Jeruzaléma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err="1"/>
              <a:t>Lévi</a:t>
            </a:r>
            <a:r>
              <a:rPr lang="cs-CZ" dirty="0"/>
              <a:t> (levité; potomci Árona, bratr Mojžíše)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Rabínské období: místo králů, kněží a proroků nastupují učenci a učitelé (rabíni).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Klíčové texty: </a:t>
            </a:r>
            <a:r>
              <a:rPr lang="cs-CZ" dirty="0" err="1"/>
              <a:t>Mišna</a:t>
            </a:r>
            <a:r>
              <a:rPr lang="cs-CZ" dirty="0"/>
              <a:t> a Talmud; právní tradice judaismu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 descr="Mapa">
            <a:extLst>
              <a:ext uri="{FF2B5EF4-FFF2-40B4-BE49-F238E27FC236}">
                <a16:creationId xmlns:a16="http://schemas.microsoft.com/office/drawing/2014/main" id="{A6A2C6DD-2FC9-46ED-A799-AFC0FC5B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6" y="447688"/>
            <a:ext cx="5389224" cy="59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56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B7E3F-FF0F-4184-AFA5-FADF354B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242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Izrael – nejstarší texty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FC7DB0-7058-435B-A444-DAEBE528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7550"/>
            <a:ext cx="5410200" cy="5239413"/>
          </a:xfrm>
        </p:spPr>
        <p:txBody>
          <a:bodyPr>
            <a:normAutofit fontScale="70000" lnSpcReduction="20000"/>
          </a:bodyPr>
          <a:lstStyle/>
          <a:p>
            <a:r>
              <a:rPr lang="cs-CZ" i="1" dirty="0"/>
              <a:t>Starý zákon </a:t>
            </a:r>
            <a:r>
              <a:rPr lang="cs-CZ" dirty="0"/>
              <a:t>/Stará smlouva (24 knih; 39 samostatných knih – dle Židů)</a:t>
            </a:r>
          </a:p>
          <a:p>
            <a:r>
              <a:rPr lang="cs-CZ" dirty="0"/>
              <a:t>Kánon = </a:t>
            </a:r>
            <a:r>
              <a:rPr lang="cs-CZ" dirty="0" err="1"/>
              <a:t>Jabne</a:t>
            </a:r>
            <a:r>
              <a:rPr lang="cs-CZ" dirty="0"/>
              <a:t> (</a:t>
            </a:r>
            <a:r>
              <a:rPr lang="cs-CZ" dirty="0" err="1"/>
              <a:t>Jamnie</a:t>
            </a:r>
            <a:r>
              <a:rPr lang="cs-CZ" dirty="0"/>
              <a:t>, 90 – 100 n. l.)</a:t>
            </a:r>
          </a:p>
          <a:p>
            <a:r>
              <a:rPr lang="cs-CZ" dirty="0"/>
              <a:t>Starý zákon == </a:t>
            </a:r>
            <a:r>
              <a:rPr lang="cs-CZ" dirty="0" err="1"/>
              <a:t>TeNaK</a:t>
            </a:r>
            <a:endParaRPr lang="cs-CZ" dirty="0"/>
          </a:p>
          <a:p>
            <a:r>
              <a:rPr lang="cs-CZ" i="1" dirty="0"/>
              <a:t>Tóra</a:t>
            </a:r>
            <a:r>
              <a:rPr lang="cs-CZ" dirty="0"/>
              <a:t> = Zákon; </a:t>
            </a:r>
            <a:r>
              <a:rPr lang="cs-CZ" i="1" dirty="0" err="1"/>
              <a:t>Nebiím</a:t>
            </a:r>
            <a:r>
              <a:rPr lang="cs-CZ" dirty="0"/>
              <a:t> = Proroci; </a:t>
            </a:r>
            <a:r>
              <a:rPr lang="cs-CZ" i="1" dirty="0" err="1"/>
              <a:t>Ketúbím</a:t>
            </a:r>
            <a:r>
              <a:rPr lang="cs-CZ" dirty="0"/>
              <a:t> = Spisy</a:t>
            </a:r>
          </a:p>
          <a:p>
            <a:endParaRPr lang="cs-CZ" dirty="0"/>
          </a:p>
          <a:p>
            <a:r>
              <a:rPr lang="cs-CZ" dirty="0"/>
              <a:t>TÓRA</a:t>
            </a:r>
          </a:p>
          <a:p>
            <a:r>
              <a:rPr lang="cs-CZ" dirty="0"/>
              <a:t>1. Mojžíšova = Genesis = </a:t>
            </a:r>
            <a:r>
              <a:rPr lang="cs-CZ" dirty="0" err="1"/>
              <a:t>Be-rešit</a:t>
            </a:r>
            <a:endParaRPr lang="cs-CZ" dirty="0"/>
          </a:p>
          <a:p>
            <a:r>
              <a:rPr lang="cs-CZ" dirty="0"/>
              <a:t>2. Mojžíšova = Exodus = </a:t>
            </a:r>
            <a:r>
              <a:rPr lang="cs-CZ" dirty="0" err="1"/>
              <a:t>Šemot</a:t>
            </a:r>
            <a:endParaRPr lang="cs-CZ" dirty="0"/>
          </a:p>
          <a:p>
            <a:r>
              <a:rPr lang="cs-CZ" dirty="0"/>
              <a:t>3. Mojžíšova = </a:t>
            </a:r>
            <a:r>
              <a:rPr lang="cs-CZ" dirty="0" err="1"/>
              <a:t>Leviticus</a:t>
            </a:r>
            <a:r>
              <a:rPr lang="cs-CZ" dirty="0"/>
              <a:t> = Va-jikra</a:t>
            </a:r>
          </a:p>
          <a:p>
            <a:r>
              <a:rPr lang="cs-CZ" dirty="0"/>
              <a:t>4. Mojžíšova = </a:t>
            </a:r>
            <a:r>
              <a:rPr lang="cs-CZ" dirty="0" err="1"/>
              <a:t>Numeri</a:t>
            </a:r>
            <a:r>
              <a:rPr lang="cs-CZ" dirty="0"/>
              <a:t> = Ba-</a:t>
            </a:r>
            <a:r>
              <a:rPr lang="cs-CZ" dirty="0" err="1"/>
              <a:t>midbar</a:t>
            </a:r>
            <a:endParaRPr lang="cs-CZ" dirty="0"/>
          </a:p>
          <a:p>
            <a:r>
              <a:rPr lang="cs-CZ" dirty="0"/>
              <a:t>5. Mojžíšova = Deuteronomium = </a:t>
            </a:r>
            <a:r>
              <a:rPr lang="cs-CZ" dirty="0" err="1"/>
              <a:t>Devarim</a:t>
            </a:r>
            <a:endParaRPr lang="cs-CZ" dirty="0"/>
          </a:p>
          <a:p>
            <a:endParaRPr lang="cs-CZ" dirty="0"/>
          </a:p>
          <a:p>
            <a:r>
              <a:rPr lang="cs-CZ" dirty="0"/>
              <a:t>Knihovny: svatyně, jeruzalémský chrám, královský dvůr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AutoShape 2" descr="Výsledek obrázku pro tóra">
            <a:extLst>
              <a:ext uri="{FF2B5EF4-FFF2-40B4-BE49-F238E27FC236}">
                <a16:creationId xmlns:a16="http://schemas.microsoft.com/office/drawing/2014/main" id="{03DFF858-C876-40AE-BE41-B9B84C44CE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Související obrázek">
            <a:extLst>
              <a:ext uri="{FF2B5EF4-FFF2-40B4-BE49-F238E27FC236}">
                <a16:creationId xmlns:a16="http://schemas.microsoft.com/office/drawing/2014/main" id="{6D1472B9-1AD2-45CD-9BFA-B4EF10000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27" y="365126"/>
            <a:ext cx="4490688" cy="28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tóra">
            <a:extLst>
              <a:ext uri="{FF2B5EF4-FFF2-40B4-BE49-F238E27FC236}">
                <a16:creationId xmlns:a16="http://schemas.microsoft.com/office/drawing/2014/main" id="{7FCCE533-CAC3-41AA-8012-8DF6DDD4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10" y="3581400"/>
            <a:ext cx="3146921" cy="22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45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7128E-6F4F-4162-9BDA-93E4B5A7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3530"/>
          </a:xfrm>
        </p:spPr>
        <p:txBody>
          <a:bodyPr/>
          <a:lstStyle/>
          <a:p>
            <a:r>
              <a:rPr lang="cs-CZ" dirty="0"/>
              <a:t>Text Tóry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0F8D05-A7F2-4F04-A7FD-E75B0F20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3719744"/>
            <a:ext cx="4229362" cy="241118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err="1"/>
              <a:t>Elohoista</a:t>
            </a:r>
            <a:r>
              <a:rPr lang="cs-CZ" dirty="0"/>
              <a:t> (spojení se školou </a:t>
            </a:r>
            <a:r>
              <a:rPr lang="cs-CZ" dirty="0" err="1"/>
              <a:t>Elijáše</a:t>
            </a:r>
            <a:r>
              <a:rPr lang="cs-CZ" dirty="0"/>
              <a:t>, </a:t>
            </a:r>
            <a:r>
              <a:rPr lang="cs-CZ" dirty="0" err="1"/>
              <a:t>Elíši</a:t>
            </a:r>
            <a:r>
              <a:rPr lang="cs-CZ" dirty="0"/>
              <a:t>); severní království;</a:t>
            </a:r>
          </a:p>
          <a:p>
            <a:r>
              <a:rPr lang="cs-CZ" dirty="0"/>
              <a:t>Bůh = El, </a:t>
            </a:r>
            <a:r>
              <a:rPr lang="cs-CZ" dirty="0" err="1"/>
              <a:t>Elohim</a:t>
            </a:r>
            <a:endParaRPr lang="cs-CZ" dirty="0"/>
          </a:p>
          <a:p>
            <a:r>
              <a:rPr lang="cs-CZ" dirty="0"/>
              <a:t>Bůh je spravedlivý, je vzdálený lidem</a:t>
            </a:r>
          </a:p>
          <a:p>
            <a:r>
              <a:rPr lang="cs-CZ" dirty="0"/>
              <a:t>Protiklad </a:t>
            </a:r>
            <a:r>
              <a:rPr lang="cs-CZ" dirty="0" err="1"/>
              <a:t>kanánského</a:t>
            </a:r>
            <a:r>
              <a:rPr lang="cs-CZ" dirty="0"/>
              <a:t> boha </a:t>
            </a:r>
            <a:r>
              <a:rPr lang="cs-CZ" dirty="0" err="1"/>
              <a:t>Baala</a:t>
            </a:r>
            <a:r>
              <a:rPr lang="cs-CZ" dirty="0"/>
              <a:t> 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87F00B0-6781-4F90-AD1B-BFCD5C731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46188"/>
            <a:ext cx="3932237" cy="218281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Textové vrstvy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Teorie pramenů: Jahvista, </a:t>
            </a:r>
            <a:r>
              <a:rPr lang="cs-CZ" sz="2200" dirty="0" err="1"/>
              <a:t>Elohoista</a:t>
            </a:r>
            <a:r>
              <a:rPr lang="cs-CZ" sz="2200" dirty="0"/>
              <a:t>, Kněžský kodex, </a:t>
            </a:r>
            <a:r>
              <a:rPr lang="cs-CZ" sz="2200" dirty="0" err="1"/>
              <a:t>Deuteronomista</a:t>
            </a:r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Jahvista</a:t>
            </a:r>
            <a:r>
              <a:rPr lang="cs-CZ" sz="2200" dirty="0"/>
              <a:t> (Judsko, starší pramen; Bůh = Jahve = JHVH; dialog s Bohem; osobní bůh; promlouvá svým hlasem, podoba člověka)</a:t>
            </a:r>
          </a:p>
          <a:p>
            <a:endParaRPr lang="cs-CZ" dirty="0"/>
          </a:p>
        </p:txBody>
      </p:sp>
      <p:pic>
        <p:nvPicPr>
          <p:cNvPr id="5122" name="Picture 2" descr="https://upload.wikimedia.org/wikipedia/commons/thumb/8/89/WellhausensTheory.png/800px-WellhausensTheory.png">
            <a:extLst>
              <a:ext uri="{FF2B5EF4-FFF2-40B4-BE49-F238E27FC236}">
                <a16:creationId xmlns:a16="http://schemas.microsoft.com/office/drawing/2014/main" id="{10717523-167A-4883-80D6-EC3A0C9609C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50" y="125476"/>
            <a:ext cx="7122850" cy="567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71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631F9-AB08-45DF-AA58-693F3E94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DE668C-382C-4E24-9C0B-0116E6C3FE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Proroci (Izajáš, </a:t>
            </a:r>
            <a:r>
              <a:rPr lang="cs-CZ" dirty="0" err="1"/>
              <a:t>Jeremjáš</a:t>
            </a:r>
            <a:r>
              <a:rPr lang="cs-CZ" dirty="0"/>
              <a:t>, Ezechiel)</a:t>
            </a:r>
          </a:p>
          <a:p>
            <a:r>
              <a:rPr lang="cs-CZ" dirty="0"/>
              <a:t>Knihy historické (První a druhá královská, První a druhá Paralipomenon /Letopisy/, </a:t>
            </a:r>
          </a:p>
          <a:p>
            <a:r>
              <a:rPr lang="cs-CZ" dirty="0" err="1"/>
              <a:t>Jób</a:t>
            </a:r>
            <a:r>
              <a:rPr lang="cs-CZ" dirty="0"/>
              <a:t>, žalmy</a:t>
            </a:r>
          </a:p>
          <a:p>
            <a:r>
              <a:rPr lang="cs-CZ" dirty="0"/>
              <a:t>Sváteční svitky (</a:t>
            </a:r>
            <a:r>
              <a:rPr lang="cs-CZ" dirty="0" err="1"/>
              <a:t>megilot</a:t>
            </a:r>
            <a:r>
              <a:rPr lang="cs-CZ" dirty="0"/>
              <a:t>): Píseň Písní, Rút, Pláč, Kazatel, Ester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3D3B125-E74C-44E5-9C80-3278E93023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Mýty o vzniku světa, člověka</a:t>
            </a:r>
          </a:p>
          <a:p>
            <a:r>
              <a:rPr lang="cs-CZ" dirty="0"/>
              <a:t>Pozornost zaměřena na Hebrejce, velké otce židovského národa</a:t>
            </a:r>
          </a:p>
          <a:p>
            <a:r>
              <a:rPr lang="cs-CZ" dirty="0"/>
              <a:t>Abraham, Izák, Jákob; vyvolení národa</a:t>
            </a:r>
          </a:p>
          <a:p>
            <a:r>
              <a:rPr lang="cs-CZ" dirty="0" err="1"/>
              <a:t>Sínaj</a:t>
            </a:r>
            <a:r>
              <a:rPr lang="cs-CZ" dirty="0"/>
              <a:t> = klíčová událost, stanovení smlouvy = nábožensko-právní pouto (smlouva obsahuje detaily týkající se mravního, občanského i náboženského života)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485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07B0F-783C-4DC7-B4CF-11E44119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4E2410-6394-4DC1-B641-DD3E5593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15880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 descr="https://upload.wikimedia.org/wikipedia/commons/0/05/Biblicky_kanon.png">
            <a:extLst>
              <a:ext uri="{FF2B5EF4-FFF2-40B4-BE49-F238E27FC236}">
                <a16:creationId xmlns:a16="http://schemas.microsoft.com/office/drawing/2014/main" id="{61732063-8CA4-4C38-83FF-BAFB1FFE9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20" y="0"/>
            <a:ext cx="6096000" cy="715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12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0E988-34B6-4416-B089-5D136822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21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Chrám</a:t>
            </a:r>
            <a:r>
              <a:rPr lang="cs-CZ" dirty="0"/>
              <a:t> </a:t>
            </a:r>
          </a:p>
        </p:txBody>
      </p:sp>
      <p:pic>
        <p:nvPicPr>
          <p:cNvPr id="2050" name="Picture 2" descr="https://upload.wikimedia.org/wikipedia/commons/thumb/b/bf/Jerusalem_Ugglan_1.jpg/220px-Jerusalem_Ugglan_1.jpg">
            <a:extLst>
              <a:ext uri="{FF2B5EF4-FFF2-40B4-BE49-F238E27FC236}">
                <a16:creationId xmlns:a16="http://schemas.microsoft.com/office/drawing/2014/main" id="{141DE52D-1B1E-44DE-B477-1D0E28481DA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2047" y="905342"/>
            <a:ext cx="3981777" cy="276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73DFFC2-8B53-45E4-80E6-3AF954C93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1707515"/>
          </a:xfrm>
        </p:spPr>
        <p:txBody>
          <a:bodyPr/>
          <a:lstStyle/>
          <a:p>
            <a:r>
              <a:rPr lang="cs-CZ" dirty="0" err="1"/>
              <a:t>Šalamon</a:t>
            </a:r>
            <a:r>
              <a:rPr lang="cs-CZ" dirty="0"/>
              <a:t> (970-931 př.n.l.)</a:t>
            </a:r>
          </a:p>
          <a:p>
            <a:r>
              <a:rPr lang="cs-CZ" dirty="0"/>
              <a:t>587/586 př.n.l.</a:t>
            </a:r>
          </a:p>
          <a:p>
            <a:r>
              <a:rPr lang="cs-CZ" dirty="0"/>
              <a:t>70 n.l.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2" name="Picture 4" descr="https://upload.wikimedia.org/wikipedia/commons/thumb/9/9b/Jerusalem_Modell_BW_3.JPG/220px-Jerusalem_Modell_BW_3.JPG">
            <a:extLst>
              <a:ext uri="{FF2B5EF4-FFF2-40B4-BE49-F238E27FC236}">
                <a16:creationId xmlns:a16="http://schemas.microsoft.com/office/drawing/2014/main" id="{14221F3B-372F-4B2A-A230-099E9D92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1" y="905342"/>
            <a:ext cx="2977822" cy="45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1/17/Westernwall2.jpg/220px-Westernwall2.jpg">
            <a:extLst>
              <a:ext uri="{FF2B5EF4-FFF2-40B4-BE49-F238E27FC236}">
                <a16:creationId xmlns:a16="http://schemas.microsoft.com/office/drawing/2014/main" id="{F7509D83-19C3-4E1E-80E5-3B55E4E0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22" y="2576536"/>
            <a:ext cx="4393205" cy="32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48732-454B-4689-82A9-6CC16DB2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Náboženství: 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B87AD5-736B-41DF-A0D6-A5CECEF59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4993259"/>
          </a:xfrm>
        </p:spPr>
        <p:txBody>
          <a:bodyPr numCol="2">
            <a:normAutofit fontScale="77500" lnSpcReduction="20000"/>
          </a:bodyPr>
          <a:lstStyle/>
          <a:p>
            <a:r>
              <a:rPr lang="cs-CZ" dirty="0"/>
              <a:t>Co je náboženství?</a:t>
            </a:r>
          </a:p>
          <a:p>
            <a:r>
              <a:rPr lang="cs-CZ" dirty="0"/>
              <a:t>Nejčastější starší odpovědi: Náboženství je…</a:t>
            </a:r>
          </a:p>
          <a:p>
            <a:endParaRPr lang="cs-CZ" dirty="0"/>
          </a:p>
          <a:p>
            <a:r>
              <a:rPr lang="cs-CZ" dirty="0"/>
              <a:t>Forma společenského vědomí</a:t>
            </a:r>
          </a:p>
          <a:p>
            <a:r>
              <a:rPr lang="cs-CZ" dirty="0"/>
              <a:t>Ideologie</a:t>
            </a:r>
          </a:p>
          <a:p>
            <a:r>
              <a:rPr lang="cs-CZ" dirty="0"/>
              <a:t>Světový názor</a:t>
            </a:r>
          </a:p>
          <a:p>
            <a:r>
              <a:rPr lang="cs-CZ" dirty="0"/>
              <a:t>Způsob výkladu světa</a:t>
            </a:r>
          </a:p>
          <a:p>
            <a:r>
              <a:rPr lang="cs-CZ" dirty="0"/>
              <a:t>Projev kolektivní neurózy</a:t>
            </a:r>
          </a:p>
          <a:p>
            <a:r>
              <a:rPr lang="cs-CZ" dirty="0"/>
              <a:t>Lidská odpověď na transcendentno</a:t>
            </a:r>
          </a:p>
          <a:p>
            <a:r>
              <a:rPr lang="cs-CZ" dirty="0"/>
              <a:t>Výsledek kontaktu s posvátnem (</a:t>
            </a:r>
            <a:r>
              <a:rPr lang="cs-CZ" dirty="0" err="1"/>
              <a:t>numinóznem</a:t>
            </a:r>
            <a:r>
              <a:rPr lang="cs-CZ" dirty="0"/>
              <a:t>)</a:t>
            </a:r>
          </a:p>
          <a:p>
            <a:r>
              <a:rPr lang="cs-CZ" dirty="0"/>
              <a:t>Atd.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</a:rPr>
              <a:t>Mnohost úhlů pohledů</a:t>
            </a:r>
          </a:p>
          <a:p>
            <a:r>
              <a:rPr lang="cs-CZ" dirty="0">
                <a:solidFill>
                  <a:schemeClr val="accent1"/>
                </a:solidFill>
              </a:rPr>
              <a:t>Interpretace náboženství s ohledem na východiska</a:t>
            </a:r>
          </a:p>
          <a:p>
            <a:r>
              <a:rPr lang="cs-CZ" dirty="0">
                <a:solidFill>
                  <a:schemeClr val="accent1"/>
                </a:solidFill>
              </a:rPr>
              <a:t>Definice náboženství: co je náboženství?</a:t>
            </a:r>
          </a:p>
          <a:p>
            <a:r>
              <a:rPr lang="cs-CZ" dirty="0">
                <a:solidFill>
                  <a:schemeClr val="accent1"/>
                </a:solidFill>
              </a:rPr>
              <a:t>Předpoklad substance (Náboženství je…)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Otázku lze položit také jinak: </a:t>
            </a:r>
          </a:p>
          <a:p>
            <a:r>
              <a:rPr lang="cs-CZ" dirty="0">
                <a:solidFill>
                  <a:srgbClr val="C00000"/>
                </a:solidFill>
              </a:rPr>
              <a:t>Kdy je náboženství?</a:t>
            </a:r>
          </a:p>
          <a:p>
            <a:r>
              <a:rPr lang="cs-CZ" dirty="0">
                <a:solidFill>
                  <a:srgbClr val="C00000"/>
                </a:solidFill>
              </a:rPr>
              <a:t>Jak je náboženství?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Samotný pojem NÁBOŽENSTVÍ je formou interpretace (normující interpretační optika)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059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A438E-5AAE-42B5-AE61-96C48E42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14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A23B55-A10C-42B8-A32C-8D6AD7C03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98990"/>
            <a:ext cx="5181600" cy="53779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err="1"/>
              <a:t>Mišna</a:t>
            </a:r>
            <a:r>
              <a:rPr lang="cs-CZ" dirty="0"/>
              <a:t> </a:t>
            </a:r>
          </a:p>
          <a:p>
            <a:r>
              <a:rPr lang="cs-CZ" dirty="0"/>
              <a:t>Zápis ústní tradice, výroky, poučky učenců do 2. stol. n. l.</a:t>
            </a:r>
          </a:p>
          <a:p>
            <a:r>
              <a:rPr lang="cs-CZ" dirty="0"/>
              <a:t>Autor: </a:t>
            </a:r>
            <a:r>
              <a:rPr lang="cs-CZ" dirty="0" err="1"/>
              <a:t>Jehuda</a:t>
            </a:r>
            <a:r>
              <a:rPr lang="cs-CZ" dirty="0"/>
              <a:t> ha-</a:t>
            </a:r>
            <a:r>
              <a:rPr lang="cs-CZ" dirty="0" err="1"/>
              <a:t>Násí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 užším smyslu také:</a:t>
            </a:r>
          </a:p>
          <a:p>
            <a:r>
              <a:rPr lang="cs-CZ" dirty="0"/>
              <a:t>Midraše = výklady Tóry; z textu se vyvozují zákony</a:t>
            </a:r>
          </a:p>
          <a:p>
            <a:r>
              <a:rPr lang="cs-CZ" dirty="0" err="1"/>
              <a:t>Agadot</a:t>
            </a:r>
            <a:r>
              <a:rPr lang="cs-CZ" dirty="0"/>
              <a:t> = vyprávění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err="1"/>
              <a:t>Gemara</a:t>
            </a:r>
            <a:endParaRPr lang="cs-CZ" b="1" dirty="0"/>
          </a:p>
          <a:p>
            <a:r>
              <a:rPr lang="cs-CZ" dirty="0"/>
              <a:t>Komentáře </a:t>
            </a:r>
            <a:r>
              <a:rPr lang="cs-CZ" dirty="0" err="1"/>
              <a:t>Mišny</a:t>
            </a:r>
            <a:endParaRPr lang="cs-CZ" dirty="0"/>
          </a:p>
          <a:p>
            <a:r>
              <a:rPr lang="cs-CZ" dirty="0"/>
              <a:t>Halachické (</a:t>
            </a:r>
            <a:r>
              <a:rPr lang="cs-CZ" dirty="0" err="1"/>
              <a:t>halacha</a:t>
            </a:r>
            <a:r>
              <a:rPr lang="cs-CZ" dirty="0"/>
              <a:t> = zvyk, obyčej, souhrn žid. </a:t>
            </a:r>
            <a:r>
              <a:rPr lang="cs-CZ" dirty="0" err="1"/>
              <a:t>náb</a:t>
            </a:r>
            <a:r>
              <a:rPr lang="cs-CZ" dirty="0"/>
              <a:t>. práva) a agadické výroky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608C089-8BD7-42DD-B02E-B176BB907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98990"/>
            <a:ext cx="5181600" cy="53779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Talmud (učení; metoda)</a:t>
            </a:r>
          </a:p>
          <a:p>
            <a:pPr marL="0" indent="0">
              <a:buNone/>
            </a:pPr>
            <a:r>
              <a:rPr lang="cs-CZ" sz="2200" dirty="0"/>
              <a:t>= </a:t>
            </a:r>
            <a:r>
              <a:rPr lang="cs-CZ" sz="2200" dirty="0" err="1"/>
              <a:t>Mišna</a:t>
            </a:r>
            <a:r>
              <a:rPr lang="cs-CZ" sz="2200" dirty="0"/>
              <a:t> + </a:t>
            </a:r>
            <a:r>
              <a:rPr lang="cs-CZ" sz="2200" dirty="0" err="1"/>
              <a:t>Gemara</a:t>
            </a:r>
            <a:endParaRPr lang="cs-CZ" sz="2200" dirty="0"/>
          </a:p>
          <a:p>
            <a:pPr marL="0" indent="0">
              <a:buNone/>
            </a:pPr>
            <a:r>
              <a:rPr lang="cs-CZ" sz="2200" dirty="0"/>
              <a:t>Právní </a:t>
            </a:r>
            <a:r>
              <a:rPr lang="cs-CZ" sz="2200" dirty="0" err="1"/>
              <a:t>ústanovení</a:t>
            </a:r>
            <a:r>
              <a:rPr lang="cs-CZ" sz="2200" dirty="0"/>
              <a:t> dohledává v biblickém textu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Babylónský talmud</a:t>
            </a:r>
          </a:p>
          <a:p>
            <a:pPr marL="0" indent="0">
              <a:buNone/>
            </a:pPr>
            <a:r>
              <a:rPr lang="cs-CZ" sz="2200" dirty="0"/>
              <a:t>Jeruzalémské (Palestinský) talmud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8194" name="Picture 2" descr="https://upload.wikimedia.org/wikipedia/commons/thumb/f/f2/First_page_of_the_first_tractate_of_the_Talmud_%28Daf_Beis_of_Maseches_Brachos%29.jpg/220px-First_page_of_the_first_tractate_of_the_Talmud_%28Daf_Beis_of_Maseches_Brachos%29.jpg">
            <a:extLst>
              <a:ext uri="{FF2B5EF4-FFF2-40B4-BE49-F238E27FC236}">
                <a16:creationId xmlns:a16="http://schemas.microsoft.com/office/drawing/2014/main" id="{7D1B9552-05A6-49FD-B609-4988BC9A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78" y="2954495"/>
            <a:ext cx="2711012" cy="38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45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1E32F-82D0-4D5F-BFD6-84A89A1C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14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Křesťanství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33671D-7764-4972-BB60-CACA9EA80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9507"/>
            <a:ext cx="5181600" cy="4907456"/>
          </a:xfrm>
        </p:spPr>
        <p:txBody>
          <a:bodyPr/>
          <a:lstStyle/>
          <a:p>
            <a:r>
              <a:rPr lang="cs-CZ" dirty="0"/>
              <a:t>Monoteistické náboženství</a:t>
            </a:r>
          </a:p>
          <a:p>
            <a:r>
              <a:rPr lang="cs-CZ" dirty="0"/>
              <a:t>Bůh, Ježíš (Boží syn, mesiáš)</a:t>
            </a:r>
          </a:p>
          <a:p>
            <a:r>
              <a:rPr lang="cs-CZ" dirty="0"/>
              <a:t>Bible (SZ, NZ)</a:t>
            </a:r>
          </a:p>
          <a:p>
            <a:r>
              <a:rPr lang="cs-CZ" dirty="0"/>
              <a:t>Počet: 1,5 mld.</a:t>
            </a:r>
          </a:p>
          <a:p>
            <a:r>
              <a:rPr lang="cs-CZ" dirty="0"/>
              <a:t>Proudy: katolicismus, protestantismus, pravoslaví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5758EBD-6DEE-4035-B877-B90B6BC0A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242" y="1253330"/>
            <a:ext cx="5564080" cy="4907455"/>
          </a:xfrm>
        </p:spPr>
        <p:txBody>
          <a:bodyPr/>
          <a:lstStyle/>
          <a:p>
            <a:r>
              <a:rPr lang="cs-CZ" dirty="0"/>
              <a:t>Původní jádro: vyznavači Ježíše</a:t>
            </a:r>
          </a:p>
          <a:p>
            <a:r>
              <a:rPr lang="cs-CZ" dirty="0"/>
              <a:t>Zvěst o smrti, zmrtvýchvstání, odchod (nebe)</a:t>
            </a:r>
          </a:p>
          <a:p>
            <a:r>
              <a:rPr lang="cs-CZ" dirty="0"/>
              <a:t>1. století (zvl. díly Pavlovi z </a:t>
            </a:r>
            <a:r>
              <a:rPr lang="cs-CZ" dirty="0" err="1"/>
              <a:t>Tarsu</a:t>
            </a:r>
            <a:r>
              <a:rPr lang="cs-CZ" dirty="0"/>
              <a:t>) překročilo rámec judaismu – </a:t>
            </a:r>
            <a:r>
              <a:rPr lang="cs-CZ" dirty="0" err="1"/>
              <a:t>univerzalizovalo</a:t>
            </a:r>
            <a:r>
              <a:rPr lang="cs-CZ" dirty="0"/>
              <a:t> se (misie)</a:t>
            </a:r>
          </a:p>
          <a:p>
            <a:r>
              <a:rPr lang="cs-CZ" dirty="0"/>
              <a:t>Vydělení z judaismu (1. pol. 2. st.)</a:t>
            </a:r>
          </a:p>
          <a:p>
            <a:r>
              <a:rPr lang="cs-CZ" dirty="0"/>
              <a:t>Konec 2. st.  - základní podoba NZ</a:t>
            </a:r>
          </a:p>
        </p:txBody>
      </p:sp>
    </p:spTree>
    <p:extLst>
      <p:ext uri="{BB962C8B-B14F-4D97-AF65-F5344CB8AC3E}">
        <p14:creationId xmlns:p14="http://schemas.microsoft.com/office/powerpoint/2010/main" val="3383692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8E898-4FFA-4322-A7F1-6B10F868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98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DC5F6E-7334-459C-9510-A59564787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1953"/>
            <a:ext cx="5181600" cy="508501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Rané období: pronásledování (nárazové; kult mučedníků)</a:t>
            </a:r>
          </a:p>
          <a:p>
            <a:r>
              <a:rPr lang="cs-CZ" dirty="0"/>
              <a:t>Obrat: 4. </a:t>
            </a:r>
            <a:r>
              <a:rPr lang="cs-CZ" dirty="0" err="1"/>
              <a:t>st.n.l</a:t>
            </a:r>
            <a:r>
              <a:rPr lang="cs-CZ" dirty="0"/>
              <a:t>. (313 Konstantin I. a Licinius vydali milánský edikt = zrovnoprávnění k.)</a:t>
            </a:r>
          </a:p>
          <a:p>
            <a:r>
              <a:rPr lang="cs-CZ" dirty="0"/>
              <a:t>380 n.l. </a:t>
            </a:r>
            <a:r>
              <a:rPr lang="cs-CZ" dirty="0" err="1"/>
              <a:t>Theodosius</a:t>
            </a:r>
            <a:r>
              <a:rPr lang="cs-CZ" dirty="0"/>
              <a:t> I. Veliký – k. státním náboženstvím; potlačování pohanství</a:t>
            </a:r>
          </a:p>
          <a:p>
            <a:r>
              <a:rPr lang="cs-CZ" dirty="0"/>
              <a:t>K. + státní organizace: státní svátky: Velikonoce, Vánoce; kult svatých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48E033F-0F01-413D-8135-E363DDC19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1953"/>
            <a:ext cx="5181600" cy="508501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Ekumenické koncily (1.-7. n.l. stanovili zákl. k. nauku; dogmatiku:</a:t>
            </a:r>
          </a:p>
          <a:p>
            <a:r>
              <a:rPr lang="cs-CZ" dirty="0"/>
              <a:t>Trojice boží: Otec, Syn a duch svatý;</a:t>
            </a:r>
          </a:p>
          <a:p>
            <a:r>
              <a:rPr lang="cs-CZ" dirty="0"/>
              <a:t>Božská a lidská přirozenost v osobě JK</a:t>
            </a:r>
          </a:p>
          <a:p>
            <a:r>
              <a:rPr lang="cs-CZ" dirty="0"/>
              <a:t>Kanonizace NZ</a:t>
            </a:r>
          </a:p>
          <a:p>
            <a:r>
              <a:rPr lang="cs-CZ" dirty="0"/>
              <a:t>Princip apoštolské sukcese v úřadu biskupa</a:t>
            </a:r>
          </a:p>
          <a:p>
            <a:endParaRPr lang="cs-CZ" dirty="0"/>
          </a:p>
          <a:p>
            <a:r>
              <a:rPr lang="cs-CZ" dirty="0"/>
              <a:t>Postupné vydělování církví</a:t>
            </a:r>
          </a:p>
          <a:p>
            <a:r>
              <a:rPr lang="cs-CZ" dirty="0"/>
              <a:t>Rozdělení říše: 395 n.l. (Řím, Cařihrad)</a:t>
            </a:r>
          </a:p>
          <a:p>
            <a:r>
              <a:rPr lang="cs-CZ" dirty="0"/>
              <a:t>Spor o </a:t>
            </a:r>
            <a:r>
              <a:rPr lang="cs-CZ" dirty="0" err="1"/>
              <a:t>filioque</a:t>
            </a:r>
            <a:r>
              <a:rPr lang="cs-CZ" dirty="0"/>
              <a:t> („i ze Syna“)</a:t>
            </a:r>
          </a:p>
          <a:p>
            <a:pPr lvl="1"/>
            <a:r>
              <a:rPr lang="cs-CZ" dirty="0" err="1"/>
              <a:t>Pr</a:t>
            </a:r>
            <a:r>
              <a:rPr lang="cs-CZ" dirty="0"/>
              <a:t>. Duch sv. vychází z Otce skrze Syna</a:t>
            </a:r>
          </a:p>
          <a:p>
            <a:pPr lvl="1"/>
            <a:r>
              <a:rPr lang="cs-CZ" dirty="0"/>
              <a:t>K. Duch vychází z jednoho zdroje, z Boha Otce i Syna</a:t>
            </a:r>
          </a:p>
          <a:p>
            <a:r>
              <a:rPr lang="cs-CZ" dirty="0"/>
              <a:t>Schizma 1054 n.l. (klatba odvolána až 1965 n.l.)</a:t>
            </a:r>
          </a:p>
        </p:txBody>
      </p:sp>
    </p:spTree>
    <p:extLst>
      <p:ext uri="{BB962C8B-B14F-4D97-AF65-F5344CB8AC3E}">
        <p14:creationId xmlns:p14="http://schemas.microsoft.com/office/powerpoint/2010/main" val="4250413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6AE95-0655-424D-A5A3-B2FC8594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B30C2B-1FC4-4C95-8A0A-5A94DCB49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49911"/>
            <a:ext cx="5181600" cy="52270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1453 n.l.  pád Cařihradu</a:t>
            </a:r>
          </a:p>
          <a:p>
            <a:r>
              <a:rPr lang="cs-CZ" dirty="0"/>
              <a:t>Příchod znalců řečtiny = vliv na humanismus</a:t>
            </a:r>
          </a:p>
          <a:p>
            <a:r>
              <a:rPr lang="cs-CZ" dirty="0"/>
              <a:t>Snaha o reformu církve</a:t>
            </a:r>
          </a:p>
          <a:p>
            <a:r>
              <a:rPr lang="cs-CZ" dirty="0"/>
              <a:t>Idea překladů bible do národních jazyků</a:t>
            </a:r>
          </a:p>
          <a:p>
            <a:r>
              <a:rPr lang="cs-CZ" dirty="0"/>
              <a:t>Vnitřní zbožnost, etický obrat</a:t>
            </a:r>
          </a:p>
          <a:p>
            <a:r>
              <a:rPr lang="cs-CZ" dirty="0"/>
              <a:t>Martin Luther (16. st.); Jan Kalvín, Ulrich </a:t>
            </a:r>
            <a:r>
              <a:rPr lang="cs-CZ" dirty="0" err="1"/>
              <a:t>Zwingli</a:t>
            </a:r>
            <a:endParaRPr lang="cs-CZ" dirty="0"/>
          </a:p>
          <a:p>
            <a:r>
              <a:rPr lang="cs-CZ" dirty="0"/>
              <a:t>1534 n.l. (Anglie) Jindřich VIII. – anglikánská církev</a:t>
            </a:r>
          </a:p>
          <a:p>
            <a:r>
              <a:rPr lang="cs-CZ" dirty="0"/>
              <a:t>K. == </a:t>
            </a:r>
            <a:r>
              <a:rPr lang="cs-CZ" dirty="0" err="1"/>
              <a:t>vnitrocírkevní</a:t>
            </a:r>
            <a:r>
              <a:rPr lang="cs-CZ" dirty="0"/>
              <a:t> reforma; potlačování reformace; </a:t>
            </a:r>
            <a:r>
              <a:rPr lang="cs-CZ" dirty="0">
                <a:solidFill>
                  <a:srgbClr val="C00000"/>
                </a:solidFill>
              </a:rPr>
              <a:t>tridentský koncil (1545-1563)</a:t>
            </a:r>
          </a:p>
          <a:p>
            <a:r>
              <a:rPr lang="cs-CZ" dirty="0">
                <a:solidFill>
                  <a:srgbClr val="C00000"/>
                </a:solidFill>
              </a:rPr>
              <a:t>Misie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33463CB-3EA4-4A82-B6CB-BED2639E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1038"/>
            <a:ext cx="5181600" cy="549592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1. vatikánský koncil (1869-1870)</a:t>
            </a:r>
          </a:p>
          <a:p>
            <a:r>
              <a:rPr lang="cs-CZ" dirty="0"/>
              <a:t>2. vatikánský koncil (1962-1965)</a:t>
            </a:r>
          </a:p>
          <a:p>
            <a:r>
              <a:rPr lang="cs-CZ" dirty="0"/>
              <a:t>Ekumenismus; otevřenost k.</a:t>
            </a:r>
          </a:p>
        </p:txBody>
      </p:sp>
    </p:spTree>
    <p:extLst>
      <p:ext uri="{BB962C8B-B14F-4D97-AF65-F5344CB8AC3E}">
        <p14:creationId xmlns:p14="http://schemas.microsoft.com/office/powerpoint/2010/main" val="2315920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3730B-6D92-49DB-A819-AAF22AF7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bible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72A354-9962-4F14-A754-474F5E870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1640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(z řeč. </a:t>
            </a:r>
            <a:r>
              <a:rPr lang="cs-CZ" dirty="0" err="1"/>
              <a:t>biblia</a:t>
            </a:r>
            <a:r>
              <a:rPr lang="cs-CZ" dirty="0"/>
              <a:t> = knihy)</a:t>
            </a:r>
          </a:p>
          <a:p>
            <a:r>
              <a:rPr lang="cs-CZ" dirty="0"/>
              <a:t>4. evangelia</a:t>
            </a:r>
          </a:p>
          <a:p>
            <a:r>
              <a:rPr lang="cs-CZ" dirty="0"/>
              <a:t>Skutky apoštolských</a:t>
            </a:r>
          </a:p>
          <a:p>
            <a:r>
              <a:rPr lang="cs-CZ" dirty="0"/>
              <a:t>14 epištol Pavlových </a:t>
            </a:r>
          </a:p>
          <a:p>
            <a:r>
              <a:rPr lang="cs-CZ"/>
              <a:t>7 </a:t>
            </a:r>
            <a:r>
              <a:rPr lang="cs-CZ" dirty="0"/>
              <a:t>obecných epištol (Jakub, Petr, Jan, Juda)</a:t>
            </a:r>
          </a:p>
          <a:p>
            <a:r>
              <a:rPr lang="cs-CZ" dirty="0"/>
              <a:t>Zjevení Janovo (apokalypsa)</a:t>
            </a:r>
          </a:p>
          <a:p>
            <a:endParaRPr lang="cs-CZ" dirty="0"/>
          </a:p>
          <a:p>
            <a:r>
              <a:rPr lang="cs-CZ" dirty="0"/>
              <a:t>Celkem 27 spisů (koiné)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6EA63BD-7E41-48F2-8737-EFCDF48A4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0528"/>
            <a:ext cx="5812654" cy="483643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Kánon: 4. století</a:t>
            </a:r>
          </a:p>
          <a:p>
            <a:r>
              <a:rPr lang="cs-CZ" dirty="0"/>
              <a:t>Český překlad: 11. století</a:t>
            </a:r>
          </a:p>
          <a:p>
            <a:r>
              <a:rPr lang="cs-CZ" dirty="0"/>
              <a:t>Celek v češtině: 60. léta 14. st. n.l.</a:t>
            </a:r>
          </a:p>
          <a:p>
            <a:r>
              <a:rPr lang="cs-CZ" dirty="0"/>
              <a:t>(bible Leskovecká; znič. 1914, Lovaň)</a:t>
            </a:r>
          </a:p>
          <a:p>
            <a:r>
              <a:rPr lang="cs-CZ" dirty="0"/>
              <a:t>1549 Jiří </a:t>
            </a:r>
            <a:r>
              <a:rPr lang="cs-CZ" dirty="0" err="1"/>
              <a:t>Melantrich</a:t>
            </a:r>
            <a:r>
              <a:rPr lang="cs-CZ" dirty="0"/>
              <a:t> z </a:t>
            </a:r>
            <a:r>
              <a:rPr lang="cs-CZ" dirty="0" err="1"/>
              <a:t>Aventina</a:t>
            </a:r>
            <a:r>
              <a:rPr lang="cs-CZ" dirty="0"/>
              <a:t> </a:t>
            </a:r>
          </a:p>
          <a:p>
            <a:r>
              <a:rPr lang="cs-CZ" dirty="0"/>
              <a:t>Bible kralická; 1579-1594; 1596;1601 NZ, 1613</a:t>
            </a:r>
          </a:p>
          <a:p>
            <a:r>
              <a:rPr lang="cs-CZ" dirty="0"/>
              <a:t>1677 Svatováclavská bible</a:t>
            </a:r>
          </a:p>
          <a:p>
            <a:r>
              <a:rPr lang="cs-CZ" dirty="0"/>
              <a:t>1961-1983 </a:t>
            </a:r>
            <a:r>
              <a:rPr lang="cs-CZ" dirty="0" err="1"/>
              <a:t>ekum</a:t>
            </a:r>
            <a:r>
              <a:rPr lang="cs-CZ" dirty="0"/>
              <a:t>. </a:t>
            </a:r>
            <a:r>
              <a:rPr lang="cs-CZ" dirty="0" err="1"/>
              <a:t>Překl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656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vÃ¡rÃ¡nÃ¡sÃ­">
            <a:extLst>
              <a:ext uri="{FF2B5EF4-FFF2-40B4-BE49-F238E27FC236}">
                <a16:creationId xmlns:a16="http://schemas.microsoft.com/office/drawing/2014/main" id="{2A12FAC3-1614-49F2-A629-C40DB203EE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48" y="365126"/>
            <a:ext cx="7728132" cy="439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5D44ED-05B7-4C72-B68D-9115F851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00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Hinduismus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93FF2A-2751-4D9A-8673-AEA85349C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2808"/>
            <a:ext cx="5181600" cy="4814155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/>
              <a:t>Nábožensko-společenský systém</a:t>
            </a:r>
          </a:p>
          <a:p>
            <a:r>
              <a:rPr lang="cs-CZ" sz="2600" dirty="0"/>
              <a:t>Kol. 1 mld. stoupenců</a:t>
            </a:r>
          </a:p>
          <a:p>
            <a:r>
              <a:rPr lang="cs-CZ" sz="2600" dirty="0"/>
              <a:t>Není zjeveným náboženstvím</a:t>
            </a:r>
          </a:p>
          <a:p>
            <a:r>
              <a:rPr lang="cs-CZ" sz="2600" dirty="0"/>
              <a:t>Nemá zakladatele</a:t>
            </a:r>
          </a:p>
          <a:p>
            <a:r>
              <a:rPr lang="cs-CZ" sz="2600" dirty="0"/>
              <a:t>Védské základy </a:t>
            </a:r>
          </a:p>
          <a:p>
            <a:r>
              <a:rPr lang="cs-CZ" sz="2600" dirty="0"/>
              <a:t>Další vývoj samostatný</a:t>
            </a:r>
          </a:p>
          <a:p>
            <a:r>
              <a:rPr lang="cs-CZ" sz="2600" dirty="0"/>
              <a:t>Nemá pevný literární kánon</a:t>
            </a:r>
          </a:p>
          <a:p>
            <a:r>
              <a:rPr lang="cs-CZ" sz="2600" dirty="0"/>
              <a:t>Nemá pevná dogmata</a:t>
            </a:r>
          </a:p>
          <a:p>
            <a:r>
              <a:rPr lang="cs-CZ" sz="2600" dirty="0"/>
              <a:t>Nemá jednu instituci</a:t>
            </a:r>
          </a:p>
          <a:p>
            <a:r>
              <a:rPr lang="cs-CZ" sz="2600" dirty="0"/>
              <a:t>== existuje? Není to jen soubor směrů: </a:t>
            </a:r>
            <a:r>
              <a:rPr lang="cs-CZ" sz="2600" dirty="0" err="1"/>
              <a:t>višnuismus</a:t>
            </a:r>
            <a:r>
              <a:rPr lang="cs-CZ" sz="2600" dirty="0"/>
              <a:t>, </a:t>
            </a:r>
            <a:r>
              <a:rPr lang="cs-CZ" sz="2600" dirty="0" err="1"/>
              <a:t>šivaismus</a:t>
            </a:r>
            <a:r>
              <a:rPr lang="cs-CZ" sz="2600" dirty="0"/>
              <a:t>, </a:t>
            </a:r>
            <a:r>
              <a:rPr lang="cs-CZ" sz="2600" dirty="0" err="1"/>
              <a:t>šaktismus</a:t>
            </a:r>
            <a:r>
              <a:rPr lang="cs-CZ" sz="2600" dirty="0"/>
              <a:t> atd.</a:t>
            </a:r>
          </a:p>
          <a:p>
            <a:r>
              <a:rPr lang="cs-CZ" sz="2600" dirty="0"/>
              <a:t>Hinduismus = </a:t>
            </a:r>
            <a:r>
              <a:rPr lang="cs-CZ" sz="2600" dirty="0" err="1"/>
              <a:t>sanátanadharma</a:t>
            </a:r>
            <a:r>
              <a:rPr lang="cs-CZ" sz="2600" dirty="0"/>
              <a:t> = věčný řád, věčné náboženství</a:t>
            </a:r>
          </a:p>
        </p:txBody>
      </p:sp>
    </p:spTree>
    <p:extLst>
      <p:ext uri="{BB962C8B-B14F-4D97-AF65-F5344CB8AC3E}">
        <p14:creationId xmlns:p14="http://schemas.microsoft.com/office/powerpoint/2010/main" val="1301461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868FE-8F6A-4F35-8CFB-A92E103D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81840C3-3D57-4791-9D29-4109DA0CD4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Přesto: jednotná společenská (hierarchizovaná) struktura = kastovní řád</a:t>
            </a:r>
          </a:p>
          <a:p>
            <a:r>
              <a:rPr lang="cs-CZ" dirty="0"/>
              <a:t>Mytologie</a:t>
            </a:r>
          </a:p>
          <a:p>
            <a:r>
              <a:rPr lang="cs-CZ" dirty="0"/>
              <a:t>Věroučná základna</a:t>
            </a:r>
          </a:p>
          <a:p>
            <a:endParaRPr lang="cs-CZ" dirty="0"/>
          </a:p>
          <a:p>
            <a:r>
              <a:rPr lang="cs-CZ" dirty="0"/>
              <a:t>Kasta</a:t>
            </a:r>
          </a:p>
          <a:p>
            <a:r>
              <a:rPr lang="cs-CZ" dirty="0" err="1"/>
              <a:t>Báhmani</a:t>
            </a:r>
            <a:r>
              <a:rPr lang="cs-CZ" dirty="0"/>
              <a:t> (duchovní učitelé)</a:t>
            </a:r>
          </a:p>
          <a:p>
            <a:r>
              <a:rPr lang="cs-CZ" dirty="0"/>
              <a:t>Dharma (soubor práv a povinností)</a:t>
            </a:r>
          </a:p>
          <a:p>
            <a:endParaRPr lang="cs-CZ" dirty="0"/>
          </a:p>
        </p:txBody>
      </p:sp>
      <p:pic>
        <p:nvPicPr>
          <p:cNvPr id="4098" name="Picture 2" descr="VÃ½sledek obrÃ¡zku pro indie, mapa">
            <a:extLst>
              <a:ext uri="{FF2B5EF4-FFF2-40B4-BE49-F238E27FC236}">
                <a16:creationId xmlns:a16="http://schemas.microsoft.com/office/drawing/2014/main" id="{A9B45F85-5B95-439F-BDAF-025E67B4006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" y="1117895"/>
            <a:ext cx="4399189" cy="505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2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ED9400-23C3-44CA-8AEA-13138359F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1" y="1032730"/>
            <a:ext cx="5181600" cy="340738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Víra v reinkarnaci: </a:t>
            </a:r>
          </a:p>
          <a:p>
            <a:r>
              <a:rPr lang="cs-CZ" dirty="0"/>
              <a:t>Koloběh životů (</a:t>
            </a:r>
            <a:r>
              <a:rPr lang="cs-CZ" dirty="0" err="1"/>
              <a:t>sansára</a:t>
            </a:r>
            <a:r>
              <a:rPr lang="cs-CZ" dirty="0"/>
              <a:t>)</a:t>
            </a:r>
          </a:p>
          <a:p>
            <a:r>
              <a:rPr lang="cs-CZ" dirty="0"/>
              <a:t>Duchovní složka jedince (átman)</a:t>
            </a:r>
          </a:p>
          <a:p>
            <a:r>
              <a:rPr lang="cs-CZ" dirty="0" err="1"/>
              <a:t>Karmový</a:t>
            </a:r>
            <a:r>
              <a:rPr lang="cs-CZ" dirty="0"/>
              <a:t> zákon (karmanů)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Rozdílná pojetí:</a:t>
            </a:r>
          </a:p>
          <a:p>
            <a:r>
              <a:rPr lang="cs-CZ" dirty="0" err="1"/>
              <a:t>brahma</a:t>
            </a:r>
            <a:r>
              <a:rPr lang="cs-CZ" dirty="0"/>
              <a:t> (Nejvyšší duch)</a:t>
            </a:r>
          </a:p>
          <a:p>
            <a:r>
              <a:rPr lang="cs-CZ" dirty="0" err="1"/>
              <a:t>Višna</a:t>
            </a:r>
            <a:endParaRPr lang="cs-CZ" dirty="0"/>
          </a:p>
          <a:p>
            <a:r>
              <a:rPr lang="cs-CZ" dirty="0"/>
              <a:t>Šiva</a:t>
            </a:r>
          </a:p>
        </p:txBody>
      </p:sp>
      <p:pic>
        <p:nvPicPr>
          <p:cNvPr id="2050" name="Picture 2" descr="SouvisejÃ­cÃ­ obrÃ¡zek">
            <a:extLst>
              <a:ext uri="{FF2B5EF4-FFF2-40B4-BE49-F238E27FC236}">
                <a16:creationId xmlns:a16="http://schemas.microsoft.com/office/drawing/2014/main" id="{79B29E4D-6911-4709-AEE2-D6F23003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39" y="365127"/>
            <a:ext cx="4804996" cy="359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4FD186-D076-4B85-87DB-CFCB5E6C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Věroučná základna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C730E5-2449-4321-BFFF-251696404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878" y="3754315"/>
            <a:ext cx="4800600" cy="2422648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362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4FD50-732B-4AD7-B384-41AA6205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D6E03D-4843-4E08-9DBB-3F7978EE3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117123"/>
            <a:ext cx="5181600" cy="1375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Směry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0070C0"/>
                </a:solidFill>
              </a:rPr>
              <a:t>višnuismus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dirty="0" err="1">
                <a:solidFill>
                  <a:srgbClr val="0070C0"/>
                </a:solidFill>
              </a:rPr>
              <a:t>šivaismus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dirty="0" err="1">
                <a:solidFill>
                  <a:srgbClr val="0070C0"/>
                </a:solidFill>
              </a:rPr>
              <a:t>šaktismus</a:t>
            </a:r>
            <a:r>
              <a:rPr lang="cs-CZ" dirty="0"/>
              <a:t>, bráhmanismus, džinismus, sikhismus, buddhismus, tantrismus atd.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993EA21-D9ED-45B4-A5C0-C2251719E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641839"/>
            <a:ext cx="4589585" cy="47302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Cesta ze </a:t>
            </a:r>
            <a:r>
              <a:rPr lang="cs-CZ" dirty="0" err="1">
                <a:solidFill>
                  <a:srgbClr val="C00000"/>
                </a:solidFill>
              </a:rPr>
              <a:t>sansáry</a:t>
            </a:r>
            <a:r>
              <a:rPr lang="cs-CZ" dirty="0">
                <a:solidFill>
                  <a:srgbClr val="C00000"/>
                </a:solidFill>
              </a:rPr>
              <a:t>: </a:t>
            </a:r>
          </a:p>
          <a:p>
            <a:r>
              <a:rPr lang="cs-CZ" dirty="0"/>
              <a:t>Oddanost bohu (</a:t>
            </a:r>
            <a:r>
              <a:rPr lang="cs-CZ" i="1" dirty="0"/>
              <a:t>bhakti</a:t>
            </a:r>
            <a:r>
              <a:rPr lang="cs-CZ" dirty="0"/>
              <a:t>)</a:t>
            </a:r>
          </a:p>
          <a:p>
            <a:r>
              <a:rPr lang="cs-CZ" dirty="0"/>
              <a:t>Poznáním (</a:t>
            </a:r>
            <a:r>
              <a:rPr lang="cs-CZ" i="1" dirty="0" err="1"/>
              <a:t>džňána</a:t>
            </a:r>
            <a:r>
              <a:rPr lang="cs-CZ" dirty="0"/>
              <a:t>)</a:t>
            </a:r>
          </a:p>
          <a:p>
            <a:r>
              <a:rPr lang="cs-CZ" dirty="0"/>
              <a:t>Jednota duše a ducha (</a:t>
            </a:r>
            <a:r>
              <a:rPr lang="cs-CZ" i="1" dirty="0"/>
              <a:t>jóga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Etická pravidla:</a:t>
            </a:r>
          </a:p>
          <a:p>
            <a:r>
              <a:rPr lang="cs-CZ" dirty="0"/>
              <a:t>Neubližování bytostem (</a:t>
            </a:r>
            <a:r>
              <a:rPr lang="cs-CZ" i="1" dirty="0" err="1"/>
              <a:t>ahinsá</a:t>
            </a:r>
            <a:r>
              <a:rPr lang="cs-CZ" dirty="0"/>
              <a:t>)</a:t>
            </a:r>
          </a:p>
          <a:p>
            <a:r>
              <a:rPr lang="cs-CZ" dirty="0"/>
              <a:t>Štědrost</a:t>
            </a:r>
          </a:p>
          <a:p>
            <a:r>
              <a:rPr lang="cs-CZ" dirty="0"/>
              <a:t>Vnitřní a vnější čistota</a:t>
            </a:r>
          </a:p>
          <a:p>
            <a:r>
              <a:rPr lang="cs-CZ" dirty="0"/>
              <a:t>Nelpění na hmotných statcích</a:t>
            </a:r>
          </a:p>
          <a:p>
            <a:r>
              <a:rPr lang="cs-CZ" dirty="0"/>
              <a:t>Sebeovládání</a:t>
            </a:r>
          </a:p>
          <a:p>
            <a:r>
              <a:rPr lang="cs-CZ" dirty="0"/>
              <a:t>askeze</a:t>
            </a:r>
          </a:p>
          <a:p>
            <a:endParaRPr lang="cs-CZ" dirty="0"/>
          </a:p>
        </p:txBody>
      </p:sp>
      <p:pic>
        <p:nvPicPr>
          <p:cNvPr id="1026" name="Picture 2" descr="VÃ½sledek obrÃ¡zku pro vÃ¡rÃ¡nÃ¡sÃ­">
            <a:extLst>
              <a:ext uri="{FF2B5EF4-FFF2-40B4-BE49-F238E27FC236}">
                <a16:creationId xmlns:a16="http://schemas.microsoft.com/office/drawing/2014/main" id="{23952B67-0598-4C2D-B6AF-6E22A9CE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8" y="944245"/>
            <a:ext cx="5839564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80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BBE0A-2F02-4898-9453-F331CBCD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40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B469B1-B218-4FF6-9346-F1A9B8833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769" y="1134208"/>
            <a:ext cx="6128239" cy="50427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Prehistorie</a:t>
            </a:r>
          </a:p>
          <a:p>
            <a:pPr marL="0" indent="0">
              <a:buNone/>
            </a:pPr>
            <a:r>
              <a:rPr lang="cs-CZ" dirty="0"/>
              <a:t>Před. n. l.:</a:t>
            </a: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</a:endParaRPr>
          </a:p>
          <a:p>
            <a:r>
              <a:rPr lang="cs-CZ" dirty="0"/>
              <a:t>6500 počátky zemědělství (Z od Indu)</a:t>
            </a:r>
          </a:p>
          <a:p>
            <a:r>
              <a:rPr lang="cs-CZ" dirty="0"/>
              <a:t>2500 městská spol. okolo Indu</a:t>
            </a:r>
          </a:p>
          <a:p>
            <a:r>
              <a:rPr lang="cs-CZ" dirty="0"/>
              <a:t>2200-2000 vrchol </a:t>
            </a:r>
            <a:r>
              <a:rPr lang="cs-CZ" dirty="0" err="1"/>
              <a:t>harappské</a:t>
            </a:r>
            <a:r>
              <a:rPr lang="cs-CZ" dirty="0"/>
              <a:t> kult. </a:t>
            </a:r>
          </a:p>
          <a:p>
            <a:r>
              <a:rPr lang="cs-CZ" dirty="0"/>
              <a:t>200-1500 úpade; vpád indoevropských kmenů</a:t>
            </a:r>
          </a:p>
          <a:p>
            <a:endParaRPr lang="cs-CZ" dirty="0"/>
          </a:p>
          <a:p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6D71729-CA91-46CE-9334-E52A39CC6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4714" y="211014"/>
            <a:ext cx="4800601" cy="6418385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Védské období</a:t>
            </a:r>
          </a:p>
          <a:p>
            <a:r>
              <a:rPr lang="cs-CZ" dirty="0"/>
              <a:t>1500 – 1000 stále stěhování</a:t>
            </a:r>
          </a:p>
          <a:p>
            <a:r>
              <a:rPr lang="cs-CZ" dirty="0">
                <a:solidFill>
                  <a:srgbClr val="0070C0"/>
                </a:solidFill>
              </a:rPr>
              <a:t>Lit. památky tzv. </a:t>
            </a:r>
            <a:r>
              <a:rPr lang="cs-CZ" dirty="0" err="1">
                <a:solidFill>
                  <a:srgbClr val="0070C0"/>
                </a:solidFill>
              </a:rPr>
              <a:t>šruti</a:t>
            </a:r>
            <a:r>
              <a:rPr lang="cs-CZ" dirty="0">
                <a:solidFill>
                  <a:srgbClr val="0070C0"/>
                </a:solidFill>
              </a:rPr>
              <a:t> = slyšené, (zjevené)</a:t>
            </a:r>
          </a:p>
          <a:p>
            <a:r>
              <a:rPr lang="cs-CZ" dirty="0">
                <a:solidFill>
                  <a:srgbClr val="0070C0"/>
                </a:solidFill>
              </a:rPr>
              <a:t>Védy: vědění, svaté učení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1200 vznik </a:t>
            </a:r>
            <a:r>
              <a:rPr lang="cs-CZ" dirty="0" err="1">
                <a:solidFill>
                  <a:srgbClr val="FF0000"/>
                </a:solidFill>
              </a:rPr>
              <a:t>Rgvéd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(Véd veršů)</a:t>
            </a:r>
          </a:p>
          <a:p>
            <a:r>
              <a:rPr lang="cs-CZ" dirty="0"/>
              <a:t>1200-900 </a:t>
            </a:r>
            <a:r>
              <a:rPr lang="cs-CZ" dirty="0" err="1">
                <a:solidFill>
                  <a:srgbClr val="FF0000"/>
                </a:solidFill>
              </a:rPr>
              <a:t>Sámavéd</a:t>
            </a:r>
            <a:r>
              <a:rPr lang="cs-CZ" dirty="0"/>
              <a:t> (Véd písní), </a:t>
            </a:r>
            <a:r>
              <a:rPr lang="cs-CZ" dirty="0" err="1">
                <a:solidFill>
                  <a:srgbClr val="FF0000"/>
                </a:solidFill>
              </a:rPr>
              <a:t>Jadžurvéd</a:t>
            </a:r>
            <a:r>
              <a:rPr lang="cs-CZ" dirty="0"/>
              <a:t> (Véd obětních průpovědí), </a:t>
            </a:r>
            <a:r>
              <a:rPr lang="cs-CZ" dirty="0" err="1">
                <a:solidFill>
                  <a:srgbClr val="FF0000"/>
                </a:solidFill>
              </a:rPr>
              <a:t>Atharvavéd</a:t>
            </a:r>
            <a:r>
              <a:rPr lang="cs-CZ" dirty="0"/>
              <a:t> (Véd </a:t>
            </a:r>
            <a:r>
              <a:rPr lang="cs-CZ" dirty="0" err="1"/>
              <a:t>atharvana</a:t>
            </a:r>
            <a:r>
              <a:rPr lang="cs-CZ" dirty="0"/>
              <a:t>)</a:t>
            </a:r>
          </a:p>
          <a:p>
            <a:r>
              <a:rPr lang="cs-CZ" dirty="0"/>
              <a:t>(</a:t>
            </a:r>
            <a:r>
              <a:rPr lang="cs-CZ" dirty="0" err="1">
                <a:solidFill>
                  <a:srgbClr val="0070C0"/>
                </a:solidFill>
              </a:rPr>
              <a:t>sanhita</a:t>
            </a:r>
            <a:r>
              <a:rPr lang="cs-CZ" dirty="0"/>
              <a:t>=sbírka, </a:t>
            </a:r>
            <a:r>
              <a:rPr lang="cs-CZ" dirty="0">
                <a:solidFill>
                  <a:srgbClr val="0070C0"/>
                </a:solidFill>
              </a:rPr>
              <a:t>bráhmana</a:t>
            </a:r>
            <a:r>
              <a:rPr lang="cs-CZ" dirty="0"/>
              <a:t>=výklad rituálu, </a:t>
            </a:r>
            <a:r>
              <a:rPr lang="cs-CZ" dirty="0">
                <a:solidFill>
                  <a:srgbClr val="0070C0"/>
                </a:solidFill>
              </a:rPr>
              <a:t>sútra</a:t>
            </a:r>
            <a:r>
              <a:rPr lang="cs-CZ" dirty="0"/>
              <a:t>=učebnice)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1000-800 </a:t>
            </a:r>
            <a:r>
              <a:rPr lang="cs-CZ" dirty="0">
                <a:solidFill>
                  <a:srgbClr val="FF0000"/>
                </a:solidFill>
              </a:rPr>
              <a:t>Bráhmany</a:t>
            </a:r>
          </a:p>
          <a:p>
            <a:r>
              <a:rPr lang="cs-CZ" dirty="0"/>
              <a:t>900-600 </a:t>
            </a:r>
            <a:r>
              <a:rPr lang="cs-CZ" dirty="0" err="1"/>
              <a:t>Áranjaky</a:t>
            </a:r>
            <a:r>
              <a:rPr lang="cs-CZ" dirty="0"/>
              <a:t>, </a:t>
            </a:r>
            <a:r>
              <a:rPr lang="cs-CZ" dirty="0" err="1"/>
              <a:t>nejs</a:t>
            </a:r>
            <a:r>
              <a:rPr lang="cs-CZ" dirty="0"/>
              <a:t>. </a:t>
            </a:r>
            <a:r>
              <a:rPr lang="cs-CZ" dirty="0">
                <a:solidFill>
                  <a:srgbClr val="FF0000"/>
                </a:solidFill>
              </a:rPr>
              <a:t>Upanišady</a:t>
            </a:r>
          </a:p>
          <a:p>
            <a:r>
              <a:rPr lang="cs-CZ" dirty="0">
                <a:solidFill>
                  <a:srgbClr val="FF0000"/>
                </a:solidFill>
              </a:rPr>
              <a:t>Átman a </a:t>
            </a:r>
            <a:r>
              <a:rPr lang="cs-CZ" dirty="0" err="1">
                <a:solidFill>
                  <a:srgbClr val="FF0000"/>
                </a:solidFill>
              </a:rPr>
              <a:t>Brahma</a:t>
            </a:r>
            <a:r>
              <a:rPr lang="cs-CZ" dirty="0">
                <a:solidFill>
                  <a:srgbClr val="FF0000"/>
                </a:solidFill>
              </a:rPr>
              <a:t>, ÓM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600-200 </a:t>
            </a:r>
            <a:r>
              <a:rPr lang="cs-CZ" dirty="0" err="1"/>
              <a:t>pozd</a:t>
            </a:r>
            <a:r>
              <a:rPr lang="cs-CZ" dirty="0"/>
              <a:t>. Upanišady</a:t>
            </a: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9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26EDD-D3CF-426E-8BE1-E43F200D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1C39B9-D368-4513-A6BC-141A7BA2D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960"/>
            <a:ext cx="10515600" cy="510000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ROZDÍLNÉ DEFINICE VYTVÁŘEJÍ ROZDÍLNÉ SOUBORY ÚDAJŮ A RŮZNÁ OHNISKA ZÁJMU.</a:t>
            </a:r>
          </a:p>
          <a:p>
            <a:r>
              <a:rPr lang="cs-CZ" dirty="0"/>
              <a:t>„Náboženství“ je jen slovo, kterým označujeme celé soubory různých sociálních a </a:t>
            </a:r>
            <a:r>
              <a:rPr lang="cs-CZ" dirty="0" err="1"/>
              <a:t>kulturnědějinných</a:t>
            </a:r>
            <a:r>
              <a:rPr lang="cs-CZ" dirty="0"/>
              <a:t> jevů. </a:t>
            </a:r>
          </a:p>
          <a:p>
            <a:endParaRPr lang="cs-CZ" dirty="0"/>
          </a:p>
          <a:p>
            <a:r>
              <a:rPr lang="cs-CZ" dirty="0"/>
              <a:t>Sociální, psychologické, kulturní, historické, jazykové, etymologické atd. definice toho, co označujeme jako náboženství, co má ale nejrůznější projevy.</a:t>
            </a:r>
          </a:p>
          <a:p>
            <a:r>
              <a:rPr lang="cs-CZ" dirty="0"/>
              <a:t>Srov. např. uctívání zpěváků, herců, </a:t>
            </a:r>
            <a:r>
              <a:rPr lang="cs-CZ" dirty="0" err="1"/>
              <a:t>youtuberů</a:t>
            </a:r>
            <a:r>
              <a:rPr lang="cs-CZ" dirty="0"/>
              <a:t>; tradice a rituály ve společnosti, ve sportu, ve třídě… </a:t>
            </a:r>
          </a:p>
          <a:p>
            <a:r>
              <a:rPr lang="cs-CZ" dirty="0"/>
              <a:t>Zkoumáme to, na co se zaměříme: MĚŘÍTKO VYTVÁŘÍ JEV.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Mikroskop = nástroj poznání</a:t>
            </a:r>
          </a:p>
          <a:p>
            <a:r>
              <a:rPr lang="cs-CZ" dirty="0">
                <a:solidFill>
                  <a:srgbClr val="C00000"/>
                </a:solidFill>
              </a:rPr>
              <a:t>Teorie, metody = nástroje poznání</a:t>
            </a:r>
          </a:p>
          <a:p>
            <a:r>
              <a:rPr lang="cs-CZ" dirty="0">
                <a:solidFill>
                  <a:srgbClr val="C00000"/>
                </a:solidFill>
              </a:rPr>
              <a:t>Tj. vědecký pohled na svět (interpretace jevů; terminologie: protony, neutrony, fyzikální síly)</a:t>
            </a:r>
          </a:p>
          <a:p>
            <a:r>
              <a:rPr lang="cs-CZ" dirty="0">
                <a:solidFill>
                  <a:srgbClr val="C00000"/>
                </a:solidFill>
              </a:rPr>
              <a:t>Náboženský pohled na svět (interpretace jevů; terminologie: Bůh, boží slovo, Duch svatý atd.)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752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E1DB0ED6-46D1-4986-8C9D-DD74BC92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1516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46A2EF-4C86-4FA8-BFD8-C5FB6B55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747346"/>
            <a:ext cx="4793151" cy="4870937"/>
          </a:xfr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C00000"/>
                </a:solidFill>
              </a:rPr>
              <a:t>Období eposů, klasické období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70C0"/>
                </a:solidFill>
              </a:rPr>
              <a:t>Literatura tradovaná, </a:t>
            </a:r>
            <a:r>
              <a:rPr lang="cs-CZ" sz="1600" dirty="0" err="1">
                <a:solidFill>
                  <a:srgbClr val="FF0000"/>
                </a:solidFill>
              </a:rPr>
              <a:t>itihása</a:t>
            </a:r>
            <a:endParaRPr lang="cs-CZ" sz="1600" dirty="0">
              <a:solidFill>
                <a:srgbClr val="FF0000"/>
              </a:solidFill>
            </a:endParaRPr>
          </a:p>
          <a:p>
            <a:r>
              <a:rPr lang="cs-CZ" sz="1600" dirty="0"/>
              <a:t>483 př.n.l. </a:t>
            </a:r>
            <a:r>
              <a:rPr lang="cs-CZ" sz="1600" dirty="0" err="1"/>
              <a:t>Siddhártha</a:t>
            </a:r>
            <a:r>
              <a:rPr lang="cs-CZ" sz="1600" dirty="0"/>
              <a:t> </a:t>
            </a:r>
            <a:r>
              <a:rPr lang="cs-CZ" sz="1600" dirty="0" err="1"/>
              <a:t>Gautama</a:t>
            </a:r>
            <a:r>
              <a:rPr lang="cs-CZ" sz="1600" dirty="0"/>
              <a:t> (Buddha)</a:t>
            </a:r>
          </a:p>
          <a:p>
            <a:r>
              <a:rPr lang="cs-CZ" sz="1600" dirty="0"/>
              <a:t>5 st. př.n.l. - 2 st. n.l. </a:t>
            </a:r>
            <a:r>
              <a:rPr lang="cs-CZ" sz="1600" dirty="0" err="1">
                <a:solidFill>
                  <a:srgbClr val="FF0000"/>
                </a:solidFill>
              </a:rPr>
              <a:t>Mahabhárata</a:t>
            </a:r>
            <a:r>
              <a:rPr lang="cs-CZ" sz="1600" dirty="0">
                <a:solidFill>
                  <a:srgbClr val="C00000"/>
                </a:solidFill>
              </a:rPr>
              <a:t> </a:t>
            </a:r>
            <a:r>
              <a:rPr lang="cs-CZ" sz="1600" dirty="0">
                <a:solidFill>
                  <a:srgbClr val="0070C0"/>
                </a:solidFill>
              </a:rPr>
              <a:t>(</a:t>
            </a:r>
            <a:r>
              <a:rPr lang="cs-CZ" sz="1600" dirty="0" err="1">
                <a:solidFill>
                  <a:srgbClr val="0070C0"/>
                </a:solidFill>
              </a:rPr>
              <a:t>Vjása</a:t>
            </a:r>
            <a:r>
              <a:rPr lang="cs-CZ" sz="1600" dirty="0">
                <a:solidFill>
                  <a:srgbClr val="0070C0"/>
                </a:solidFill>
              </a:rPr>
              <a:t>, 18 knih, </a:t>
            </a:r>
            <a:r>
              <a:rPr lang="cs-CZ" sz="1600" dirty="0">
                <a:solidFill>
                  <a:srgbClr val="FF0000"/>
                </a:solidFill>
              </a:rPr>
              <a:t>Bhagavadgíta</a:t>
            </a:r>
            <a:r>
              <a:rPr lang="cs-CZ" sz="1600" dirty="0">
                <a:solidFill>
                  <a:srgbClr val="0070C0"/>
                </a:solidFill>
              </a:rPr>
              <a:t> = 6. kniha; </a:t>
            </a:r>
            <a:r>
              <a:rPr lang="cs-CZ" sz="1600" dirty="0" err="1">
                <a:solidFill>
                  <a:srgbClr val="0070C0"/>
                </a:solidFill>
              </a:rPr>
              <a:t>Kuruovci</a:t>
            </a:r>
            <a:r>
              <a:rPr lang="cs-CZ" sz="1600" dirty="0">
                <a:solidFill>
                  <a:srgbClr val="0070C0"/>
                </a:solidFill>
              </a:rPr>
              <a:t> vs. </a:t>
            </a:r>
            <a:r>
              <a:rPr lang="cs-CZ" sz="1600" dirty="0" err="1">
                <a:solidFill>
                  <a:srgbClr val="0070C0"/>
                </a:solidFill>
              </a:rPr>
              <a:t>Pánduovci</a:t>
            </a:r>
            <a:r>
              <a:rPr lang="cs-CZ" sz="1600" dirty="0">
                <a:solidFill>
                  <a:srgbClr val="0070C0"/>
                </a:solidFill>
              </a:rPr>
              <a:t>; </a:t>
            </a:r>
            <a:r>
              <a:rPr lang="cs-CZ" sz="1600" dirty="0" err="1">
                <a:solidFill>
                  <a:srgbClr val="0070C0"/>
                </a:solidFill>
              </a:rPr>
              <a:t>Dhrtaráštra</a:t>
            </a:r>
            <a:r>
              <a:rPr lang="cs-CZ" sz="1600" dirty="0">
                <a:solidFill>
                  <a:srgbClr val="0070C0"/>
                </a:solidFill>
              </a:rPr>
              <a:t> ; 106 000 veršů)</a:t>
            </a:r>
          </a:p>
          <a:p>
            <a:endParaRPr lang="cs-CZ" sz="1600" dirty="0">
              <a:solidFill>
                <a:srgbClr val="C00000"/>
              </a:solidFill>
            </a:endParaRPr>
          </a:p>
          <a:p>
            <a:r>
              <a:rPr lang="cs-CZ" sz="1600" dirty="0"/>
              <a:t>327-325 př.n.l. </a:t>
            </a:r>
            <a:r>
              <a:rPr lang="cs-CZ" sz="1600" dirty="0" err="1"/>
              <a:t>Alexand</a:t>
            </a:r>
            <a:r>
              <a:rPr lang="cs-CZ" sz="1600" dirty="0"/>
              <a:t> Veliký</a:t>
            </a:r>
          </a:p>
          <a:p>
            <a:r>
              <a:rPr lang="cs-CZ" sz="1600" dirty="0"/>
              <a:t>272-236 př.n.l. </a:t>
            </a:r>
            <a:r>
              <a:rPr lang="cs-CZ" sz="1600" dirty="0" err="1"/>
              <a:t>Ašóka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4 st. př.n.l. </a:t>
            </a:r>
            <a:r>
              <a:rPr lang="cs-CZ" sz="1600" dirty="0" err="1">
                <a:solidFill>
                  <a:srgbClr val="FF0000"/>
                </a:solidFill>
              </a:rPr>
              <a:t>Rámajána</a:t>
            </a:r>
            <a:r>
              <a:rPr lang="cs-CZ" sz="1600" dirty="0">
                <a:solidFill>
                  <a:srgbClr val="C00000"/>
                </a:solidFill>
              </a:rPr>
              <a:t> </a:t>
            </a:r>
            <a:r>
              <a:rPr lang="cs-CZ" sz="1600" dirty="0">
                <a:solidFill>
                  <a:srgbClr val="0070C0"/>
                </a:solidFill>
              </a:rPr>
              <a:t>(Příběh života </a:t>
            </a:r>
            <a:r>
              <a:rPr lang="cs-CZ" sz="1600" dirty="0" err="1">
                <a:solidFill>
                  <a:srgbClr val="0070C0"/>
                </a:solidFill>
              </a:rPr>
              <a:t>Rámova</a:t>
            </a:r>
            <a:r>
              <a:rPr lang="cs-CZ" sz="1600" dirty="0">
                <a:solidFill>
                  <a:srgbClr val="0070C0"/>
                </a:solidFill>
              </a:rPr>
              <a:t>; </a:t>
            </a:r>
            <a:r>
              <a:rPr lang="cs-CZ" sz="1600" dirty="0" err="1">
                <a:solidFill>
                  <a:srgbClr val="0070C0"/>
                </a:solidFill>
              </a:rPr>
              <a:t>Válmiki</a:t>
            </a:r>
            <a:r>
              <a:rPr lang="cs-CZ" sz="1600" dirty="0">
                <a:solidFill>
                  <a:srgbClr val="0070C0"/>
                </a:solidFill>
              </a:rPr>
              <a:t>; 7 částí; 24 000 veršů; </a:t>
            </a:r>
            <a:r>
              <a:rPr lang="cs-CZ" sz="1600" dirty="0" err="1">
                <a:solidFill>
                  <a:srgbClr val="0070C0"/>
                </a:solidFill>
              </a:rPr>
              <a:t>Ráma</a:t>
            </a:r>
            <a:r>
              <a:rPr lang="cs-CZ" sz="1600" dirty="0">
                <a:solidFill>
                  <a:srgbClr val="0070C0"/>
                </a:solidFill>
              </a:rPr>
              <a:t>, Síta, </a:t>
            </a:r>
            <a:r>
              <a:rPr lang="cs-CZ" sz="1600" dirty="0" err="1">
                <a:solidFill>
                  <a:srgbClr val="0070C0"/>
                </a:solidFill>
              </a:rPr>
              <a:t>Rávana</a:t>
            </a:r>
            <a:r>
              <a:rPr lang="cs-CZ" sz="1600" dirty="0">
                <a:solidFill>
                  <a:srgbClr val="0070C0"/>
                </a:solidFill>
              </a:rPr>
              <a:t>; místo: </a:t>
            </a:r>
            <a:r>
              <a:rPr lang="cs-CZ" sz="1600" dirty="0" err="1">
                <a:solidFill>
                  <a:srgbClr val="0070C0"/>
                </a:solidFill>
              </a:rPr>
              <a:t>Ajódhja</a:t>
            </a:r>
            <a:r>
              <a:rPr lang="cs-CZ" sz="1600" dirty="0">
                <a:solidFill>
                  <a:srgbClr val="0070C0"/>
                </a:solidFill>
              </a:rPr>
              <a:t>; smrt, </a:t>
            </a:r>
            <a:r>
              <a:rPr lang="cs-CZ" sz="1600" dirty="0" err="1">
                <a:solidFill>
                  <a:srgbClr val="0070C0"/>
                </a:solidFill>
              </a:rPr>
              <a:t>Rámovo</a:t>
            </a:r>
            <a:r>
              <a:rPr lang="cs-CZ" sz="1600" dirty="0">
                <a:solidFill>
                  <a:srgbClr val="0070C0"/>
                </a:solidFill>
              </a:rPr>
              <a:t> vystoupení na nebesa)</a:t>
            </a:r>
          </a:p>
          <a:p>
            <a:endParaRPr lang="cs-CZ" sz="1600" dirty="0">
              <a:solidFill>
                <a:srgbClr val="C00000"/>
              </a:solidFill>
            </a:endParaRPr>
          </a:p>
          <a:p>
            <a:r>
              <a:rPr lang="cs-CZ" sz="1600" dirty="0"/>
              <a:t>150-300 nejstarší </a:t>
            </a:r>
            <a:r>
              <a:rPr lang="cs-CZ" sz="1600" dirty="0" err="1">
                <a:solidFill>
                  <a:srgbClr val="FF0000"/>
                </a:solidFill>
              </a:rPr>
              <a:t>dharmašástry</a:t>
            </a:r>
            <a:r>
              <a:rPr lang="cs-CZ" sz="1600" dirty="0"/>
              <a:t> (</a:t>
            </a:r>
            <a:r>
              <a:rPr lang="cs-CZ" sz="1600" dirty="0" err="1"/>
              <a:t>Manuův</a:t>
            </a:r>
            <a:r>
              <a:rPr lang="cs-CZ" sz="1600" dirty="0"/>
              <a:t> zákoník)</a:t>
            </a:r>
          </a:p>
          <a:p>
            <a:r>
              <a:rPr lang="cs-CZ" sz="1600" dirty="0"/>
              <a:t>300-500 nejstarší </a:t>
            </a:r>
            <a:r>
              <a:rPr lang="cs-CZ" sz="1600" dirty="0" err="1">
                <a:solidFill>
                  <a:srgbClr val="FF0000"/>
                </a:solidFill>
              </a:rPr>
              <a:t>purány</a:t>
            </a:r>
            <a:r>
              <a:rPr lang="cs-CZ" sz="1600" dirty="0"/>
              <a:t> (vyprávění, legendy o bozích; základní texty </a:t>
            </a:r>
            <a:r>
              <a:rPr lang="cs-CZ" sz="1600" dirty="0" err="1">
                <a:solidFill>
                  <a:srgbClr val="0070C0"/>
                </a:solidFill>
              </a:rPr>
              <a:t>višnuismu</a:t>
            </a:r>
            <a:r>
              <a:rPr lang="cs-CZ" sz="1600" dirty="0">
                <a:solidFill>
                  <a:srgbClr val="0070C0"/>
                </a:solidFill>
              </a:rPr>
              <a:t>, </a:t>
            </a:r>
            <a:r>
              <a:rPr lang="cs-CZ" sz="1600" dirty="0" err="1">
                <a:solidFill>
                  <a:srgbClr val="0070C0"/>
                </a:solidFill>
              </a:rPr>
              <a:t>šivaismu</a:t>
            </a:r>
            <a:r>
              <a:rPr lang="cs-CZ" sz="1600" dirty="0">
                <a:solidFill>
                  <a:srgbClr val="0070C0"/>
                </a:solidFill>
              </a:rPr>
              <a:t>, </a:t>
            </a:r>
            <a:r>
              <a:rPr lang="cs-CZ" sz="1600" dirty="0" err="1">
                <a:solidFill>
                  <a:srgbClr val="0070C0"/>
                </a:solidFill>
              </a:rPr>
              <a:t>brahmanismu</a:t>
            </a:r>
            <a:r>
              <a:rPr lang="cs-CZ" sz="1600" dirty="0"/>
              <a:t>)</a:t>
            </a:r>
          </a:p>
          <a:p>
            <a:r>
              <a:rPr lang="cs-CZ" sz="1600" dirty="0"/>
              <a:t>500-700 nejstarší </a:t>
            </a:r>
            <a:r>
              <a:rPr lang="cs-CZ" sz="1600" dirty="0">
                <a:solidFill>
                  <a:srgbClr val="FF0000"/>
                </a:solidFill>
              </a:rPr>
              <a:t>tantry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4EB1AB93-91DC-4FF2-A821-7338FC523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9062" y="4097214"/>
            <a:ext cx="4796326" cy="1521069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128" name="Picture 8" descr="VÃ½sledek obrÃ¡zku pro indickÃ© posvÃ¡tnÃ© texty">
            <a:extLst>
              <a:ext uri="{FF2B5EF4-FFF2-40B4-BE49-F238E27FC236}">
                <a16:creationId xmlns:a16="http://schemas.microsoft.com/office/drawing/2014/main" id="{4B414017-A67D-468D-8653-FAB51A91B6D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2594" y="661621"/>
            <a:ext cx="39624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98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C6EE9-3E00-41BF-B208-A4B88E4E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Buddhismus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8AEA7D-8ED3-4460-B5AE-AF16C1023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336" y="1397977"/>
            <a:ext cx="5595239" cy="110709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Buddha = probuzený</a:t>
            </a:r>
          </a:p>
          <a:p>
            <a:r>
              <a:rPr lang="cs-CZ" dirty="0"/>
              <a:t>Buddha </a:t>
            </a:r>
            <a:r>
              <a:rPr lang="cs-CZ" dirty="0" err="1"/>
              <a:t>Šákjamuni</a:t>
            </a:r>
            <a:endParaRPr lang="cs-CZ" dirty="0"/>
          </a:p>
          <a:p>
            <a:r>
              <a:rPr lang="cs-CZ" dirty="0" err="1"/>
              <a:t>Siddhártra</a:t>
            </a:r>
            <a:r>
              <a:rPr lang="cs-CZ" dirty="0"/>
              <a:t> </a:t>
            </a:r>
            <a:r>
              <a:rPr lang="cs-CZ" dirty="0" err="1"/>
              <a:t>Gautama</a:t>
            </a:r>
            <a:r>
              <a:rPr lang="cs-CZ" dirty="0"/>
              <a:t> (563-483) /624-544/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553EC7A-D9C9-461A-AFCE-1B166B873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336" y="3200400"/>
            <a:ext cx="5595239" cy="3410711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1 mld. (500 mil - 1 </a:t>
            </a:r>
            <a:r>
              <a:rPr lang="cs-CZ" sz="2200" dirty="0" err="1"/>
              <a:t>mld</a:t>
            </a:r>
            <a:r>
              <a:rPr lang="cs-CZ" sz="2200" dirty="0"/>
              <a:t>)</a:t>
            </a:r>
          </a:p>
          <a:p>
            <a:r>
              <a:rPr lang="cs-CZ" sz="2200" dirty="0"/>
              <a:t>Neteistické náboženství</a:t>
            </a:r>
          </a:p>
          <a:p>
            <a:r>
              <a:rPr lang="cs-CZ" sz="2200" dirty="0"/>
              <a:t>Náboženství Probuzeného</a:t>
            </a:r>
          </a:p>
          <a:p>
            <a:r>
              <a:rPr lang="cs-CZ" sz="2200" dirty="0" err="1"/>
              <a:t>Sansára</a:t>
            </a:r>
            <a:r>
              <a:rPr lang="cs-CZ" sz="2200" dirty="0"/>
              <a:t>, čtyři ušlechtilé pravdy, osvícení (</a:t>
            </a:r>
            <a:r>
              <a:rPr lang="cs-CZ" sz="2200" dirty="0" err="1"/>
              <a:t>bódhi</a:t>
            </a:r>
            <a:r>
              <a:rPr lang="cs-CZ" sz="2200" dirty="0"/>
              <a:t>)</a:t>
            </a:r>
          </a:p>
          <a:p>
            <a:r>
              <a:rPr lang="cs-CZ" sz="2200" dirty="0"/>
              <a:t>Řetězec závislého vznikání (</a:t>
            </a:r>
            <a:r>
              <a:rPr lang="cs-CZ" sz="2200" dirty="0" err="1"/>
              <a:t>pratítjasamutpáda</a:t>
            </a:r>
            <a:r>
              <a:rPr lang="cs-CZ" sz="2200" dirty="0"/>
              <a:t>)</a:t>
            </a:r>
          </a:p>
          <a:p>
            <a:r>
              <a:rPr lang="cs-CZ" sz="2400" dirty="0" err="1"/>
              <a:t>Bhikšu</a:t>
            </a:r>
            <a:r>
              <a:rPr lang="cs-CZ" sz="2400" dirty="0"/>
              <a:t>, </a:t>
            </a:r>
            <a:r>
              <a:rPr lang="cs-CZ" sz="2400" dirty="0" err="1"/>
              <a:t>bhikšuní</a:t>
            </a:r>
            <a:endParaRPr lang="cs-CZ" sz="2400" dirty="0"/>
          </a:p>
          <a:p>
            <a:r>
              <a:rPr lang="cs-CZ" sz="2400" dirty="0" err="1"/>
              <a:t>Upásaka</a:t>
            </a:r>
            <a:r>
              <a:rPr lang="cs-CZ" sz="2400" dirty="0"/>
              <a:t> (laikové)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252576B-BA5D-4286-840B-49F9B2387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671560" y="853281"/>
            <a:ext cx="5183188" cy="823912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F4651C-84E4-49A9-BBA6-8FD39853C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617719"/>
            <a:ext cx="5183188" cy="187515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Tři znaky bytí: </a:t>
            </a:r>
            <a:r>
              <a:rPr lang="cs-CZ" dirty="0" err="1">
                <a:solidFill>
                  <a:srgbClr val="C00000"/>
                </a:solidFill>
              </a:rPr>
              <a:t>trilakšana</a:t>
            </a:r>
            <a:endParaRPr lang="cs-CZ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Život je pomíjivý (</a:t>
            </a:r>
            <a:r>
              <a:rPr lang="cs-CZ" sz="2400" dirty="0" err="1"/>
              <a:t>anitja</a:t>
            </a:r>
            <a:r>
              <a:rPr lang="cs-CZ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Život je bezpodstatný (</a:t>
            </a:r>
            <a:r>
              <a:rPr lang="cs-CZ" sz="2400" dirty="0" err="1"/>
              <a:t>anátman</a:t>
            </a:r>
            <a:r>
              <a:rPr lang="cs-CZ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Život je strastný (</a:t>
            </a:r>
            <a:r>
              <a:rPr lang="cs-CZ" sz="2400" dirty="0" err="1"/>
              <a:t>duhkha</a:t>
            </a:r>
            <a:r>
              <a:rPr lang="cs-CZ" sz="2400" dirty="0"/>
              <a:t>)</a:t>
            </a:r>
          </a:p>
        </p:txBody>
      </p:sp>
      <p:pic>
        <p:nvPicPr>
          <p:cNvPr id="1026" name="Picture 2" descr="VÃ½sledek obrÃ¡zku pro buddhismus">
            <a:extLst>
              <a:ext uri="{FF2B5EF4-FFF2-40B4-BE49-F238E27FC236}">
                <a16:creationId xmlns:a16="http://schemas.microsoft.com/office/drawing/2014/main" id="{25781A50-58FA-49B7-9603-1B48336E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27" y="965200"/>
            <a:ext cx="6047753" cy="3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52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346598-8515-4A9F-BE44-2DEA87FB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08292" y="1189038"/>
            <a:ext cx="2693511" cy="66665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24059E2-02F3-4483-BDBE-47143E7E7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132385"/>
            <a:ext cx="5157787" cy="236049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Čtyři vznešené pravdy: </a:t>
            </a:r>
          </a:p>
          <a:p>
            <a:r>
              <a:rPr lang="cs-CZ" sz="2200" dirty="0"/>
              <a:t>1. Existuje utrpení</a:t>
            </a:r>
          </a:p>
          <a:p>
            <a:r>
              <a:rPr lang="cs-CZ" sz="2200" dirty="0"/>
              <a:t>2. Existuje příčina utrpení</a:t>
            </a:r>
          </a:p>
          <a:p>
            <a:r>
              <a:rPr lang="cs-CZ" sz="2200" dirty="0"/>
              <a:t>3. Utrpení je možné ukončit</a:t>
            </a:r>
          </a:p>
          <a:p>
            <a:r>
              <a:rPr lang="cs-CZ" sz="2200" dirty="0"/>
              <a:t>4. Existuje cesta vedoucí k zániku utrpení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157A53E-963C-437D-B04F-0B72C20F1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83577"/>
            <a:ext cx="5183188" cy="570608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Cesta k nirváně: </a:t>
            </a:r>
          </a:p>
          <a:p>
            <a:r>
              <a:rPr lang="cs-CZ" dirty="0"/>
              <a:t>Osmidílná stezka (</a:t>
            </a:r>
            <a:r>
              <a:rPr lang="cs-CZ" dirty="0" err="1"/>
              <a:t>obs</a:t>
            </a:r>
            <a:r>
              <a:rPr lang="cs-CZ" dirty="0"/>
              <a:t>. školení v mravnosti, meditaci, moudrosti a vhledu)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pravý názor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pravé rozhodnutí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Pravá řeč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Pravé jednání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Pravé živobytí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Pravé snažení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Pravá bdělost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Pravé soustředění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VÃ½sledek obrÃ¡zku pro buddhismus">
            <a:extLst>
              <a:ext uri="{FF2B5EF4-FFF2-40B4-BE49-F238E27FC236}">
                <a16:creationId xmlns:a16="http://schemas.microsoft.com/office/drawing/2014/main" id="{1E87015C-4A0F-4A4E-A066-565546ED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1" y="365125"/>
            <a:ext cx="5462172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52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134B2-EAA1-494C-84AD-806D791A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63" y="355600"/>
            <a:ext cx="4369776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C00000"/>
                </a:solidFill>
              </a:rPr>
              <a:t>Arhatství</a:t>
            </a:r>
            <a:r>
              <a:rPr lang="cs-CZ" sz="3600" b="1" dirty="0">
                <a:solidFill>
                  <a:srgbClr val="C00000"/>
                </a:solidFill>
              </a:rPr>
              <a:t> (theraváda)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84A0E7-1F3A-46D9-B53E-7FFD22E63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266" y="1504709"/>
            <a:ext cx="5157787" cy="405090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iluzornost já</a:t>
            </a:r>
          </a:p>
          <a:p>
            <a:r>
              <a:rPr lang="cs-CZ" dirty="0"/>
              <a:t>pochybovačnost</a:t>
            </a:r>
          </a:p>
          <a:p>
            <a:r>
              <a:rPr lang="cs-CZ" dirty="0"/>
              <a:t>lpění na rituálech a obřadech</a:t>
            </a:r>
          </a:p>
          <a:p>
            <a:r>
              <a:rPr lang="cs-CZ" dirty="0"/>
              <a:t>smyslová žádostivost</a:t>
            </a:r>
          </a:p>
          <a:p>
            <a:r>
              <a:rPr lang="cs-CZ" dirty="0"/>
              <a:t>zlovůle</a:t>
            </a:r>
          </a:p>
          <a:p>
            <a:r>
              <a:rPr lang="cs-CZ" dirty="0"/>
              <a:t>lpění na hmotné existenci</a:t>
            </a:r>
          </a:p>
          <a:p>
            <a:r>
              <a:rPr lang="cs-CZ" dirty="0"/>
              <a:t>lpění na nehmotné existenci</a:t>
            </a:r>
          </a:p>
          <a:p>
            <a:r>
              <a:rPr lang="cs-CZ" dirty="0"/>
              <a:t>domýšlivost</a:t>
            </a:r>
          </a:p>
          <a:p>
            <a:r>
              <a:rPr lang="cs-CZ" dirty="0"/>
              <a:t>nepokoj</a:t>
            </a:r>
          </a:p>
          <a:p>
            <a:r>
              <a:rPr lang="cs-CZ" dirty="0"/>
              <a:t>nevědomost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3009A2B-0174-4E0A-88AF-045DBC311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2053" y="355600"/>
            <a:ext cx="5183188" cy="87532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Žáci: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FBA0E1D-628D-4B40-9CB8-B60D0E2FD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483"/>
            <a:ext cx="229550" cy="6469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98A3F421-4B0B-4DD3-9D6F-0CFBB1F84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81163"/>
            <a:ext cx="5183188" cy="4719638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zdržet se zabíjení a zraňování živých bytostí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zdržet se braní věcí, co nejsou dávány (nekrást)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zdržet se nesprávného sexuálního chování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zdržet se zraňující a nepravdivé mluvy (nelhat, nepomlouvat, nemluvit zbytečně...)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zdržet se zneužívání omamných prostředků</a:t>
            </a:r>
            <a:r>
              <a:rPr lang="cs-CZ" altLang="cs-CZ" sz="2000" dirty="0"/>
              <a:t> </a:t>
            </a:r>
            <a:endParaRPr lang="cs-CZ" altLang="cs-CZ" sz="54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505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05C2A-7F70-47ED-A140-1BEF2327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72367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rgbClr val="C00000"/>
                </a:solidFill>
              </a:rPr>
              <a:t>Historický vývoj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9E15B7E-686D-421E-B45C-A72CF86D3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04546"/>
            <a:ext cx="5763235" cy="498511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pol. 6. - pol. 5. st. př.n.l.</a:t>
            </a:r>
          </a:p>
          <a:p>
            <a:r>
              <a:rPr lang="cs-CZ" dirty="0"/>
              <a:t>Buddha, šíření buddhismu</a:t>
            </a:r>
          </a:p>
          <a:p>
            <a:endParaRPr lang="cs-CZ" dirty="0"/>
          </a:p>
          <a:p>
            <a:r>
              <a:rPr lang="cs-CZ" dirty="0"/>
              <a:t>pol. 4. př.n.l.</a:t>
            </a:r>
          </a:p>
          <a:p>
            <a:r>
              <a:rPr lang="cs-CZ" dirty="0"/>
              <a:t>Štěpení na školy; </a:t>
            </a:r>
            <a:r>
              <a:rPr lang="cs-CZ" dirty="0" err="1"/>
              <a:t>hínajána</a:t>
            </a:r>
            <a:r>
              <a:rPr lang="cs-CZ" dirty="0"/>
              <a:t>, koncily</a:t>
            </a:r>
          </a:p>
          <a:p>
            <a:endParaRPr lang="cs-CZ" dirty="0"/>
          </a:p>
          <a:p>
            <a:r>
              <a:rPr lang="cs-CZ" dirty="0"/>
              <a:t>od 1. st. n. l.</a:t>
            </a:r>
          </a:p>
          <a:p>
            <a:r>
              <a:rPr lang="cs-CZ" dirty="0"/>
              <a:t>Vznik </a:t>
            </a:r>
            <a:r>
              <a:rPr lang="cs-CZ" dirty="0" err="1"/>
              <a:t>mahájány</a:t>
            </a:r>
            <a:r>
              <a:rPr lang="cs-CZ" dirty="0"/>
              <a:t> (</a:t>
            </a:r>
            <a:r>
              <a:rPr lang="cs-CZ" dirty="0" err="1"/>
              <a:t>madhjámaka</a:t>
            </a:r>
            <a:r>
              <a:rPr lang="cs-CZ" dirty="0"/>
              <a:t>, </a:t>
            </a:r>
            <a:r>
              <a:rPr lang="cs-CZ" dirty="0" err="1"/>
              <a:t>jógačára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po 7. st. n. l.</a:t>
            </a:r>
          </a:p>
          <a:p>
            <a:r>
              <a:rPr lang="cs-CZ" dirty="0" err="1"/>
              <a:t>Buddhist</a:t>
            </a:r>
            <a:r>
              <a:rPr lang="cs-CZ" dirty="0"/>
              <a:t>. Tantrismus, tibetský </a:t>
            </a:r>
            <a:r>
              <a:rPr lang="cs-CZ" dirty="0" err="1"/>
              <a:t>budd</a:t>
            </a:r>
            <a:r>
              <a:rPr lang="cs-CZ" dirty="0"/>
              <a:t>., </a:t>
            </a:r>
            <a:r>
              <a:rPr lang="cs-CZ" dirty="0" err="1"/>
              <a:t>vadžrajána</a:t>
            </a:r>
            <a:r>
              <a:rPr lang="cs-CZ" dirty="0"/>
              <a:t>, tantra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99319AB-F0F4-463A-9AAF-C382BCA5F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5719" y="4705717"/>
            <a:ext cx="5183188" cy="1712668"/>
          </a:xfrm>
        </p:spPr>
        <p:txBody>
          <a:bodyPr>
            <a:normAutofit fontScale="92500"/>
          </a:bodyPr>
          <a:lstStyle/>
          <a:p>
            <a:r>
              <a:rPr lang="cs-CZ" b="0" dirty="0"/>
              <a:t>Theraváda: Thajsko, Cejlon, Barma, Kambodža</a:t>
            </a:r>
          </a:p>
          <a:p>
            <a:r>
              <a:rPr lang="cs-CZ" b="0" dirty="0" err="1"/>
              <a:t>Mahájána</a:t>
            </a:r>
            <a:r>
              <a:rPr lang="cs-CZ" b="0" dirty="0"/>
              <a:t>: Čína, Japonsko, Vietnam, Korea</a:t>
            </a:r>
          </a:p>
          <a:p>
            <a:r>
              <a:rPr lang="cs-CZ" b="0" dirty="0" err="1"/>
              <a:t>Vadžrajána</a:t>
            </a:r>
            <a:r>
              <a:rPr lang="cs-CZ" b="0" dirty="0"/>
              <a:t>: Tibet, Mongolsko, Japonsko</a:t>
            </a:r>
          </a:p>
        </p:txBody>
      </p:sp>
      <p:pic>
        <p:nvPicPr>
          <p:cNvPr id="2054" name="Picture 6" descr="VÃ½sledek obrÃ¡zku pro buddhismus">
            <a:extLst>
              <a:ext uri="{FF2B5EF4-FFF2-40B4-BE49-F238E27FC236}">
                <a16:creationId xmlns:a16="http://schemas.microsoft.com/office/drawing/2014/main" id="{DB4AC061-5C70-49E9-9EDA-39D5232E973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25" y="747395"/>
            <a:ext cx="4970776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20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83EFF-F226-408E-96D8-B66EC73B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D756BB-51D9-43D5-9FBF-6D3D74DA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645024"/>
            <a:ext cx="5157787" cy="1685437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Dharmačakra</a:t>
            </a:r>
            <a:r>
              <a:rPr lang="cs-CZ" dirty="0"/>
              <a:t> = kolo učení, kolo zákona</a:t>
            </a:r>
          </a:p>
          <a:p>
            <a:r>
              <a:rPr lang="cs-CZ" dirty="0"/>
              <a:t>Buddhou zvěstované nauky</a:t>
            </a:r>
          </a:p>
          <a:p>
            <a:r>
              <a:rPr lang="cs-CZ" dirty="0"/>
              <a:t>4 ušlechtilé pravdy</a:t>
            </a:r>
          </a:p>
          <a:p>
            <a:r>
              <a:rPr lang="cs-CZ" dirty="0"/>
              <a:t>8 dílná stezka</a:t>
            </a:r>
          </a:p>
          <a:p>
            <a:r>
              <a:rPr lang="cs-CZ" dirty="0"/>
              <a:t>Střední cesta (</a:t>
            </a:r>
            <a:r>
              <a:rPr lang="cs-CZ" dirty="0" err="1"/>
              <a:t>madhjamápratipadá</a:t>
            </a:r>
            <a:r>
              <a:rPr lang="cs-CZ" dirty="0"/>
              <a:t>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F333E5D-4BE8-4F28-9631-48B0D548A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1715" y="1310054"/>
            <a:ext cx="5543673" cy="4879609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Lotosová sútra (</a:t>
            </a:r>
            <a:r>
              <a:rPr lang="cs-CZ" dirty="0" err="1">
                <a:solidFill>
                  <a:srgbClr val="C00000"/>
                </a:solidFill>
              </a:rPr>
              <a:t>mahájána</a:t>
            </a:r>
            <a:r>
              <a:rPr lang="cs-CZ" dirty="0">
                <a:solidFill>
                  <a:srgbClr val="C00000"/>
                </a:solidFill>
              </a:rPr>
              <a:t>)</a:t>
            </a:r>
          </a:p>
          <a:p>
            <a:r>
              <a:rPr lang="cs-CZ" dirty="0"/>
              <a:t>1. st. (Kašmír)</a:t>
            </a:r>
          </a:p>
          <a:p>
            <a:endParaRPr lang="cs-CZ" dirty="0"/>
          </a:p>
          <a:p>
            <a:r>
              <a:rPr lang="cs-CZ" dirty="0"/>
              <a:t>Cesta Buddhových žáků</a:t>
            </a:r>
          </a:p>
          <a:p>
            <a:r>
              <a:rPr lang="cs-CZ" dirty="0"/>
              <a:t>Cesta osaměle probuzeného</a:t>
            </a:r>
          </a:p>
          <a:p>
            <a:r>
              <a:rPr lang="cs-CZ" dirty="0"/>
              <a:t>Cesta </a:t>
            </a:r>
            <a:r>
              <a:rPr lang="cs-CZ" dirty="0" err="1"/>
              <a:t>bódhistattvy</a:t>
            </a:r>
            <a:endParaRPr lang="cs-CZ" dirty="0"/>
          </a:p>
        </p:txBody>
      </p:sp>
      <p:pic>
        <p:nvPicPr>
          <p:cNvPr id="4098" name="Picture 2" descr="VÃ½sledek obrÃ¡zku pro buddhismus">
            <a:extLst>
              <a:ext uri="{FF2B5EF4-FFF2-40B4-BE49-F238E27FC236}">
                <a16:creationId xmlns:a16="http://schemas.microsoft.com/office/drawing/2014/main" id="{16FE27B0-5803-4025-877A-C9FBA2DFF7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662781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05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5ADFD-C16B-406F-8536-736C493C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Tripitaka</a:t>
            </a:r>
            <a:r>
              <a:rPr lang="cs-CZ" b="1" dirty="0">
                <a:solidFill>
                  <a:srgbClr val="C00000"/>
                </a:solidFill>
              </a:rPr>
              <a:t> (Trojí koš)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CF15053-3D7C-4A81-815A-2AA9334D4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29862"/>
            <a:ext cx="5157787" cy="4659801"/>
          </a:xfrm>
        </p:spPr>
        <p:txBody>
          <a:bodyPr>
            <a:normAutofit lnSpcReduction="10000"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Vinajapitaka</a:t>
            </a:r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/>
              <a:t>o vzniku </a:t>
            </a:r>
            <a:r>
              <a:rPr lang="cs-CZ" dirty="0" err="1"/>
              <a:t>sanghy</a:t>
            </a:r>
            <a:r>
              <a:rPr lang="cs-CZ" dirty="0"/>
              <a:t>, pravidla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>
                <a:solidFill>
                  <a:srgbClr val="C00000"/>
                </a:solidFill>
              </a:rPr>
              <a:t>Sútrapitaka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/>
              <a:t>Sútry, rozpravy, kázání (5 sbírek)</a:t>
            </a:r>
          </a:p>
          <a:p>
            <a:r>
              <a:rPr lang="cs-CZ" dirty="0"/>
              <a:t>Sbírky = </a:t>
            </a:r>
            <a:r>
              <a:rPr lang="cs-CZ" dirty="0" err="1"/>
              <a:t>nikája</a:t>
            </a:r>
            <a:endParaRPr lang="cs-CZ" dirty="0"/>
          </a:p>
          <a:p>
            <a:endParaRPr lang="cs-CZ" dirty="0"/>
          </a:p>
          <a:p>
            <a:r>
              <a:rPr lang="cs-CZ" dirty="0" err="1">
                <a:solidFill>
                  <a:srgbClr val="C00000"/>
                </a:solidFill>
              </a:rPr>
              <a:t>Abhidharmapitaka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/>
              <a:t>Kompendium </a:t>
            </a:r>
            <a:r>
              <a:rPr lang="cs-CZ" dirty="0" err="1"/>
              <a:t>budd</a:t>
            </a:r>
            <a:r>
              <a:rPr lang="cs-CZ" dirty="0"/>
              <a:t>. filozofie a psychologie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55667BD-F66B-4160-97AC-0149F89F6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529862"/>
            <a:ext cx="5183188" cy="4659801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Pálijský</a:t>
            </a:r>
            <a:r>
              <a:rPr lang="cs-CZ" dirty="0"/>
              <a:t> kánon (</a:t>
            </a:r>
            <a:r>
              <a:rPr lang="cs-CZ" dirty="0" err="1"/>
              <a:t>stř</a:t>
            </a:r>
            <a:r>
              <a:rPr lang="cs-CZ" dirty="0"/>
              <a:t>. Indie)</a:t>
            </a:r>
          </a:p>
          <a:p>
            <a:r>
              <a:rPr lang="cs-CZ" dirty="0" err="1"/>
              <a:t>Vinajapitaka</a:t>
            </a:r>
            <a:r>
              <a:rPr lang="cs-CZ" dirty="0"/>
              <a:t>, </a:t>
            </a:r>
            <a:r>
              <a:rPr lang="cs-CZ" dirty="0" err="1"/>
              <a:t>Sútrapitaka</a:t>
            </a:r>
            <a:r>
              <a:rPr lang="cs-CZ" dirty="0"/>
              <a:t> (1. koncil, 480 př.n.l.; </a:t>
            </a:r>
            <a:r>
              <a:rPr lang="cs-CZ" dirty="0" err="1"/>
              <a:t>Upáli</a:t>
            </a:r>
            <a:r>
              <a:rPr lang="cs-CZ" dirty="0"/>
              <a:t> – kázeň, </a:t>
            </a:r>
            <a:r>
              <a:rPr lang="cs-CZ" dirty="0" err="1"/>
              <a:t>Ánanda</a:t>
            </a:r>
            <a:r>
              <a:rPr lang="cs-CZ" dirty="0"/>
              <a:t> = zápis učení)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947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Ã½sledek obrÃ¡zku pro meÅ¡ita caÅihrad">
            <a:extLst>
              <a:ext uri="{FF2B5EF4-FFF2-40B4-BE49-F238E27FC236}">
                <a16:creationId xmlns:a16="http://schemas.microsoft.com/office/drawing/2014/main" id="{740783B7-BA0C-4E8B-8ED9-729B9C8B2F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0814" y="474870"/>
            <a:ext cx="6961995" cy="39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BEB139D-6E68-4301-AA57-07DD070C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65" y="316878"/>
            <a:ext cx="10515600" cy="1325563"/>
          </a:xfrm>
        </p:spPr>
        <p:txBody>
          <a:bodyPr/>
          <a:lstStyle/>
          <a:p>
            <a:r>
              <a:rPr lang="cs-CZ" dirty="0"/>
              <a:t>Islám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251595-C599-4ECB-A47B-9D00B0861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977" y="1327639"/>
            <a:ext cx="3481753" cy="159140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b="0" dirty="0"/>
              <a:t>Monoteistické náboženství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b="0" dirty="0"/>
              <a:t>Muhammad (571-632 </a:t>
            </a:r>
            <a:r>
              <a:rPr lang="cs-CZ" sz="1800" b="0" dirty="0"/>
              <a:t>př.n.l.</a:t>
            </a:r>
            <a:r>
              <a:rPr lang="cs-CZ" sz="1700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b="0" dirty="0"/>
              <a:t>Náboženství knihy (Korán; recitace; anděl Gabriel)</a:t>
            </a:r>
          </a:p>
        </p:txBody>
      </p:sp>
      <p:pic>
        <p:nvPicPr>
          <p:cNvPr id="1032" name="Picture 8" descr="SouvisejÃ­cÃ­ obrÃ¡zek">
            <a:extLst>
              <a:ext uri="{FF2B5EF4-FFF2-40B4-BE49-F238E27FC236}">
                <a16:creationId xmlns:a16="http://schemas.microsoft.com/office/drawing/2014/main" id="{103B741A-887D-43B2-B6D2-BB8EFB70F2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522" y="3494105"/>
            <a:ext cx="235915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2EA11653-5DEF-442B-BFBF-AB7E252E7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37792" y="4560424"/>
            <a:ext cx="7917596" cy="2155449"/>
          </a:xfrm>
        </p:spPr>
        <p:txBody>
          <a:bodyPr>
            <a:normAutofit fontScale="25000" lnSpcReduction="20000"/>
          </a:bodyPr>
          <a:lstStyle/>
          <a:p>
            <a:endParaRPr lang="cs-CZ" b="0" dirty="0"/>
          </a:p>
          <a:p>
            <a:endParaRPr lang="cs-CZ" b="0" dirty="0"/>
          </a:p>
          <a:p>
            <a:endParaRPr lang="cs-CZ" b="0" dirty="0"/>
          </a:p>
          <a:p>
            <a:endParaRPr lang="cs-CZ" sz="8000" b="0" dirty="0"/>
          </a:p>
          <a:p>
            <a:endParaRPr lang="cs-CZ" sz="8000" b="0" dirty="0"/>
          </a:p>
          <a:p>
            <a:endParaRPr lang="cs-CZ" sz="8000" b="0" dirty="0"/>
          </a:p>
          <a:p>
            <a:endParaRPr lang="cs-CZ" sz="8000" b="0" dirty="0"/>
          </a:p>
          <a:p>
            <a:endParaRPr lang="cs-CZ" sz="8000" b="0" dirty="0"/>
          </a:p>
          <a:p>
            <a:endParaRPr lang="cs-CZ" sz="8000" b="0" dirty="0"/>
          </a:p>
          <a:p>
            <a:endParaRPr lang="cs-CZ" sz="8000" b="0" dirty="0"/>
          </a:p>
          <a:p>
            <a:endParaRPr lang="cs-CZ" sz="8000" b="0" dirty="0"/>
          </a:p>
          <a:p>
            <a:r>
              <a:rPr lang="cs-CZ" sz="8000" b="0" dirty="0"/>
              <a:t>Bůh (Alláh); muslim = stoupenec islámu (ten, kdo se podřizuje bohu)</a:t>
            </a:r>
          </a:p>
          <a:p>
            <a:r>
              <a:rPr lang="cs-CZ" sz="8000" b="0" dirty="0"/>
              <a:t>Počet: 2 </a:t>
            </a:r>
            <a:r>
              <a:rPr lang="cs-CZ" sz="8000" b="0" dirty="0" err="1"/>
              <a:t>mild</a:t>
            </a:r>
            <a:r>
              <a:rPr lang="cs-CZ" sz="8000" b="0" dirty="0"/>
              <a:t>.</a:t>
            </a:r>
          </a:p>
          <a:p>
            <a:r>
              <a:rPr lang="cs-CZ" sz="8000" b="0" dirty="0"/>
              <a:t>Základ islámu: </a:t>
            </a:r>
            <a:r>
              <a:rPr lang="cs-CZ" sz="8000" b="0" i="1" dirty="0"/>
              <a:t>Korán</a:t>
            </a:r>
            <a:r>
              <a:rPr lang="cs-CZ" sz="8000" b="0" dirty="0"/>
              <a:t> + sunna (prorocká tradice)</a:t>
            </a:r>
          </a:p>
          <a:p>
            <a:endParaRPr lang="cs-CZ" sz="80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15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211D1-EADC-46C1-A763-3D250B05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0AB4621-AE1D-4C37-B05D-052E347225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Ã½sledek obrÃ¡zku pro islÃ¡m mapa">
            <a:extLst>
              <a:ext uri="{FF2B5EF4-FFF2-40B4-BE49-F238E27FC236}">
                <a16:creationId xmlns:a16="http://schemas.microsoft.com/office/drawing/2014/main" id="{0B9ABE96-0665-4693-80A9-4060F2AA1D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08" y="681037"/>
            <a:ext cx="9529812" cy="55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06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4468A-0A66-45A4-A3DA-CF914033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549" y="365125"/>
            <a:ext cx="5845838" cy="1023837"/>
          </a:xfrm>
        </p:spPr>
        <p:txBody>
          <a:bodyPr/>
          <a:lstStyle/>
          <a:p>
            <a:r>
              <a:rPr lang="cs-CZ" b="1" dirty="0"/>
              <a:t>Muhammad (571-632) 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0324285-96E7-4EA0-8F1A-27342AC20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07666" y="1551008"/>
            <a:ext cx="6447722" cy="463865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Kmenový, politický a </a:t>
            </a:r>
            <a:r>
              <a:rPr lang="cs-CZ" dirty="0" err="1"/>
              <a:t>náb</a:t>
            </a:r>
            <a:r>
              <a:rPr lang="cs-CZ" dirty="0"/>
              <a:t>. vůdce</a:t>
            </a:r>
          </a:p>
          <a:p>
            <a:r>
              <a:rPr lang="cs-CZ" dirty="0"/>
              <a:t>Korán, hadísy, tradice (sunna)</a:t>
            </a:r>
          </a:p>
          <a:p>
            <a:r>
              <a:rPr lang="cs-CZ" dirty="0"/>
              <a:t>Rodina </a:t>
            </a:r>
            <a:r>
              <a:rPr lang="cs-CZ" dirty="0" err="1"/>
              <a:t>Hášimovců</a:t>
            </a:r>
            <a:r>
              <a:rPr lang="cs-CZ" dirty="0"/>
              <a:t>; kmen </a:t>
            </a:r>
            <a:r>
              <a:rPr lang="cs-CZ" dirty="0" err="1"/>
              <a:t>Kurajšovců</a:t>
            </a:r>
            <a:endParaRPr lang="cs-CZ" dirty="0"/>
          </a:p>
          <a:p>
            <a:r>
              <a:rPr lang="cs-CZ" dirty="0"/>
              <a:t>Obchod; </a:t>
            </a:r>
            <a:r>
              <a:rPr lang="cs-CZ" dirty="0" err="1"/>
              <a:t>Chadídža</a:t>
            </a:r>
            <a:r>
              <a:rPr lang="cs-CZ" dirty="0"/>
              <a:t> (555/567-620 n.l.) – 5 dětí (mj. </a:t>
            </a:r>
            <a:r>
              <a:rPr lang="cs-CZ" dirty="0" err="1"/>
              <a:t>Fátima</a:t>
            </a:r>
            <a:r>
              <a:rPr lang="cs-CZ" dirty="0"/>
              <a:t>) </a:t>
            </a:r>
          </a:p>
          <a:p>
            <a:r>
              <a:rPr lang="cs-CZ" dirty="0"/>
              <a:t>610 – u Mekky vidění (stár 40 let), anděl Gabriel</a:t>
            </a:r>
          </a:p>
          <a:p>
            <a:r>
              <a:rPr lang="cs-CZ" dirty="0"/>
              <a:t>Rodina, Abú </a:t>
            </a:r>
            <a:r>
              <a:rPr lang="cs-CZ" dirty="0" err="1"/>
              <a:t>Bakr</a:t>
            </a:r>
            <a:r>
              <a:rPr lang="cs-CZ" dirty="0"/>
              <a:t> (přítel)</a:t>
            </a:r>
          </a:p>
          <a:p>
            <a:r>
              <a:rPr lang="cs-CZ" dirty="0"/>
              <a:t>613 n.l. – veřejné vystoupení</a:t>
            </a:r>
          </a:p>
          <a:p>
            <a:r>
              <a:rPr lang="cs-CZ" dirty="0"/>
              <a:t>622 n.l. odchod z Mekky do </a:t>
            </a:r>
            <a:r>
              <a:rPr lang="cs-CZ" dirty="0" err="1"/>
              <a:t>Jathribu</a:t>
            </a:r>
            <a:r>
              <a:rPr lang="cs-CZ" dirty="0"/>
              <a:t>/Medíny (hidžra) (opustil kmen </a:t>
            </a:r>
            <a:r>
              <a:rPr lang="cs-CZ" dirty="0" err="1"/>
              <a:t>Kurajšovců</a:t>
            </a:r>
            <a:r>
              <a:rPr lang="cs-CZ" dirty="0"/>
              <a:t> chránící </a:t>
            </a:r>
            <a:r>
              <a:rPr lang="cs-CZ" dirty="0" err="1"/>
              <a:t>Ka´abu</a:t>
            </a:r>
            <a:r>
              <a:rPr lang="cs-CZ" dirty="0"/>
              <a:t>); islám je víc než kmen</a:t>
            </a:r>
          </a:p>
          <a:p>
            <a:endParaRPr lang="cs-CZ" dirty="0"/>
          </a:p>
        </p:txBody>
      </p:sp>
      <p:pic>
        <p:nvPicPr>
          <p:cNvPr id="4098" name="Picture 2" descr="VÃ½sledek obrÃ¡zku pro muhammad, korÃ¡n">
            <a:extLst>
              <a:ext uri="{FF2B5EF4-FFF2-40B4-BE49-F238E27FC236}">
                <a16:creationId xmlns:a16="http://schemas.microsoft.com/office/drawing/2014/main" id="{397297AA-CE5A-4005-8148-E1F21BEAB4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662913"/>
            <a:ext cx="3558821" cy="55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3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53262-A12A-4848-AAFF-9783B8EE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795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Náboženství: výklad pojmu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E792A7-03D7-4613-88EA-4E1796EBB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Náboženství (angl. </a:t>
            </a:r>
            <a:r>
              <a:rPr lang="cs-CZ" i="1" dirty="0"/>
              <a:t>religion</a:t>
            </a:r>
            <a:r>
              <a:rPr lang="cs-CZ" dirty="0"/>
              <a:t>; něm. </a:t>
            </a:r>
            <a:r>
              <a:rPr lang="cs-CZ" i="1" dirty="0"/>
              <a:t>Religion</a:t>
            </a:r>
            <a:r>
              <a:rPr lang="cs-CZ" dirty="0"/>
              <a:t>; fr. </a:t>
            </a:r>
            <a:r>
              <a:rPr lang="cs-CZ" i="1" dirty="0"/>
              <a:t>religion</a:t>
            </a:r>
            <a:r>
              <a:rPr lang="cs-CZ" dirty="0"/>
              <a:t> atd.)</a:t>
            </a:r>
          </a:p>
          <a:p>
            <a:r>
              <a:rPr lang="cs-CZ" dirty="0" err="1"/>
              <a:t>Pův</a:t>
            </a:r>
            <a:r>
              <a:rPr lang="cs-CZ" dirty="0"/>
              <a:t>. lat. </a:t>
            </a:r>
            <a:r>
              <a:rPr lang="cs-CZ" i="1" dirty="0"/>
              <a:t>religion</a:t>
            </a:r>
            <a:r>
              <a:rPr lang="cs-CZ" dirty="0"/>
              <a:t> = posvátná úcta, zbožnost</a:t>
            </a:r>
          </a:p>
          <a:p>
            <a:r>
              <a:rPr lang="cs-CZ" dirty="0"/>
              <a:t>Cicero: </a:t>
            </a:r>
            <a:r>
              <a:rPr lang="cs-CZ" i="1" dirty="0" err="1"/>
              <a:t>relegere</a:t>
            </a:r>
            <a:r>
              <a:rPr lang="cs-CZ" dirty="0"/>
              <a:t> = číst znovu</a:t>
            </a:r>
          </a:p>
          <a:p>
            <a:r>
              <a:rPr lang="cs-CZ" dirty="0" err="1"/>
              <a:t>Lactantius</a:t>
            </a:r>
            <a:r>
              <a:rPr lang="cs-CZ" dirty="0"/>
              <a:t>: </a:t>
            </a:r>
            <a:r>
              <a:rPr lang="cs-CZ" i="1" dirty="0" err="1"/>
              <a:t>religare</a:t>
            </a:r>
            <a:r>
              <a:rPr lang="cs-CZ" dirty="0"/>
              <a:t> = znovu spojit</a:t>
            </a:r>
          </a:p>
          <a:p>
            <a:r>
              <a:rPr lang="cs-CZ" dirty="0"/>
              <a:t>Augustinus: </a:t>
            </a:r>
            <a:r>
              <a:rPr lang="cs-CZ" i="1" dirty="0" err="1"/>
              <a:t>reeligere</a:t>
            </a:r>
            <a:r>
              <a:rPr lang="cs-CZ" dirty="0"/>
              <a:t> = znovu zvolit; </a:t>
            </a:r>
            <a:r>
              <a:rPr lang="cs-CZ" i="1" dirty="0"/>
              <a:t>vera religion </a:t>
            </a:r>
            <a:r>
              <a:rPr lang="cs-CZ" dirty="0"/>
              <a:t>= pravé náboženství</a:t>
            </a:r>
          </a:p>
          <a:p>
            <a:endParaRPr lang="cs-CZ" dirty="0"/>
          </a:p>
          <a:p>
            <a:r>
              <a:rPr lang="cs-CZ" dirty="0"/>
              <a:t>Tj. definice vycházející z etymologie</a:t>
            </a:r>
          </a:p>
        </p:txBody>
      </p:sp>
    </p:spTree>
    <p:extLst>
      <p:ext uri="{BB962C8B-B14F-4D97-AF65-F5344CB8AC3E}">
        <p14:creationId xmlns:p14="http://schemas.microsoft.com/office/powerpoint/2010/main" val="1303433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8D0BAB9-B3A2-4845-8C67-399A47A9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4" y="4862145"/>
            <a:ext cx="5838092" cy="1586767"/>
          </a:xfrm>
        </p:spPr>
        <p:txBody>
          <a:bodyPr>
            <a:normAutofit/>
          </a:bodyPr>
          <a:lstStyle/>
          <a:p>
            <a:r>
              <a:rPr lang="cs-CZ" sz="2000" b="1" dirty="0"/>
              <a:t>Sunnité – až 90% muslimů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/>
              <a:t>Šíité – Irák, Írán, </a:t>
            </a:r>
            <a:r>
              <a:rPr lang="cs-CZ" sz="2000" b="1" dirty="0" err="1"/>
              <a:t>Azerbajdžán</a:t>
            </a:r>
            <a:r>
              <a:rPr lang="cs-CZ" sz="2000" b="1" dirty="0"/>
              <a:t>, Omán, Bahrajn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7" name="Picture 8" descr="VÃ½sledek obrÃ¡zku pro hidÅ¾ra mapa">
            <a:extLst>
              <a:ext uri="{FF2B5EF4-FFF2-40B4-BE49-F238E27FC236}">
                <a16:creationId xmlns:a16="http://schemas.microsoft.com/office/drawing/2014/main" id="{4509A134-F059-4857-B8FB-D5645ECA64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39" y="409087"/>
            <a:ext cx="5181600" cy="34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3DE3317-A894-4622-8E09-4BAEDAF64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8508"/>
            <a:ext cx="5181600" cy="4928455"/>
          </a:xfrm>
        </p:spPr>
        <p:txBody>
          <a:bodyPr>
            <a:normAutofit fontScale="92500"/>
          </a:bodyPr>
          <a:lstStyle/>
          <a:p>
            <a:r>
              <a:rPr lang="cs-CZ" dirty="0"/>
              <a:t>Medína: oáza</a:t>
            </a:r>
          </a:p>
          <a:p>
            <a:r>
              <a:rPr lang="cs-CZ" dirty="0"/>
              <a:t>smíření rozhádaných </a:t>
            </a:r>
            <a:r>
              <a:rPr lang="cs-CZ" dirty="0" err="1"/>
              <a:t>arab</a:t>
            </a:r>
            <a:r>
              <a:rPr lang="cs-CZ" dirty="0"/>
              <a:t>. skupin</a:t>
            </a:r>
          </a:p>
          <a:p>
            <a:r>
              <a:rPr lang="cs-CZ" dirty="0"/>
              <a:t>Židé proti; změna </a:t>
            </a:r>
            <a:r>
              <a:rPr lang="cs-CZ" i="1" dirty="0" err="1"/>
              <a:t>qiblu</a:t>
            </a:r>
            <a:r>
              <a:rPr lang="cs-CZ" dirty="0"/>
              <a:t> = Mekka</a:t>
            </a:r>
          </a:p>
          <a:p>
            <a:r>
              <a:rPr lang="cs-CZ" dirty="0"/>
              <a:t>Rozpory: Mekka x Medína</a:t>
            </a:r>
          </a:p>
          <a:p>
            <a:r>
              <a:rPr lang="cs-CZ" dirty="0"/>
              <a:t>624 n.l. bitva u </a:t>
            </a:r>
            <a:r>
              <a:rPr lang="cs-CZ" dirty="0" err="1"/>
              <a:t>Badru</a:t>
            </a:r>
            <a:r>
              <a:rPr lang="cs-CZ" dirty="0"/>
              <a:t> = počátek vítězství islámu</a:t>
            </a:r>
          </a:p>
          <a:p>
            <a:r>
              <a:rPr lang="cs-CZ" dirty="0"/>
              <a:t>Po smrti </a:t>
            </a:r>
            <a:r>
              <a:rPr lang="cs-CZ" dirty="0" err="1"/>
              <a:t>Chadídži</a:t>
            </a:r>
            <a:r>
              <a:rPr lang="cs-CZ" dirty="0"/>
              <a:t>; žena Aiša: dcera Abú </a:t>
            </a:r>
            <a:r>
              <a:rPr lang="cs-CZ" dirty="0" err="1"/>
              <a:t>Bakra</a:t>
            </a:r>
            <a:r>
              <a:rPr lang="cs-CZ" dirty="0"/>
              <a:t>; v Medíně žena </a:t>
            </a:r>
            <a:r>
              <a:rPr lang="cs-CZ" dirty="0" err="1"/>
              <a:t>Hafsa</a:t>
            </a:r>
            <a:endParaRPr lang="cs-CZ" dirty="0"/>
          </a:p>
          <a:p>
            <a:r>
              <a:rPr lang="cs-CZ" dirty="0"/>
              <a:t>630 n.l. Mekka dobyta</a:t>
            </a:r>
          </a:p>
          <a:p>
            <a:r>
              <a:rPr lang="cs-CZ" dirty="0"/>
              <a:t>632 umírá Muhammad (nástupce: Alí (manžel </a:t>
            </a:r>
            <a:r>
              <a:rPr lang="cs-CZ" dirty="0" err="1"/>
              <a:t>Fátimy</a:t>
            </a:r>
            <a:r>
              <a:rPr lang="cs-CZ" dirty="0"/>
              <a:t>) vs. Abú </a:t>
            </a:r>
            <a:r>
              <a:rPr lang="cs-CZ" dirty="0" err="1"/>
              <a:t>Bakr</a:t>
            </a:r>
            <a:r>
              <a:rPr lang="cs-CZ" dirty="0"/>
              <a:t>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2529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A93E5-1572-4F02-82E5-455B3967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/>
              <a:t>Zastoupení sunnitů (zeleně) a </a:t>
            </a:r>
            <a:r>
              <a:rPr lang="cs-CZ" sz="2500" b="1" dirty="0" err="1"/>
              <a:t>ši´itů</a:t>
            </a:r>
            <a:r>
              <a:rPr lang="cs-CZ" sz="2500" b="1" dirty="0"/>
              <a:t> (fialově) ve světě.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DB72EAF-C26D-4765-979B-339A2866D2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s://upload.wikimedia.org/wikipedia/commons/thumb/3/31/Islam_by_country.png/1920px-Islam_by_country.png">
            <a:extLst>
              <a:ext uri="{FF2B5EF4-FFF2-40B4-BE49-F238E27FC236}">
                <a16:creationId xmlns:a16="http://schemas.microsoft.com/office/drawing/2014/main" id="{9B7F5797-090A-4A7D-A637-73661B0A4C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4800"/>
            <a:ext cx="9760705" cy="449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561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E8F04-E407-43AE-8467-7A383D83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Korán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4AD0BCD-3312-4800-BE98-4224DB91D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46" y="1424354"/>
            <a:ext cx="5046785" cy="476530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Al-</a:t>
            </a:r>
            <a:r>
              <a:rPr lang="cs-CZ" dirty="0" err="1"/>
              <a:t>Qur</a:t>
            </a:r>
            <a:r>
              <a:rPr lang="cs-CZ" dirty="0"/>
              <a:t>-</a:t>
            </a:r>
            <a:r>
              <a:rPr lang="cs-CZ" dirty="0" err="1"/>
              <a:t>án</a:t>
            </a:r>
            <a:r>
              <a:rPr lang="cs-CZ" dirty="0"/>
              <a:t> (recitace)</a:t>
            </a:r>
          </a:p>
          <a:p>
            <a:r>
              <a:rPr lang="cs-CZ" dirty="0"/>
              <a:t>Nadiktoval anděl Gabriel</a:t>
            </a:r>
          </a:p>
          <a:p>
            <a:r>
              <a:rPr lang="cs-CZ" dirty="0"/>
              <a:t>114 súr (kapitol)</a:t>
            </a:r>
          </a:p>
          <a:p>
            <a:r>
              <a:rPr lang="cs-CZ" dirty="0"/>
              <a:t>Chronologicky dle času zjevení </a:t>
            </a:r>
          </a:p>
          <a:p>
            <a:r>
              <a:rPr lang="cs-CZ" dirty="0"/>
              <a:t>Celkem 23 let (609-632 n.l.)</a:t>
            </a:r>
          </a:p>
          <a:p>
            <a:r>
              <a:rPr lang="cs-CZ" dirty="0"/>
              <a:t>Kánon: 651 n.l.</a:t>
            </a:r>
          </a:p>
          <a:p>
            <a:r>
              <a:rPr lang="cs-CZ" dirty="0"/>
              <a:t>První súra „</a:t>
            </a:r>
            <a:r>
              <a:rPr lang="cs-CZ" dirty="0" err="1"/>
              <a:t>Otvíratelka</a:t>
            </a:r>
            <a:r>
              <a:rPr lang="cs-CZ" dirty="0"/>
              <a:t>“ (al-</a:t>
            </a:r>
            <a:r>
              <a:rPr lang="cs-CZ" dirty="0" err="1"/>
              <a:t>fátiha</a:t>
            </a:r>
            <a:r>
              <a:rPr lang="cs-CZ" dirty="0"/>
              <a:t>); na začátku každé súry: </a:t>
            </a:r>
            <a:r>
              <a:rPr lang="cs-CZ" dirty="0" err="1"/>
              <a:t>basmala</a:t>
            </a:r>
            <a:endParaRPr lang="cs-CZ" dirty="0"/>
          </a:p>
          <a:p>
            <a:r>
              <a:rPr lang="cs-CZ" dirty="0"/>
              <a:t>Satanské verše (súra 53, verše: 19-23)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3687D61-91F4-49BF-9229-0E850D28B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Ã½sledek obrÃ¡zku pro muhammad, korÃ¡n">
            <a:extLst>
              <a:ext uri="{FF2B5EF4-FFF2-40B4-BE49-F238E27FC236}">
                <a16:creationId xmlns:a16="http://schemas.microsoft.com/office/drawing/2014/main" id="{D4BC9CC5-FBD7-4226-8173-8F351CB3F29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760"/>
            <a:ext cx="5822240" cy="35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387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10582-FCA6-4909-86B8-683A8E8A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D0C66E-D4BE-42B5-864E-CE9C6BCF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91" y="2777923"/>
            <a:ext cx="5695709" cy="3399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/>
              <a:t>Pět pilířů islámu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/>
              <a:t> </a:t>
            </a:r>
            <a:r>
              <a:rPr lang="cs-CZ" dirty="0" err="1"/>
              <a:t>Šaháda</a:t>
            </a:r>
            <a:r>
              <a:rPr lang="cs-CZ" dirty="0"/>
              <a:t> (vyznání víry)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Salát (ranní modlitba)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Zakát</a:t>
            </a:r>
            <a:r>
              <a:rPr lang="cs-CZ" dirty="0"/>
              <a:t> (almužna, dar)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Saum</a:t>
            </a:r>
            <a:r>
              <a:rPr lang="cs-CZ" dirty="0"/>
              <a:t> (půst v ramadánu)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Hadždž</a:t>
            </a:r>
            <a:r>
              <a:rPr lang="cs-CZ" dirty="0"/>
              <a:t> (pouť do Mekky)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728F774-E5F6-4A13-A4A8-95F863867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8999"/>
            <a:ext cx="5181600" cy="274796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Vyznání víry: </a:t>
            </a:r>
            <a:r>
              <a:rPr lang="cs-CZ" b="1" dirty="0" err="1"/>
              <a:t>šaháda</a:t>
            </a:r>
            <a:r>
              <a:rPr lang="cs-CZ" b="1" dirty="0"/>
              <a:t> (svědectví)</a:t>
            </a:r>
          </a:p>
          <a:p>
            <a:r>
              <a:rPr lang="cs-CZ" dirty="0"/>
              <a:t>Vyznávám, že: Není božstva kromě Boha a Muhammad je posel Boží.</a:t>
            </a:r>
          </a:p>
          <a:p>
            <a:endParaRPr lang="cs-CZ" dirty="0"/>
          </a:p>
          <a:p>
            <a:r>
              <a:rPr lang="cs-CZ" dirty="0"/>
              <a:t>Vyznavač: </a:t>
            </a:r>
            <a:r>
              <a:rPr lang="cs-CZ" dirty="0" err="1"/>
              <a:t>šahíd</a:t>
            </a:r>
            <a:r>
              <a:rPr lang="cs-CZ" dirty="0"/>
              <a:t>, </a:t>
            </a:r>
            <a:r>
              <a:rPr lang="cs-CZ" dirty="0" err="1"/>
              <a:t>formál</a:t>
            </a:r>
            <a:r>
              <a:rPr lang="cs-CZ" dirty="0"/>
              <a:t>. muslim</a:t>
            </a:r>
          </a:p>
          <a:p>
            <a:endParaRPr lang="cs-CZ" dirty="0"/>
          </a:p>
        </p:txBody>
      </p:sp>
      <p:pic>
        <p:nvPicPr>
          <p:cNvPr id="6" name="Picture 4" descr="VÃ½sledek obrÃ¡zku pro Å¡ahÃ¡da foto">
            <a:extLst>
              <a:ext uri="{FF2B5EF4-FFF2-40B4-BE49-F238E27FC236}">
                <a16:creationId xmlns:a16="http://schemas.microsoft.com/office/drawing/2014/main" id="{648FCEBD-F10A-41D7-8C24-63501715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47" y="185979"/>
            <a:ext cx="4183284" cy="28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36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2B2093D-AEA5-45AE-B1C6-430CE081A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5920" y="577722"/>
            <a:ext cx="4627880" cy="55992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Pouť (</a:t>
            </a:r>
            <a:r>
              <a:rPr lang="cs-CZ" b="1" dirty="0" err="1"/>
              <a:t>hadždž</a:t>
            </a:r>
            <a:r>
              <a:rPr lang="cs-CZ" b="1" dirty="0"/>
              <a:t>)</a:t>
            </a:r>
          </a:p>
          <a:p>
            <a:r>
              <a:rPr lang="cs-CZ" dirty="0"/>
              <a:t>Mekka, posvátný okrsek (</a:t>
            </a:r>
            <a:r>
              <a:rPr lang="cs-CZ" dirty="0" err="1"/>
              <a:t>haram</a:t>
            </a:r>
            <a:r>
              <a:rPr lang="cs-CZ" dirty="0"/>
              <a:t>)</a:t>
            </a:r>
          </a:p>
          <a:p>
            <a:r>
              <a:rPr lang="cs-CZ" dirty="0"/>
              <a:t>Očista, šat (</a:t>
            </a:r>
            <a:r>
              <a:rPr lang="cs-CZ" dirty="0" err="1"/>
              <a:t>ihrám</a:t>
            </a:r>
            <a:r>
              <a:rPr lang="cs-CZ" dirty="0"/>
              <a:t>) = zasvěcení; </a:t>
            </a:r>
            <a:r>
              <a:rPr lang="cs-CZ" dirty="0" err="1"/>
              <a:t>prnášení</a:t>
            </a:r>
            <a:r>
              <a:rPr lang="cs-CZ" dirty="0"/>
              <a:t> modliteb</a:t>
            </a:r>
          </a:p>
          <a:p>
            <a:r>
              <a:rPr lang="cs-CZ" dirty="0" err="1"/>
              <a:t>Tawáf</a:t>
            </a:r>
            <a:r>
              <a:rPr lang="cs-CZ" dirty="0"/>
              <a:t> = 7 x obejít </a:t>
            </a:r>
            <a:r>
              <a:rPr lang="cs-CZ" dirty="0" err="1"/>
              <a:t>Ka´abu</a:t>
            </a:r>
            <a:endParaRPr lang="cs-CZ" dirty="0"/>
          </a:p>
          <a:p>
            <a:r>
              <a:rPr lang="cs-CZ" dirty="0"/>
              <a:t>Běh mezi pahorky </a:t>
            </a:r>
            <a:r>
              <a:rPr lang="cs-CZ" dirty="0" err="1"/>
              <a:t>Safá</a:t>
            </a:r>
            <a:r>
              <a:rPr lang="cs-CZ" dirty="0"/>
              <a:t> a </a:t>
            </a:r>
            <a:r>
              <a:rPr lang="cs-CZ" dirty="0" err="1"/>
              <a:t>Marwá</a:t>
            </a:r>
            <a:r>
              <a:rPr lang="cs-CZ" dirty="0"/>
              <a:t> </a:t>
            </a:r>
          </a:p>
          <a:p>
            <a:r>
              <a:rPr lang="cs-CZ" dirty="0"/>
              <a:t>Údolí </a:t>
            </a:r>
            <a:r>
              <a:rPr lang="cs-CZ" dirty="0" err="1"/>
              <a:t>Míná</a:t>
            </a:r>
            <a:r>
              <a:rPr lang="cs-CZ" dirty="0"/>
              <a:t> = přes noc</a:t>
            </a:r>
          </a:p>
          <a:p>
            <a:r>
              <a:rPr lang="cs-CZ" dirty="0"/>
              <a:t>Planina </a:t>
            </a:r>
            <a:r>
              <a:rPr lang="cs-CZ" dirty="0" err="1"/>
              <a:t>Arafát</a:t>
            </a:r>
            <a:r>
              <a:rPr lang="cs-CZ" dirty="0"/>
              <a:t> (rituální stání)</a:t>
            </a:r>
          </a:p>
          <a:p>
            <a:r>
              <a:rPr lang="cs-CZ" dirty="0" err="1"/>
              <a:t>Muzdalífa</a:t>
            </a:r>
            <a:endParaRPr lang="cs-CZ" dirty="0"/>
          </a:p>
          <a:p>
            <a:r>
              <a:rPr lang="cs-CZ" dirty="0"/>
              <a:t>V </a:t>
            </a:r>
            <a:r>
              <a:rPr lang="cs-CZ" dirty="0" err="1"/>
              <a:t>Míná</a:t>
            </a:r>
            <a:r>
              <a:rPr lang="cs-CZ" dirty="0"/>
              <a:t> symbolické kamenování satana; zvířecí oběti</a:t>
            </a:r>
          </a:p>
        </p:txBody>
      </p:sp>
      <p:pic>
        <p:nvPicPr>
          <p:cNvPr id="5126" name="Picture 6" descr="https://upload.wikimedia.org/wikipedia/commons/thumb/a/ab/Mapa_pouti_do_mekky.svg/330px-Mapa_pouti_do_mekky.svg.png">
            <a:extLst>
              <a:ext uri="{FF2B5EF4-FFF2-40B4-BE49-F238E27FC236}">
                <a16:creationId xmlns:a16="http://schemas.microsoft.com/office/drawing/2014/main" id="{7C40DFF9-E13C-4F51-9C07-DD5BC1E90F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2" y="577722"/>
            <a:ext cx="5802651" cy="35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16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4733AC1-1B8B-46A6-AE85-252490533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987" y="1681163"/>
            <a:ext cx="5157787" cy="823912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86CC316-34F6-4130-9FF1-EEA86811B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96560" y="985520"/>
            <a:ext cx="5858828" cy="5204143"/>
          </a:xfrm>
        </p:spPr>
        <p:txBody>
          <a:bodyPr/>
          <a:lstStyle/>
          <a:p>
            <a:r>
              <a:rPr lang="cs-CZ" dirty="0"/>
              <a:t>Literatura: </a:t>
            </a:r>
          </a:p>
          <a:p>
            <a:endParaRPr lang="cs-CZ" dirty="0"/>
          </a:p>
          <a:p>
            <a:r>
              <a:rPr lang="cs-CZ" dirty="0"/>
              <a:t>Epika, lyrika, drama</a:t>
            </a:r>
          </a:p>
          <a:p>
            <a:r>
              <a:rPr lang="cs-CZ" dirty="0"/>
              <a:t>Vědecké texty</a:t>
            </a:r>
          </a:p>
          <a:p>
            <a:r>
              <a:rPr lang="cs-CZ" dirty="0"/>
              <a:t>Filozofie a teologie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6.jpg">
            <a:extLst>
              <a:ext uri="{FF2B5EF4-FFF2-40B4-BE49-F238E27FC236}">
                <a16:creationId xmlns:a16="http://schemas.microsoft.com/office/drawing/2014/main" id="{DFD41B45-93DF-4AE4-A9CC-715AD05919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22" y="538480"/>
            <a:ext cx="3767455" cy="56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7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88DC4-51BD-43B9-9797-69391086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E4CDBD-AEDD-4785-86B6-904B6FBC2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240"/>
            <a:ext cx="10515600" cy="476472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Definice týkající se vzniku a vývoje náboženství (resp. původu náboženství); zvl. v novověku</a:t>
            </a:r>
          </a:p>
          <a:p>
            <a:endParaRPr lang="cs-CZ" dirty="0"/>
          </a:p>
          <a:p>
            <a:pPr lvl="1"/>
            <a:r>
              <a:rPr lang="cs-CZ" dirty="0" err="1">
                <a:solidFill>
                  <a:srgbClr val="C00000"/>
                </a:solidFill>
              </a:rPr>
              <a:t>Euheméros</a:t>
            </a:r>
            <a:r>
              <a:rPr lang="cs-CZ" dirty="0">
                <a:solidFill>
                  <a:srgbClr val="C00000"/>
                </a:solidFill>
              </a:rPr>
              <a:t> z </a:t>
            </a:r>
            <a:r>
              <a:rPr lang="cs-CZ" dirty="0" err="1">
                <a:solidFill>
                  <a:srgbClr val="C00000"/>
                </a:solidFill>
              </a:rPr>
              <a:t>Messeny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(340-260 př. n. l.). Bohové jsou původně velcí vladaři minulosti, kteří zavedli kult svých osob, aby si zajistili poslušnost poddaných. Náboženství je </a:t>
            </a:r>
            <a:r>
              <a:rPr lang="cs-CZ" dirty="0">
                <a:solidFill>
                  <a:srgbClr val="C00000"/>
                </a:solidFill>
              </a:rPr>
              <a:t>výplod fantazie.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Titus </a:t>
            </a:r>
            <a:r>
              <a:rPr lang="cs-CZ" dirty="0" err="1"/>
              <a:t>Lucrerius</a:t>
            </a:r>
            <a:r>
              <a:rPr lang="cs-CZ" dirty="0"/>
              <a:t> </a:t>
            </a:r>
            <a:r>
              <a:rPr lang="cs-CZ" dirty="0" err="1"/>
              <a:t>Carus</a:t>
            </a:r>
            <a:r>
              <a:rPr lang="cs-CZ" dirty="0"/>
              <a:t> (97-55 př. n. l.). Bohy stvořil lidský strach.</a:t>
            </a:r>
          </a:p>
          <a:p>
            <a:pPr lvl="1"/>
            <a:r>
              <a:rPr lang="cs-CZ" dirty="0" err="1">
                <a:solidFill>
                  <a:srgbClr val="C00000"/>
                </a:solidFill>
              </a:rPr>
              <a:t>Hésiodos</a:t>
            </a:r>
            <a:r>
              <a:rPr lang="cs-CZ" dirty="0"/>
              <a:t>: </a:t>
            </a:r>
            <a:r>
              <a:rPr lang="cs-CZ" i="1" dirty="0"/>
              <a:t>Theogonie</a:t>
            </a:r>
            <a:r>
              <a:rPr lang="cs-CZ" dirty="0"/>
              <a:t>/</a:t>
            </a:r>
            <a:r>
              <a:rPr lang="cs-CZ" i="1" dirty="0"/>
              <a:t>Železný věk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>
                <a:solidFill>
                  <a:srgbClr val="C00000"/>
                </a:solidFill>
              </a:rPr>
              <a:t>E. B. </a:t>
            </a:r>
            <a:r>
              <a:rPr lang="cs-CZ" dirty="0" err="1">
                <a:solidFill>
                  <a:srgbClr val="C00000"/>
                </a:solidFill>
              </a:rPr>
              <a:t>Tylor</a:t>
            </a:r>
            <a:r>
              <a:rPr lang="cs-CZ" dirty="0"/>
              <a:t>: animistická hypotéza o vzniku náboženství; anima=duše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H. </a:t>
            </a:r>
            <a:r>
              <a:rPr lang="cs-CZ" dirty="0" err="1">
                <a:solidFill>
                  <a:srgbClr val="C00000"/>
                </a:solidFill>
              </a:rPr>
              <a:t>Spencer</a:t>
            </a:r>
            <a:r>
              <a:rPr lang="cs-CZ" dirty="0"/>
              <a:t>: náboženství vzniklo z kultu předků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W. R. Smith</a:t>
            </a:r>
            <a:r>
              <a:rPr lang="cs-CZ" dirty="0"/>
              <a:t>: vznik z kultu předků a kultu zvířat (totemismus)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Omyl: jeden počátek, jeden základní princip, náboženství coby primitivní přístup ke skutečnosti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72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39BCF-ECEA-4CD7-A992-8AF86088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719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50693D-AA82-4411-B136-8906FD2DE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Degenerativní hypotézy</a:t>
            </a:r>
            <a:r>
              <a:rPr lang="cs-CZ" dirty="0"/>
              <a:t>: úpadek, rozklad původní víry</a:t>
            </a:r>
          </a:p>
          <a:p>
            <a:r>
              <a:rPr lang="cs-CZ" dirty="0"/>
              <a:t>W. Schmidt (úctu k nejvyšší bytosti lze najít všude; </a:t>
            </a:r>
            <a:r>
              <a:rPr lang="cs-CZ" dirty="0" err="1"/>
              <a:t>urmonoteismus</a:t>
            </a:r>
            <a:r>
              <a:rPr lang="cs-CZ" dirty="0"/>
              <a:t>)</a:t>
            </a:r>
          </a:p>
          <a:p>
            <a:r>
              <a:rPr lang="cs-CZ" dirty="0"/>
              <a:t>Leo </a:t>
            </a:r>
            <a:r>
              <a:rPr lang="cs-CZ" dirty="0" err="1"/>
              <a:t>Frobenius</a:t>
            </a:r>
            <a:r>
              <a:rPr lang="cs-CZ" dirty="0"/>
              <a:t>: teze o kulturních cyklech</a:t>
            </a:r>
          </a:p>
          <a:p>
            <a:r>
              <a:rPr lang="cs-CZ" dirty="0"/>
              <a:t>Fritz </a:t>
            </a:r>
            <a:r>
              <a:rPr lang="cs-CZ" dirty="0" err="1"/>
              <a:t>Graebner</a:t>
            </a:r>
            <a:r>
              <a:rPr lang="cs-CZ" dirty="0"/>
              <a:t>: migrace, kulturní vlivy</a:t>
            </a:r>
          </a:p>
          <a:p>
            <a:endParaRPr lang="cs-CZ" dirty="0"/>
          </a:p>
          <a:p>
            <a:r>
              <a:rPr lang="cs-CZ" dirty="0"/>
              <a:t>Funkcionálně a strukturálně orientované definice (B. </a:t>
            </a:r>
            <a:r>
              <a:rPr lang="cs-CZ" dirty="0" err="1"/>
              <a:t>Malinowski</a:t>
            </a:r>
            <a:r>
              <a:rPr lang="cs-CZ" dirty="0"/>
              <a:t>, C. </a:t>
            </a:r>
            <a:r>
              <a:rPr lang="cs-CZ" dirty="0" err="1"/>
              <a:t>Lévi-Strauss</a:t>
            </a:r>
            <a:r>
              <a:rPr lang="cs-CZ" dirty="0"/>
              <a:t>)</a:t>
            </a:r>
          </a:p>
          <a:p>
            <a:r>
              <a:rPr lang="cs-CZ" dirty="0"/>
              <a:t>Sociologické a psychologické definice (E. </a:t>
            </a:r>
            <a:r>
              <a:rPr lang="cs-CZ" dirty="0" err="1"/>
              <a:t>Durkheim</a:t>
            </a:r>
            <a:r>
              <a:rPr lang="cs-CZ" dirty="0"/>
              <a:t> = náboženství je jednotný systém přesvědčení, věr a praktik, které mají vztah k posvátným věcem (faktům)</a:t>
            </a:r>
          </a:p>
          <a:p>
            <a:r>
              <a:rPr lang="cs-CZ" dirty="0"/>
              <a:t>Fenomenologické definice (Rudolf Otto, Gerardus van der </a:t>
            </a:r>
            <a:r>
              <a:rPr lang="cs-CZ" dirty="0" err="1"/>
              <a:t>Leew</a:t>
            </a:r>
            <a:r>
              <a:rPr lang="cs-CZ" dirty="0"/>
              <a:t>), </a:t>
            </a:r>
            <a:r>
              <a:rPr lang="cs-CZ" dirty="0" err="1"/>
              <a:t>Mircea</a:t>
            </a:r>
            <a:r>
              <a:rPr lang="cs-CZ" dirty="0"/>
              <a:t> </a:t>
            </a:r>
            <a:r>
              <a:rPr lang="cs-CZ" dirty="0" err="1"/>
              <a:t>Eliade</a:t>
            </a:r>
            <a:r>
              <a:rPr lang="cs-CZ" dirty="0"/>
              <a:t>; POSVÁTNO; </a:t>
            </a:r>
            <a:r>
              <a:rPr lang="cs-CZ" i="1" dirty="0"/>
              <a:t>mysterium tremens i </a:t>
            </a:r>
            <a:r>
              <a:rPr lang="cs-CZ" i="1" dirty="0" err="1"/>
              <a:t>fascinans</a:t>
            </a:r>
            <a:endParaRPr lang="cs-CZ" i="1" dirty="0"/>
          </a:p>
          <a:p>
            <a:r>
              <a:rPr lang="cs-CZ" dirty="0"/>
              <a:t>Atd.</a:t>
            </a:r>
          </a:p>
          <a:p>
            <a:endParaRPr lang="cs-CZ" dirty="0"/>
          </a:p>
          <a:p>
            <a:r>
              <a:rPr lang="cs-CZ" dirty="0"/>
              <a:t>Responzivní hypotéza</a:t>
            </a:r>
          </a:p>
          <a:p>
            <a:r>
              <a:rPr lang="cs-CZ" dirty="0"/>
              <a:t>Jan Heller: odpověď člověka na to, co jej přesahuje; odpověď na otázku po smyslu.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7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F3823-24C2-4235-844B-F0D10ED6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Pokus o vymezení pojmu náboženství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F663F0-0E69-4E28-AD97-AB54E777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5348795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NÁBOŽENSTVÍ JE VZTAH ČLOVĚKA K NUMINÓZNÍ TRANSCENDENCI.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Východisko nikoli od zastřešujícího pojmu náboženství, nýbrž:</a:t>
            </a:r>
          </a:p>
          <a:p>
            <a:r>
              <a:rPr lang="cs-CZ" dirty="0"/>
              <a:t>od reality, od konkrétních projevů – zkušeností a norem.</a:t>
            </a:r>
          </a:p>
          <a:p>
            <a:r>
              <a:rPr lang="cs-CZ" dirty="0"/>
              <a:t>Co zkoumat?</a:t>
            </a:r>
          </a:p>
          <a:p>
            <a:endParaRPr lang="cs-CZ" dirty="0"/>
          </a:p>
          <a:p>
            <a:r>
              <a:rPr lang="cs-CZ" b="1" dirty="0"/>
              <a:t>Nábožensky vykládané skutečnosti </a:t>
            </a:r>
            <a:r>
              <a:rPr lang="cs-CZ" dirty="0"/>
              <a:t>(vyšší, nadpřirozená, smyslově nepřístupná skutečnost)</a:t>
            </a:r>
          </a:p>
          <a:p>
            <a:r>
              <a:rPr lang="cs-CZ" b="1" dirty="0"/>
              <a:t>Nábožensky vykládané zkušenosti </a:t>
            </a:r>
            <a:r>
              <a:rPr lang="cs-CZ" dirty="0"/>
              <a:t>(náboženská interpretace prožitků; komunikace s Bohem; mystické stavy atd.)</a:t>
            </a:r>
          </a:p>
          <a:p>
            <a:r>
              <a:rPr lang="cs-CZ" b="1" dirty="0"/>
              <a:t>Nábožensky vykládané normy </a:t>
            </a:r>
            <a:r>
              <a:rPr lang="cs-CZ" dirty="0"/>
              <a:t>(pravidla, příkazy, které mají normativní charakter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>
                <a:solidFill>
                  <a:srgbClr val="C00000"/>
                </a:solidFill>
              </a:rPr>
              <a:t>Náboženství je doprovodný a zároveň konstitutivní jev lidských dějin a kultury. Náboženství a prvek vlastní </a:t>
            </a:r>
            <a:r>
              <a:rPr lang="cs-CZ" b="1" dirty="0" err="1">
                <a:solidFill>
                  <a:srgbClr val="C00000"/>
                </a:solidFill>
              </a:rPr>
              <a:t>sebetranscendence</a:t>
            </a:r>
            <a:r>
              <a:rPr lang="cs-CZ" b="1" dirty="0">
                <a:solidFill>
                  <a:srgbClr val="C00000"/>
                </a:solidFill>
              </a:rPr>
              <a:t> = svědčí o antropologické konstantě.</a:t>
            </a:r>
          </a:p>
          <a:p>
            <a:r>
              <a:rPr lang="cs-CZ" b="1" dirty="0">
                <a:solidFill>
                  <a:srgbClr val="C00000"/>
                </a:solidFill>
              </a:rPr>
              <a:t>V centru naší pozornosti nejsou vlastní náboženské pravdy, ale také skutečnosti, zkušenosti a normy, ale to, jaký VÝZNAM mají pro jednotlivce i společnost.</a:t>
            </a:r>
          </a:p>
          <a:p>
            <a:r>
              <a:rPr lang="cs-CZ" b="1" dirty="0">
                <a:solidFill>
                  <a:srgbClr val="C00000"/>
                </a:solidFill>
              </a:rPr>
              <a:t>Zajímá nás, jak se tento VÝZNAM promítá do textů (normativních i nenormativních), jak se projevuje v literatuře.</a:t>
            </a:r>
          </a:p>
          <a:p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8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D19B9-BAE3-4E66-ACF3-632890A3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Typologie náboženství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DB3869-3EBA-47DA-B505-332480EB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920"/>
            <a:ext cx="10515600" cy="4785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Podle předmětu:</a:t>
            </a:r>
          </a:p>
          <a:p>
            <a:r>
              <a:rPr lang="cs-CZ" dirty="0"/>
              <a:t>Náboženství ve vlastním smyslu (</a:t>
            </a:r>
            <a:r>
              <a:rPr lang="cs-CZ" dirty="0" err="1"/>
              <a:t>numinózní</a:t>
            </a:r>
            <a:r>
              <a:rPr lang="cs-CZ" dirty="0"/>
              <a:t> transcendence)</a:t>
            </a:r>
          </a:p>
          <a:p>
            <a:r>
              <a:rPr lang="cs-CZ" dirty="0" err="1"/>
              <a:t>Kvazireligiózní</a:t>
            </a:r>
            <a:r>
              <a:rPr lang="cs-CZ" dirty="0"/>
              <a:t> oblasti</a:t>
            </a:r>
          </a:p>
          <a:p>
            <a:pPr lvl="1"/>
            <a:r>
              <a:rPr lang="cs-CZ" dirty="0" err="1"/>
              <a:t>Kryptoreligiózní</a:t>
            </a:r>
            <a:r>
              <a:rPr lang="cs-CZ" dirty="0"/>
              <a:t> směry (dogmata, kulty, obřady; má náboženské prvky, nepokládá se za náboženství)</a:t>
            </a:r>
          </a:p>
          <a:p>
            <a:pPr lvl="1"/>
            <a:r>
              <a:rPr lang="cs-CZ" dirty="0" err="1"/>
              <a:t>Pseudoreligiózní</a:t>
            </a:r>
            <a:r>
              <a:rPr lang="cs-CZ" dirty="0"/>
              <a:t> směry (psychoterapeutické meditace,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aj.; pokládá se za náboženství)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Podle formálního předmětu:</a:t>
            </a:r>
          </a:p>
          <a:p>
            <a:r>
              <a:rPr lang="cs-CZ" dirty="0"/>
              <a:t>Teistická náboženství (monoteistická, polyteistická)</a:t>
            </a:r>
          </a:p>
          <a:p>
            <a:r>
              <a:rPr lang="cs-CZ" dirty="0"/>
              <a:t>Neteistická náboženství (transcendence je neosobní)</a:t>
            </a:r>
          </a:p>
        </p:txBody>
      </p:sp>
    </p:spTree>
    <p:extLst>
      <p:ext uri="{BB962C8B-B14F-4D97-AF65-F5344CB8AC3E}">
        <p14:creationId xmlns:p14="http://schemas.microsoft.com/office/powerpoint/2010/main" val="42274503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4168</Words>
  <Application>Microsoft Office PowerPoint</Application>
  <PresentationFormat>Širokoúhlá obrazovka</PresentationFormat>
  <Paragraphs>600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Motiv Office</vt:lpstr>
      <vt:lpstr>Literatura v kontextu náboženství</vt:lpstr>
      <vt:lpstr>Předmět studia:</vt:lpstr>
      <vt:lpstr>Náboženství: definice</vt:lpstr>
      <vt:lpstr>Prezentace aplikace PowerPoint</vt:lpstr>
      <vt:lpstr>Náboženství: výklad pojmu</vt:lpstr>
      <vt:lpstr>Definice</vt:lpstr>
      <vt:lpstr>Prezentace aplikace PowerPoint</vt:lpstr>
      <vt:lpstr>Pokus o vymezení pojmu náboženství</vt:lpstr>
      <vt:lpstr>Typologie náboženství</vt:lpstr>
      <vt:lpstr>Prezentace aplikace PowerPoint</vt:lpstr>
      <vt:lpstr>Texty</vt:lpstr>
      <vt:lpstr>autor – text – interpret - interpretace</vt:lpstr>
      <vt:lpstr>Posvátný text</vt:lpstr>
      <vt:lpstr>Mýtus</vt:lpstr>
      <vt:lpstr>Typologie mýtů</vt:lpstr>
      <vt:lpstr>Hésiodos: Theogonie </vt:lpstr>
      <vt:lpstr>Enúma eliš (akkadský mýtus)</vt:lpstr>
      <vt:lpstr>Asýrie, Babylónie</vt:lpstr>
      <vt:lpstr>Písmo</vt:lpstr>
      <vt:lpstr>Prezentace aplikace PowerPoint</vt:lpstr>
      <vt:lpstr>Prezentace aplikace PowerPoint</vt:lpstr>
      <vt:lpstr>Judaismus Židovská literatura v proměnách věků</vt:lpstr>
      <vt:lpstr>Judaismus</vt:lpstr>
      <vt:lpstr>Prezentace aplikace PowerPoint</vt:lpstr>
      <vt:lpstr>Izrael – nejstarší texty</vt:lpstr>
      <vt:lpstr>Text Tóry</vt:lpstr>
      <vt:lpstr>Prezentace aplikace PowerPoint</vt:lpstr>
      <vt:lpstr>Prezentace aplikace PowerPoint</vt:lpstr>
      <vt:lpstr>Chrám </vt:lpstr>
      <vt:lpstr>Prezentace aplikace PowerPoint</vt:lpstr>
      <vt:lpstr>Křesťanství</vt:lpstr>
      <vt:lpstr>Prezentace aplikace PowerPoint</vt:lpstr>
      <vt:lpstr>Prezentace aplikace PowerPoint</vt:lpstr>
      <vt:lpstr>bible</vt:lpstr>
      <vt:lpstr>Hinduismus</vt:lpstr>
      <vt:lpstr>Prezentace aplikace PowerPoint</vt:lpstr>
      <vt:lpstr>Věroučná základna</vt:lpstr>
      <vt:lpstr>Prezentace aplikace PowerPoint</vt:lpstr>
      <vt:lpstr>Historie</vt:lpstr>
      <vt:lpstr>Prezentace aplikace PowerPoint</vt:lpstr>
      <vt:lpstr>Buddhismus</vt:lpstr>
      <vt:lpstr>Prezentace aplikace PowerPoint</vt:lpstr>
      <vt:lpstr>Arhatství (theraváda)</vt:lpstr>
      <vt:lpstr>Historický vývoj</vt:lpstr>
      <vt:lpstr>Prezentace aplikace PowerPoint</vt:lpstr>
      <vt:lpstr>Tripitaka (Trojí koš)</vt:lpstr>
      <vt:lpstr>Islám</vt:lpstr>
      <vt:lpstr>Prezentace aplikace PowerPoint</vt:lpstr>
      <vt:lpstr>Muhammad (571-632) </vt:lpstr>
      <vt:lpstr>Sunnité – až 90% muslimů  Šíité – Irák, Írán, Azerbajdžán, Omán, Bahrajn </vt:lpstr>
      <vt:lpstr>Zastoupení sunnitů (zeleně) a ši´itů (fialově) ve světě.</vt:lpstr>
      <vt:lpstr>Korán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v kontextu náboženství</dc:title>
  <dc:creator>Ondřej Sládek</dc:creator>
  <cp:lastModifiedBy>Ondřej Sládek</cp:lastModifiedBy>
  <cp:revision>102</cp:revision>
  <dcterms:created xsi:type="dcterms:W3CDTF">2018-02-25T21:08:44Z</dcterms:created>
  <dcterms:modified xsi:type="dcterms:W3CDTF">2018-05-07T20:40:11Z</dcterms:modified>
</cp:coreProperties>
</file>