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handoutMasterIdLst>
    <p:handoutMasterId r:id="rId58"/>
  </p:handoutMasterIdLst>
  <p:sldIdLst>
    <p:sldId id="257" r:id="rId2"/>
    <p:sldId id="507" r:id="rId3"/>
    <p:sldId id="508" r:id="rId4"/>
    <p:sldId id="506" r:id="rId5"/>
    <p:sldId id="321" r:id="rId6"/>
    <p:sldId id="322" r:id="rId7"/>
    <p:sldId id="330" r:id="rId8"/>
    <p:sldId id="365" r:id="rId9"/>
    <p:sldId id="313" r:id="rId10"/>
    <p:sldId id="314" r:id="rId11"/>
    <p:sldId id="315" r:id="rId12"/>
    <p:sldId id="302" r:id="rId13"/>
    <p:sldId id="303" r:id="rId14"/>
    <p:sldId id="304" r:id="rId15"/>
    <p:sldId id="305" r:id="rId16"/>
    <p:sldId id="306" r:id="rId17"/>
    <p:sldId id="307" r:id="rId18"/>
    <p:sldId id="318" r:id="rId19"/>
    <p:sldId id="317" r:id="rId20"/>
    <p:sldId id="468" r:id="rId21"/>
    <p:sldId id="471" r:id="rId22"/>
    <p:sldId id="472" r:id="rId23"/>
    <p:sldId id="483" r:id="rId24"/>
    <p:sldId id="469" r:id="rId25"/>
    <p:sldId id="386" r:id="rId26"/>
    <p:sldId id="497" r:id="rId27"/>
    <p:sldId id="411" r:id="rId28"/>
    <p:sldId id="412" r:id="rId29"/>
    <p:sldId id="449" r:id="rId30"/>
    <p:sldId id="498" r:id="rId31"/>
    <p:sldId id="448" r:id="rId32"/>
    <p:sldId id="447" r:id="rId33"/>
    <p:sldId id="387" r:id="rId34"/>
    <p:sldId id="388" r:id="rId35"/>
    <p:sldId id="389" r:id="rId36"/>
    <p:sldId id="390" r:id="rId37"/>
    <p:sldId id="391" r:id="rId38"/>
    <p:sldId id="392" r:id="rId39"/>
    <p:sldId id="393" r:id="rId40"/>
    <p:sldId id="394" r:id="rId41"/>
    <p:sldId id="312" r:id="rId42"/>
    <p:sldId id="396" r:id="rId43"/>
    <p:sldId id="397" r:id="rId44"/>
    <p:sldId id="398" r:id="rId45"/>
    <p:sldId id="399" r:id="rId46"/>
    <p:sldId id="400" r:id="rId47"/>
    <p:sldId id="401" r:id="rId48"/>
    <p:sldId id="402" r:id="rId49"/>
    <p:sldId id="403" r:id="rId50"/>
    <p:sldId id="404" r:id="rId51"/>
    <p:sldId id="405" r:id="rId52"/>
    <p:sldId id="406" r:id="rId53"/>
    <p:sldId id="407" r:id="rId54"/>
    <p:sldId id="408" r:id="rId55"/>
    <p:sldId id="311" r:id="rId5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323" autoAdjust="0"/>
  </p:normalViewPr>
  <p:slideViewPr>
    <p:cSldViewPr snapToGrid="0" snapToObjects="1">
      <p:cViewPr varScale="1">
        <p:scale>
          <a:sx n="80" d="100"/>
          <a:sy n="80" d="100"/>
        </p:scale>
        <p:origin x="-1920"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AD842F-D1FA-8447-9713-AC4D5BB36BB2}" type="datetimeFigureOut">
              <a:rPr lang="en-US" smtClean="0"/>
              <a:t>01.03.18</a:t>
            </a:fld>
            <a:endParaRPr lang="cs-CZ"/>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0C8608-F1D5-3B4E-97F4-2B24B5BBF2CD}" type="slidenum">
              <a:rPr lang="cs-CZ" smtClean="0"/>
              <a:t>‹#›</a:t>
            </a:fld>
            <a:endParaRPr lang="cs-CZ"/>
          </a:p>
        </p:txBody>
      </p:sp>
    </p:spTree>
    <p:extLst>
      <p:ext uri="{BB962C8B-B14F-4D97-AF65-F5344CB8AC3E}">
        <p14:creationId xmlns:p14="http://schemas.microsoft.com/office/powerpoint/2010/main" val="12315990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BE397B8-26E4-0D40-8E04-5AED3EE67CDD}" type="datetimeFigureOut">
              <a:rPr lang="en-US" smtClean="0"/>
              <a:t>01.03.18</a:t>
            </a:fld>
            <a:endParaRPr lang="cs-CZ"/>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cs-CZ"/>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A0BB032-631B-BF46-AFED-57347C9DFCAC}" type="slidenum">
              <a:rPr lang="cs-CZ" smtClean="0"/>
              <a:t>‹#›</a:t>
            </a:fld>
            <a:endParaRPr lang="cs-CZ"/>
          </a:p>
        </p:txBody>
      </p:sp>
    </p:spTree>
    <p:extLst>
      <p:ext uri="{BB962C8B-B14F-4D97-AF65-F5344CB8AC3E}">
        <p14:creationId xmlns:p14="http://schemas.microsoft.com/office/powerpoint/2010/main" val="203251265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BA0BB032-631B-BF46-AFED-57347C9DFCAC}" type="slidenum">
              <a:rPr lang="cs-CZ" smtClean="0"/>
              <a:t>18</a:t>
            </a:fld>
            <a:endParaRPr lang="cs-CZ"/>
          </a:p>
        </p:txBody>
      </p:sp>
    </p:spTree>
    <p:extLst>
      <p:ext uri="{BB962C8B-B14F-4D97-AF65-F5344CB8AC3E}">
        <p14:creationId xmlns:p14="http://schemas.microsoft.com/office/powerpoint/2010/main" val="3533438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prstGeom prst="rect">
            <a:avLst/>
          </a:prstGeom>
        </p:spPr>
        <p:txBody>
          <a:bodyPr/>
          <a:lstStyle/>
          <a:p>
            <a:pPr lvl="0"/>
            <a:endParaRPr/>
          </a:p>
        </p:txBody>
      </p:sp>
      <p:sp>
        <p:nvSpPr>
          <p:cNvPr id="92" name="Shape 92"/>
          <p:cNvSpPr>
            <a:spLocks noGrp="1"/>
          </p:cNvSpPr>
          <p:nvPr>
            <p:ph type="body" sz="quarter" idx="1"/>
          </p:nvPr>
        </p:nvSpPr>
        <p:spPr>
          <a:prstGeom prst="rect">
            <a:avLst/>
          </a:prstGeom>
        </p:spPr>
        <p:txBody>
          <a:bodyPr/>
          <a:lstStyle>
            <a:lvl1pPr>
              <a:defRPr sz="1600"/>
            </a:lvl1pPr>
          </a:lstStyle>
          <a:p>
            <a:pPr lvl="0">
              <a:defRPr sz="1800"/>
            </a:pPr>
            <a:r>
              <a:rPr lang="cs-CZ" sz="1000" dirty="0" smtClean="0">
                <a:latin typeface="Calibri"/>
                <a:cs typeface="Calibri"/>
              </a:rPr>
              <a:t>Jako druhý výjezd budu prezentovat procesovou reformu</a:t>
            </a:r>
          </a:p>
          <a:p>
            <a:pPr lvl="0">
              <a:defRPr sz="1800"/>
            </a:pPr>
            <a:endParaRPr lang="cs-CZ" sz="1000" dirty="0" smtClean="0">
              <a:latin typeface="Calibri"/>
              <a:cs typeface="Calibri"/>
            </a:endParaRPr>
          </a:p>
          <a:p>
            <a:pPr marL="0" marR="0" lvl="0" indent="0" defTabSz="457200" eaLnBrk="1" fontAlgn="auto" latinLnBrk="0" hangingPunct="1">
              <a:lnSpc>
                <a:spcPct val="117999"/>
              </a:lnSpc>
              <a:spcBef>
                <a:spcPts val="0"/>
              </a:spcBef>
              <a:spcAft>
                <a:spcPts val="0"/>
              </a:spcAft>
              <a:buClrTx/>
              <a:buSzTx/>
              <a:buFontTx/>
              <a:buNone/>
              <a:tabLst/>
              <a:defRPr sz="1800"/>
            </a:pPr>
            <a:r>
              <a:rPr lang="cs-CZ" sz="1000" dirty="0" smtClean="0">
                <a:latin typeface="Calibri"/>
                <a:cs typeface="Calibri"/>
              </a:rPr>
              <a:t>PŘEČÍST</a:t>
            </a:r>
            <a:r>
              <a:rPr lang="cs-CZ" sz="1000" baseline="0" dirty="0" smtClean="0">
                <a:latin typeface="Calibri"/>
                <a:cs typeface="Calibri"/>
              </a:rPr>
              <a:t> SLIDE.</a:t>
            </a:r>
            <a:endParaRPr lang="cs-CZ" sz="1000" dirty="0" smtClean="0">
              <a:latin typeface="Calibri"/>
              <a:cs typeface="Calibri"/>
            </a:endParaRPr>
          </a:p>
          <a:p>
            <a:pPr lvl="0">
              <a:defRPr sz="1800"/>
            </a:pPr>
            <a:endParaRPr lang="cs-CZ" sz="1000" dirty="0" smtClean="0">
              <a:latin typeface="Calibri"/>
              <a:cs typeface="Calibri"/>
            </a:endParaRPr>
          </a:p>
          <a:p>
            <a:pPr lvl="0">
              <a:defRPr sz="1800"/>
            </a:pPr>
            <a:r>
              <a:rPr lang="cs-CZ" sz="1000" dirty="0" smtClean="0">
                <a:latin typeface="Calibri"/>
                <a:cs typeface="Calibri"/>
              </a:rPr>
              <a:t>Přiznám se, že tu bych považoval za potřebnou a přál bych nám – fakultám</a:t>
            </a:r>
            <a:r>
              <a:rPr lang="cs-CZ" sz="1000" baseline="0" dirty="0" smtClean="0">
                <a:latin typeface="Calibri"/>
                <a:cs typeface="Calibri"/>
              </a:rPr>
              <a:t> připravující učitele a odborným společnostem – abychom ji mohli koncipovat a podporovat.</a:t>
            </a:r>
            <a:endParaRPr lang="cs-CZ" sz="1000" dirty="0" smtClean="0">
              <a:latin typeface="Calibri"/>
              <a:cs typeface="Calibri"/>
            </a:endParaRPr>
          </a:p>
          <a:p>
            <a:pPr lvl="0">
              <a:defRPr sz="1800"/>
            </a:pPr>
            <a:endParaRPr lang="cs-CZ" sz="1000" dirty="0" smtClean="0">
              <a:latin typeface="Calibri"/>
              <a:cs typeface="Calibri"/>
            </a:endParaRPr>
          </a:p>
          <a:p>
            <a:pPr lvl="0">
              <a:defRPr sz="1800"/>
            </a:pPr>
            <a:r>
              <a:rPr lang="cs-CZ" sz="1000" dirty="0" smtClean="0">
                <a:latin typeface="Calibri"/>
                <a:cs typeface="Calibri"/>
              </a:rPr>
              <a:t>J</a:t>
            </a:r>
            <a:r>
              <a:rPr sz="1000" dirty="0" smtClean="0">
                <a:latin typeface="Calibri"/>
                <a:cs typeface="Calibri"/>
              </a:rPr>
              <a:t>de </a:t>
            </a:r>
            <a:r>
              <a:rPr sz="1000" dirty="0">
                <a:latin typeface="Calibri"/>
                <a:cs typeface="Calibri"/>
              </a:rPr>
              <a:t>o typ reformy praxi </a:t>
            </a:r>
            <a:r>
              <a:rPr sz="1000" dirty="0" smtClean="0">
                <a:latin typeface="Calibri"/>
                <a:cs typeface="Calibri"/>
              </a:rPr>
              <a:t>nejbližší</a:t>
            </a:r>
            <a:r>
              <a:rPr lang="cs-CZ" sz="1000" baseline="0" dirty="0" smtClean="0">
                <a:latin typeface="Calibri"/>
                <a:cs typeface="Calibri"/>
              </a:rPr>
              <a:t> – věřím, že učitelům by dávala smysl.</a:t>
            </a:r>
            <a:endParaRPr sz="1000" dirty="0">
              <a:latin typeface="Calibri"/>
              <a:cs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prstGeom prst="rect">
            <a:avLst/>
          </a:prstGeom>
        </p:spPr>
        <p:txBody>
          <a:bodyPr/>
          <a:lstStyle/>
          <a:p>
            <a:pPr lvl="0"/>
            <a:endParaRPr/>
          </a:p>
        </p:txBody>
      </p:sp>
      <p:sp>
        <p:nvSpPr>
          <p:cNvPr id="98" name="Shape 98"/>
          <p:cNvSpPr>
            <a:spLocks noGrp="1"/>
          </p:cNvSpPr>
          <p:nvPr>
            <p:ph type="body" sz="quarter" idx="1"/>
          </p:nvPr>
        </p:nvSpPr>
        <p:spPr>
          <a:prstGeom prst="rect">
            <a:avLst/>
          </a:prstGeom>
        </p:spPr>
        <p:txBody>
          <a:bodyPr/>
          <a:lstStyle/>
          <a:p>
            <a:pPr lvl="0">
              <a:defRPr sz="1800"/>
            </a:pPr>
            <a:r>
              <a:rPr lang="cs-CZ" sz="1000" dirty="0" smtClean="0">
                <a:latin typeface="Calibri"/>
                <a:cs typeface="Calibri"/>
              </a:rPr>
              <a:t>PŘEČÍST SLIDE.</a:t>
            </a:r>
            <a:endParaRPr sz="1000" dirty="0">
              <a:latin typeface="Calibri"/>
              <a:cs typeface="Calibri"/>
            </a:endParaRPr>
          </a:p>
          <a:p>
            <a:pPr lvl="0">
              <a:defRPr sz="1800"/>
            </a:pPr>
            <a:endParaRPr sz="1000" dirty="0">
              <a:latin typeface="Calibri"/>
              <a:cs typeface="Calibri"/>
            </a:endParaRPr>
          </a:p>
          <a:p>
            <a:pPr lvl="0">
              <a:defRPr sz="1800"/>
            </a:pPr>
            <a:r>
              <a:rPr lang="cs-CZ" sz="1000" dirty="0" smtClean="0">
                <a:latin typeface="Calibri"/>
                <a:cs typeface="Calibri"/>
              </a:rPr>
              <a:t>Tuto reformu </a:t>
            </a:r>
            <a:r>
              <a:rPr sz="1000" dirty="0" smtClean="0">
                <a:latin typeface="Calibri"/>
                <a:cs typeface="Calibri"/>
              </a:rPr>
              <a:t>vykreslím </a:t>
            </a:r>
            <a:r>
              <a:rPr sz="1000" dirty="0">
                <a:latin typeface="Calibri"/>
                <a:cs typeface="Calibri"/>
              </a:rPr>
              <a:t>dramaticky, </a:t>
            </a:r>
            <a:r>
              <a:rPr lang="cs-CZ" sz="1000" dirty="0" smtClean="0">
                <a:latin typeface="Calibri"/>
                <a:cs typeface="Calibri"/>
              </a:rPr>
              <a:t>neboť z ní mám obavy</a:t>
            </a:r>
            <a:r>
              <a:rPr sz="1000" dirty="0" smtClean="0">
                <a:latin typeface="Calibri"/>
                <a:cs typeface="Calibri"/>
              </a:rPr>
              <a:t>. </a:t>
            </a:r>
            <a:r>
              <a:rPr sz="1000" dirty="0">
                <a:latin typeface="Calibri"/>
                <a:cs typeface="Calibri"/>
              </a:rPr>
              <a:t>Při její charakteristice se opřu o novou knihu K. P. Liessmanna </a:t>
            </a:r>
            <a:r>
              <a:rPr lang="cs-CZ" sz="1000" dirty="0" smtClean="0">
                <a:latin typeface="Calibri"/>
                <a:cs typeface="Calibri"/>
              </a:rPr>
              <a:t>Hodina</a:t>
            </a:r>
            <a:r>
              <a:rPr lang="cs-CZ" sz="1000" baseline="0" dirty="0" smtClean="0">
                <a:latin typeface="Calibri"/>
                <a:cs typeface="Calibri"/>
              </a:rPr>
              <a:t> duchů.</a:t>
            </a:r>
            <a:r>
              <a:rPr sz="1000" dirty="0" smtClean="0">
                <a:latin typeface="Calibri"/>
                <a:cs typeface="Calibri"/>
              </a:rPr>
              <a:t> </a:t>
            </a:r>
            <a:endParaRPr lang="cs-CZ" sz="1000" dirty="0" smtClean="0">
              <a:latin typeface="Calibri"/>
              <a:cs typeface="Calibri"/>
            </a:endParaRPr>
          </a:p>
          <a:p>
            <a:pPr lvl="0">
              <a:defRPr sz="1800"/>
            </a:pPr>
            <a:endParaRPr lang="cs-CZ" sz="1000" dirty="0" smtClean="0">
              <a:latin typeface="Calibri"/>
              <a:cs typeface="Calibri"/>
            </a:endParaRPr>
          </a:p>
          <a:p>
            <a:pPr lvl="0">
              <a:defRPr sz="1800"/>
            </a:pPr>
            <a:r>
              <a:rPr sz="1000" dirty="0" smtClean="0">
                <a:latin typeface="Calibri"/>
                <a:cs typeface="Calibri"/>
              </a:rPr>
              <a:t>Jde </a:t>
            </a:r>
            <a:r>
              <a:rPr sz="1000" dirty="0">
                <a:latin typeface="Calibri"/>
                <a:cs typeface="Calibri"/>
              </a:rPr>
              <a:t>o reformu školského systému, která je založena na měření výstupů vzdělávacích výsledků (znalostí, dovedností, kompetencí žáků), odpovídá jí Outputsteurung. Nástrojem výstupové reformy jsou mezinárodně srovnávací šetření vzdělávacích výsledků žáků (PISA, TIMSS), národní plošná testování a další sběry dat o vzdělávacích výsledcích, z nichž lze dělat žebříčky. Vytváří se </a:t>
            </a:r>
            <a:r>
              <a:rPr sz="1000" dirty="0" smtClean="0">
                <a:latin typeface="Calibri"/>
                <a:cs typeface="Calibri"/>
              </a:rPr>
              <a:t>sebereferenční svět</a:t>
            </a:r>
            <a:r>
              <a:rPr lang="cs-CZ" sz="1000" dirty="0" smtClean="0">
                <a:latin typeface="Calibri"/>
                <a:cs typeface="Calibri"/>
              </a:rPr>
              <a:t> klamu</a:t>
            </a:r>
            <a:r>
              <a:rPr sz="1000" dirty="0" smtClean="0">
                <a:latin typeface="Calibri"/>
                <a:cs typeface="Calibri"/>
              </a:rPr>
              <a:t> </a:t>
            </a:r>
            <a:r>
              <a:rPr sz="1000" dirty="0">
                <a:latin typeface="Calibri"/>
                <a:cs typeface="Calibri"/>
              </a:rPr>
              <a:t>(Scheinwelt)... Dobře se v něm angažuje empirický výzkum vzdělávání a testovací agentury, které pracují s daty, aniž by bylo nutno jít za ně k samotnému vzdělávání. Školy je třeba nakazit umělou soutěživostí. ... S oporou o ně je konstruována katastrofa a vyvolána a panika – ty jsou nástrojem reformy ... zavádí se vojenská či dokonce válečná terminologie – v mezinárodní soutěži se mluví o vítězích a poražených, hledají se zbraně k záchraně, postupuje se </a:t>
            </a:r>
            <a:r>
              <a:rPr sz="1000" dirty="0" err="1" smtClean="0">
                <a:latin typeface="Calibri"/>
                <a:cs typeface="Calibri"/>
              </a:rPr>
              <a:t>útokem</a:t>
            </a:r>
            <a:r>
              <a:rPr lang="cs-CZ" sz="1000" baseline="0" dirty="0" smtClean="0">
                <a:latin typeface="Calibri"/>
                <a:cs typeface="Calibri"/>
              </a:rPr>
              <a:t> vpřed...</a:t>
            </a:r>
            <a:r>
              <a:rPr sz="1000" dirty="0" smtClean="0">
                <a:latin typeface="Calibri"/>
                <a:cs typeface="Calibri"/>
              </a:rPr>
              <a:t> </a:t>
            </a:r>
            <a:r>
              <a:rPr sz="1000" dirty="0">
                <a:latin typeface="Calibri"/>
                <a:cs typeface="Calibri"/>
              </a:rPr>
              <a:t>rodiče požadují pro své děti hyperkvalifikaci: ... musí je přece připravit na boj o přežití... zprávy OECD udávají takt, v němž tančí vzdělávací politika ... vytrácí se duch vzdělání, vidí se to přes kariéru ubíhá ke strukturálním otázkám Liessmann uzavírá: „V rétorice katastrofy, testování a permanentní reformy se praxe nevzdělanosti ukazuje ve své hysterické </a:t>
            </a:r>
            <a:r>
              <a:rPr sz="1000" dirty="0" err="1">
                <a:latin typeface="Calibri"/>
                <a:cs typeface="Calibri"/>
              </a:rPr>
              <a:t>podobě</a:t>
            </a:r>
            <a:r>
              <a:rPr sz="1000" dirty="0" smtClean="0">
                <a:latin typeface="Calibri"/>
                <a:cs typeface="Calibri"/>
              </a:rPr>
              <a:t>“.</a:t>
            </a:r>
            <a:endParaRPr lang="cs-CZ" sz="1000" dirty="0" smtClean="0">
              <a:latin typeface="Calibri"/>
              <a:cs typeface="Calibri"/>
            </a:endParaRPr>
          </a:p>
          <a:p>
            <a:pPr lvl="0">
              <a:defRPr sz="1800"/>
            </a:pPr>
            <a:endParaRPr lang="cs-CZ" sz="1000" dirty="0" smtClean="0">
              <a:latin typeface="Calibri"/>
              <a:cs typeface="Calibri"/>
            </a:endParaRPr>
          </a:p>
          <a:p>
            <a:pPr lvl="0">
              <a:defRPr sz="1800"/>
            </a:pPr>
            <a:r>
              <a:rPr lang="cs-CZ" sz="1000" dirty="0" smtClean="0">
                <a:latin typeface="Calibri"/>
                <a:cs typeface="Calibri"/>
              </a:rPr>
              <a:t>Pozn. k expertům na vzdělávání: vrchní ideolog PISY – A. </a:t>
            </a:r>
            <a:r>
              <a:rPr lang="cs-CZ" sz="1000" dirty="0" err="1" smtClean="0">
                <a:latin typeface="Calibri"/>
                <a:cs typeface="Calibri"/>
              </a:rPr>
              <a:t>Schleicher</a:t>
            </a:r>
            <a:r>
              <a:rPr lang="cs-CZ" sz="1000" dirty="0" smtClean="0">
                <a:latin typeface="Calibri"/>
                <a:cs typeface="Calibri"/>
              </a:rPr>
              <a:t> je ihned po zveřejnění výsledků k dispozici s knížecí radou – zpravidla</a:t>
            </a:r>
            <a:r>
              <a:rPr lang="cs-CZ" sz="1000" baseline="0" dirty="0" smtClean="0">
                <a:latin typeface="Calibri"/>
                <a:cs typeface="Calibri"/>
              </a:rPr>
              <a:t> zní: </a:t>
            </a:r>
            <a:r>
              <a:rPr lang="cs-CZ" sz="1000" dirty="0" smtClean="0">
                <a:latin typeface="Calibri"/>
                <a:cs typeface="Calibri"/>
              </a:rPr>
              <a:t>zrušte</a:t>
            </a:r>
            <a:r>
              <a:rPr lang="cs-CZ" sz="1000" baseline="0" dirty="0" smtClean="0">
                <a:latin typeface="Calibri"/>
                <a:cs typeface="Calibri"/>
              </a:rPr>
              <a:t> víceletá gymnázia.</a:t>
            </a:r>
            <a:endParaRPr sz="1000" dirty="0">
              <a:latin typeface="Calibri"/>
              <a:cs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prstGeom prst="rect">
            <a:avLst/>
          </a:prstGeom>
        </p:spPr>
        <p:txBody>
          <a:bodyPr/>
          <a:lstStyle/>
          <a:p>
            <a:pPr lvl="0"/>
            <a:endParaRPr/>
          </a:p>
        </p:txBody>
      </p:sp>
      <p:sp>
        <p:nvSpPr>
          <p:cNvPr id="105" name="Shape 105"/>
          <p:cNvSpPr>
            <a:spLocks noGrp="1"/>
          </p:cNvSpPr>
          <p:nvPr>
            <p:ph type="body" sz="quarter" idx="1"/>
          </p:nvPr>
        </p:nvSpPr>
        <p:spPr>
          <a:prstGeom prst="rect">
            <a:avLst/>
          </a:prstGeom>
        </p:spPr>
        <p:txBody>
          <a:bodyPr/>
          <a:lstStyle/>
          <a:p>
            <a:pPr lvl="0">
              <a:defRPr sz="1800"/>
            </a:pPr>
            <a:r>
              <a:rPr lang="cs-CZ" sz="1000" dirty="0" smtClean="0">
                <a:latin typeface="Calibri"/>
                <a:cs typeface="Calibri"/>
              </a:rPr>
              <a:t>PŘEČÍST SLIDE.</a:t>
            </a:r>
            <a:endParaRPr sz="1000" dirty="0">
              <a:latin typeface="Calibri"/>
              <a:cs typeface="Calibri"/>
            </a:endParaRPr>
          </a:p>
          <a:p>
            <a:pPr lvl="0">
              <a:defRPr sz="1800"/>
            </a:pPr>
            <a:endParaRPr sz="1000" dirty="0">
              <a:latin typeface="Calibri"/>
              <a:cs typeface="Calibri"/>
            </a:endParaRPr>
          </a:p>
          <a:p>
            <a:pPr lvl="0">
              <a:defRPr sz="1800"/>
            </a:pPr>
            <a:r>
              <a:rPr lang="cs-CZ" sz="1000" dirty="0" smtClean="0">
                <a:latin typeface="Calibri"/>
                <a:cs typeface="Calibri"/>
              </a:rPr>
              <a:t>(A</a:t>
            </a:r>
            <a:r>
              <a:rPr sz="1000" dirty="0" err="1" smtClean="0">
                <a:latin typeface="Calibri"/>
                <a:cs typeface="Calibri"/>
              </a:rPr>
              <a:t>doruje</a:t>
            </a:r>
            <a:r>
              <a:rPr sz="1000" dirty="0" smtClean="0">
                <a:latin typeface="Calibri"/>
                <a:cs typeface="Calibri"/>
              </a:rPr>
              <a:t> </a:t>
            </a:r>
            <a:r>
              <a:rPr sz="1000" dirty="0">
                <a:latin typeface="Calibri"/>
                <a:cs typeface="Calibri"/>
              </a:rPr>
              <a:t>se význam </a:t>
            </a:r>
            <a:r>
              <a:rPr sz="1000" dirty="0" smtClean="0">
                <a:latin typeface="Calibri"/>
                <a:cs typeface="Calibri"/>
              </a:rPr>
              <a:t>vrozeného</a:t>
            </a:r>
            <a:r>
              <a:rPr lang="cs-CZ" sz="1000" baseline="0" dirty="0" smtClean="0">
                <a:latin typeface="Calibri"/>
                <a:cs typeface="Calibri"/>
              </a:rPr>
              <a:t> - </a:t>
            </a:r>
            <a:r>
              <a:rPr sz="1000" dirty="0" smtClean="0">
                <a:latin typeface="Calibri"/>
                <a:cs typeface="Calibri"/>
              </a:rPr>
              <a:t>inkrementalní teorie</a:t>
            </a:r>
            <a:r>
              <a:rPr lang="cs-CZ" sz="1000" dirty="0" smtClean="0">
                <a:latin typeface="Calibri"/>
                <a:cs typeface="Calibri"/>
              </a:rPr>
              <a:t>)</a:t>
            </a:r>
            <a:r>
              <a:rPr sz="1000" dirty="0" smtClean="0">
                <a:latin typeface="Calibri"/>
                <a:cs typeface="Calibri"/>
              </a:rPr>
              <a:t>. </a:t>
            </a:r>
            <a:endParaRPr lang="cs-CZ" sz="1000" dirty="0" smtClean="0">
              <a:latin typeface="Calibri"/>
              <a:cs typeface="Calibri"/>
            </a:endParaRPr>
          </a:p>
          <a:p>
            <a:pPr lvl="0">
              <a:defRPr sz="1800"/>
            </a:pPr>
            <a:endParaRPr lang="cs-CZ" sz="1000" dirty="0" smtClean="0">
              <a:latin typeface="Calibri"/>
              <a:cs typeface="Calibri"/>
            </a:endParaRPr>
          </a:p>
          <a:p>
            <a:pPr lvl="0">
              <a:defRPr sz="1800"/>
            </a:pPr>
            <a:r>
              <a:rPr lang="cs-CZ" sz="1000" dirty="0" smtClean="0">
                <a:latin typeface="Calibri"/>
                <a:cs typeface="Calibri"/>
              </a:rPr>
              <a:t>Je to výjezd oficiálně nepřiznaný</a:t>
            </a:r>
            <a:r>
              <a:rPr lang="cs-CZ" sz="1000" baseline="0" dirty="0" smtClean="0">
                <a:latin typeface="Calibri"/>
                <a:cs typeface="Calibri"/>
              </a:rPr>
              <a:t> – ž</a:t>
            </a:r>
            <a:r>
              <a:rPr lang="cs-CZ" sz="1000" dirty="0" smtClean="0">
                <a:latin typeface="Calibri"/>
                <a:cs typeface="Calibri"/>
              </a:rPr>
              <a:t>e se tudy jezdí není na první pohled patrné. </a:t>
            </a:r>
          </a:p>
          <a:p>
            <a:pPr lvl="0">
              <a:defRPr sz="1800"/>
            </a:pPr>
            <a:endParaRPr lang="cs-CZ" sz="1000" dirty="0" smtClean="0">
              <a:latin typeface="Calibri"/>
              <a:cs typeface="Calibri"/>
            </a:endParaRPr>
          </a:p>
          <a:p>
            <a:pPr lvl="0">
              <a:defRPr sz="1800"/>
            </a:pPr>
            <a:r>
              <a:rPr lang="cs-CZ" sz="1000" dirty="0" smtClean="0">
                <a:latin typeface="Calibri"/>
                <a:cs typeface="Calibri"/>
              </a:rPr>
              <a:t>Pozn. k vyprazdňování školy: oslabení zájmu o věcnost – tedy substantivního zájmu – zájmu o věci a záležitosti světa.</a:t>
            </a:r>
            <a:endParaRPr sz="1000" dirty="0">
              <a:latin typeface="Calibri"/>
              <a:cs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hape 113"/>
          <p:cNvSpPr>
            <a:spLocks noGrp="1" noRot="1" noChangeAspect="1"/>
          </p:cNvSpPr>
          <p:nvPr>
            <p:ph type="sldImg"/>
          </p:nvPr>
        </p:nvSpPr>
        <p:spPr>
          <a:prstGeom prst="rect">
            <a:avLst/>
          </a:prstGeom>
        </p:spPr>
        <p:txBody>
          <a:bodyPr/>
          <a:lstStyle/>
          <a:p>
            <a:pPr lvl="0"/>
            <a:endParaRPr/>
          </a:p>
        </p:txBody>
      </p:sp>
      <p:sp>
        <p:nvSpPr>
          <p:cNvPr id="114" name="Shape 114"/>
          <p:cNvSpPr>
            <a:spLocks noGrp="1"/>
          </p:cNvSpPr>
          <p:nvPr>
            <p:ph type="body" sz="quarter" idx="1"/>
          </p:nvPr>
        </p:nvSpPr>
        <p:spPr>
          <a:prstGeom prst="rect">
            <a:avLst/>
          </a:prstGeom>
        </p:spPr>
        <p:txBody>
          <a:bodyPr/>
          <a:lstStyle>
            <a:lvl1pPr>
              <a:defRPr sz="1800"/>
            </a:lvl1pPr>
          </a:lstStyle>
          <a:p>
            <a:pPr lvl="0"/>
            <a:r>
              <a:rPr sz="1000" dirty="0">
                <a:latin typeface="Calibri"/>
                <a:cs typeface="Calibri"/>
              </a:rPr>
              <a:t>V předchozím jsem se pokusil naznačit, jak zhruba vypadají cesty vedoucí edukačními krajinami po opuštení kruhového objezdu tím či oním výjezdem. </a:t>
            </a:r>
            <a:endParaRPr lang="cs-CZ" sz="1000" dirty="0" smtClean="0">
              <a:latin typeface="Calibri"/>
              <a:cs typeface="Calibri"/>
            </a:endParaRPr>
          </a:p>
          <a:p>
            <a:pPr lvl="0"/>
            <a:endParaRPr lang="cs-CZ" sz="1000" dirty="0" smtClean="0">
              <a:latin typeface="Calibri"/>
              <a:cs typeface="Calibri"/>
            </a:endParaRPr>
          </a:p>
          <a:p>
            <a:pPr lvl="0"/>
            <a:r>
              <a:rPr sz="1000" dirty="0" smtClean="0">
                <a:latin typeface="Calibri"/>
                <a:cs typeface="Calibri"/>
              </a:rPr>
              <a:t>Relativně </a:t>
            </a:r>
            <a:r>
              <a:rPr sz="1000" dirty="0">
                <a:latin typeface="Calibri"/>
                <a:cs typeface="Calibri"/>
              </a:rPr>
              <a:t>nejasno zůstává však v tom, zda/kde/jak se cesty vedoucí z různých výjedzů určitého kruhového objezdu </a:t>
            </a:r>
            <a:r>
              <a:rPr lang="cs-CZ" sz="1000" dirty="0" smtClean="0">
                <a:latin typeface="Calibri"/>
                <a:cs typeface="Calibri"/>
              </a:rPr>
              <a:t>se</a:t>
            </a:r>
            <a:r>
              <a:rPr sz="1000" dirty="0" smtClean="0">
                <a:latin typeface="Calibri"/>
                <a:cs typeface="Calibri"/>
              </a:rPr>
              <a:t>tkávají</a:t>
            </a:r>
            <a:r>
              <a:rPr sz="1000" dirty="0">
                <a:latin typeface="Calibri"/>
                <a:cs typeface="Calibri"/>
              </a:rPr>
              <a:t>. </a:t>
            </a:r>
            <a:r>
              <a:rPr sz="1000" dirty="0" err="1">
                <a:latin typeface="Calibri"/>
                <a:cs typeface="Calibri"/>
              </a:rPr>
              <a:t>Lze</a:t>
            </a:r>
            <a:r>
              <a:rPr sz="1000" dirty="0">
                <a:latin typeface="Calibri"/>
                <a:cs typeface="Calibri"/>
              </a:rPr>
              <a:t> </a:t>
            </a:r>
            <a:r>
              <a:rPr sz="1000" dirty="0" smtClean="0">
                <a:latin typeface="Calibri"/>
                <a:cs typeface="Calibri"/>
              </a:rPr>
              <a:t>t</a:t>
            </a:r>
            <a:r>
              <a:rPr lang="cs-CZ" sz="1000" dirty="0" err="1" smtClean="0">
                <a:latin typeface="Calibri"/>
                <a:cs typeface="Calibri"/>
              </a:rPr>
              <a:t>otiž</a:t>
            </a:r>
            <a:r>
              <a:rPr sz="1000" dirty="0" smtClean="0">
                <a:latin typeface="Calibri"/>
                <a:cs typeface="Calibri"/>
              </a:rPr>
              <a:t> </a:t>
            </a:r>
            <a:r>
              <a:rPr sz="1000" dirty="0">
                <a:latin typeface="Calibri"/>
                <a:cs typeface="Calibri"/>
              </a:rPr>
              <a:t>předpokládat, že existuje vícero kruhových objezdů v menší či větší vzdálenosti od toho našeho. </a:t>
            </a:r>
            <a:endParaRPr lang="cs-CZ" sz="1000" dirty="0" smtClean="0">
              <a:latin typeface="Calibri"/>
              <a:cs typeface="Calibri"/>
            </a:endParaRPr>
          </a:p>
          <a:p>
            <a:pPr lvl="0"/>
            <a:endParaRPr lang="cs-CZ" sz="1000" dirty="0" smtClean="0">
              <a:latin typeface="Calibri"/>
              <a:cs typeface="Calibri"/>
            </a:endParaRPr>
          </a:p>
          <a:p>
            <a:pPr lvl="0"/>
            <a:r>
              <a:rPr sz="1000" dirty="0" smtClean="0">
                <a:latin typeface="Calibri"/>
                <a:cs typeface="Calibri"/>
              </a:rPr>
              <a:t>Otázka</a:t>
            </a:r>
            <a:r>
              <a:rPr sz="1000" dirty="0">
                <a:latin typeface="Calibri"/>
                <a:cs typeface="Calibri"/>
              </a:rPr>
              <a:t>, jak se v tom všem </a:t>
            </a:r>
            <a:r>
              <a:rPr sz="1000" dirty="0" smtClean="0">
                <a:latin typeface="Calibri"/>
                <a:cs typeface="Calibri"/>
              </a:rPr>
              <a:t>vyznat</a:t>
            </a:r>
            <a:r>
              <a:rPr lang="cs-CZ" sz="1000" dirty="0" smtClean="0">
                <a:latin typeface="Calibri"/>
                <a:cs typeface="Calibri"/>
              </a:rPr>
              <a:t>,</a:t>
            </a:r>
            <a:r>
              <a:rPr sz="1000" dirty="0" smtClean="0">
                <a:latin typeface="Calibri"/>
                <a:cs typeface="Calibri"/>
              </a:rPr>
              <a:t> zůstává</a:t>
            </a:r>
            <a:r>
              <a:rPr lang="cs-CZ" sz="1000" dirty="0" smtClean="0">
                <a:latin typeface="Calibri"/>
                <a:cs typeface="Calibri"/>
              </a:rPr>
              <a:t> ve hře, ba dokonce se komplikuje</a:t>
            </a:r>
            <a:r>
              <a:rPr sz="1000" dirty="0" smtClean="0">
                <a:latin typeface="Calibri"/>
                <a:cs typeface="Calibri"/>
              </a:rPr>
              <a:t>. </a:t>
            </a:r>
            <a:r>
              <a:rPr sz="1000" dirty="0">
                <a:latin typeface="Calibri"/>
                <a:cs typeface="Calibri"/>
              </a:rPr>
              <a:t>Jak bychom mohli ještě více příspět k jejímu řešení?</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PŘEČÍST</a:t>
            </a:r>
            <a:r>
              <a:rPr lang="cs-CZ" baseline="0" dirty="0" smtClean="0"/>
              <a:t> SLIDE</a:t>
            </a:r>
            <a:endParaRPr lang="cs-CZ" dirty="0"/>
          </a:p>
        </p:txBody>
      </p:sp>
      <p:sp>
        <p:nvSpPr>
          <p:cNvPr id="4" name="Slide Number Placeholder 3"/>
          <p:cNvSpPr>
            <a:spLocks noGrp="1"/>
          </p:cNvSpPr>
          <p:nvPr>
            <p:ph type="sldNum" sz="quarter" idx="10"/>
          </p:nvPr>
        </p:nvSpPr>
        <p:spPr/>
        <p:txBody>
          <a:bodyPr/>
          <a:lstStyle/>
          <a:p>
            <a:fld id="{88DFA314-E282-A142-AAC1-42BDA7BCB5A0}" type="slidenum">
              <a:rPr lang="cs-CZ" smtClean="0"/>
              <a:t>40</a:t>
            </a:fld>
            <a:endParaRPr lang="cs-CZ"/>
          </a:p>
        </p:txBody>
      </p:sp>
    </p:spTree>
    <p:extLst>
      <p:ext uri="{BB962C8B-B14F-4D97-AF65-F5344CB8AC3E}">
        <p14:creationId xmlns:p14="http://schemas.microsoft.com/office/powerpoint/2010/main" val="2959004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cs-CZ" sz="1200" dirty="0" smtClean="0"/>
              <a:t>U nás se zatím výrazněji neprosazuje, neboť prvky </a:t>
            </a:r>
            <a:r>
              <a:rPr lang="cs-CZ" sz="1200" dirty="0" err="1" smtClean="0"/>
              <a:t>outcome-based</a:t>
            </a:r>
            <a:r>
              <a:rPr lang="cs-CZ" sz="1200" dirty="0" smtClean="0"/>
              <a:t> přístupu (např. plošné testování) nejsou součástí řízení školského systému </a:t>
            </a:r>
          </a:p>
        </p:txBody>
      </p:sp>
      <p:sp>
        <p:nvSpPr>
          <p:cNvPr id="4" name="Slide Number Placeholder 3"/>
          <p:cNvSpPr>
            <a:spLocks noGrp="1"/>
          </p:cNvSpPr>
          <p:nvPr>
            <p:ph type="sldNum" sz="quarter" idx="10"/>
          </p:nvPr>
        </p:nvSpPr>
        <p:spPr/>
        <p:txBody>
          <a:bodyPr/>
          <a:lstStyle/>
          <a:p>
            <a:fld id="{88DFA314-E282-A142-AAC1-42BDA7BCB5A0}" type="slidenum">
              <a:rPr lang="cs-CZ" smtClean="0"/>
              <a:t>49</a:t>
            </a:fld>
            <a:endParaRPr lang="cs-CZ"/>
          </a:p>
        </p:txBody>
      </p:sp>
    </p:spTree>
    <p:extLst>
      <p:ext uri="{BB962C8B-B14F-4D97-AF65-F5344CB8AC3E}">
        <p14:creationId xmlns:p14="http://schemas.microsoft.com/office/powerpoint/2010/main" val="97640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Tato část referátu je založena na výstřižkové metodě.</a:t>
            </a:r>
            <a:endParaRPr lang="cs-CZ" dirty="0"/>
          </a:p>
        </p:txBody>
      </p:sp>
      <p:sp>
        <p:nvSpPr>
          <p:cNvPr id="4" name="Slide Number Placeholder 3"/>
          <p:cNvSpPr>
            <a:spLocks noGrp="1"/>
          </p:cNvSpPr>
          <p:nvPr>
            <p:ph type="sldNum" sz="quarter" idx="10"/>
          </p:nvPr>
        </p:nvSpPr>
        <p:spPr/>
        <p:txBody>
          <a:bodyPr/>
          <a:lstStyle/>
          <a:p>
            <a:fld id="{88DFA314-E282-A142-AAC1-42BDA7BCB5A0}" type="slidenum">
              <a:rPr lang="cs-CZ" smtClean="0"/>
              <a:t>51</a:t>
            </a:fld>
            <a:endParaRPr lang="cs-CZ"/>
          </a:p>
        </p:txBody>
      </p:sp>
    </p:spTree>
    <p:extLst>
      <p:ext uri="{BB962C8B-B14F-4D97-AF65-F5344CB8AC3E}">
        <p14:creationId xmlns:p14="http://schemas.microsoft.com/office/powerpoint/2010/main" val="4105540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Souběžné posilování a oslabování  </a:t>
            </a:r>
          </a:p>
          <a:p>
            <a:r>
              <a:rPr lang="cs-CZ" dirty="0" smtClean="0"/>
              <a:t>uvádění profese do patové situace</a:t>
            </a:r>
          </a:p>
          <a:p>
            <a:endParaRPr lang="cs-CZ" dirty="0" smtClean="0"/>
          </a:p>
          <a:p>
            <a:r>
              <a:rPr lang="cs-CZ" dirty="0" smtClean="0"/>
              <a:t>Re(de)profesionalizace (slovo, které jsem si netroufl zkraje své prezentace vyslovit...) </a:t>
            </a:r>
          </a:p>
        </p:txBody>
      </p:sp>
      <p:sp>
        <p:nvSpPr>
          <p:cNvPr id="4" name="Slide Number Placeholder 3"/>
          <p:cNvSpPr>
            <a:spLocks noGrp="1"/>
          </p:cNvSpPr>
          <p:nvPr>
            <p:ph type="sldNum" sz="quarter" idx="10"/>
          </p:nvPr>
        </p:nvSpPr>
        <p:spPr/>
        <p:txBody>
          <a:bodyPr/>
          <a:lstStyle/>
          <a:p>
            <a:fld id="{88DFA314-E282-A142-AAC1-42BDA7BCB5A0}" type="slidenum">
              <a:rPr lang="cs-CZ" smtClean="0"/>
              <a:t>53</a:t>
            </a:fld>
            <a:endParaRPr lang="cs-CZ"/>
          </a:p>
        </p:txBody>
      </p:sp>
    </p:spTree>
    <p:extLst>
      <p:ext uri="{BB962C8B-B14F-4D97-AF65-F5344CB8AC3E}">
        <p14:creationId xmlns:p14="http://schemas.microsoft.com/office/powerpoint/2010/main" val="3106180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dirty="0" smtClean="0"/>
              <a:t>Tento</a:t>
            </a:r>
            <a:r>
              <a:rPr lang="cs-CZ" baseline="0" dirty="0" smtClean="0"/>
              <a:t> </a:t>
            </a:r>
            <a:r>
              <a:rPr lang="cs-CZ" baseline="0" dirty="0" err="1" smtClean="0"/>
              <a:t>slide</a:t>
            </a:r>
            <a:r>
              <a:rPr lang="cs-CZ" baseline="0" dirty="0" smtClean="0"/>
              <a:t> je </a:t>
            </a:r>
            <a:r>
              <a:rPr lang="cs-CZ" baseline="0" dirty="0" err="1" smtClean="0"/>
              <a:t>genderově</a:t>
            </a:r>
            <a:r>
              <a:rPr lang="cs-CZ" baseline="0" dirty="0" smtClean="0"/>
              <a:t> nevyvážený, protože dámy mají přednost.</a:t>
            </a:r>
            <a:endParaRPr lang="cs-CZ" dirty="0"/>
          </a:p>
        </p:txBody>
      </p:sp>
      <p:sp>
        <p:nvSpPr>
          <p:cNvPr id="4" name="Slide Number Placeholder 3"/>
          <p:cNvSpPr>
            <a:spLocks noGrp="1"/>
          </p:cNvSpPr>
          <p:nvPr>
            <p:ph type="sldNum" sz="quarter" idx="10"/>
          </p:nvPr>
        </p:nvSpPr>
        <p:spPr/>
        <p:txBody>
          <a:bodyPr/>
          <a:lstStyle/>
          <a:p>
            <a:fld id="{BA0BB032-631B-BF46-AFED-57347C9DFCAC}" type="slidenum">
              <a:rPr lang="cs-CZ" smtClean="0"/>
              <a:t>19</a:t>
            </a:fld>
            <a:endParaRPr lang="cs-CZ"/>
          </a:p>
        </p:txBody>
      </p:sp>
    </p:spTree>
    <p:extLst>
      <p:ext uri="{BB962C8B-B14F-4D97-AF65-F5344CB8AC3E}">
        <p14:creationId xmlns:p14="http://schemas.microsoft.com/office/powerpoint/2010/main" val="3533438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E0A75F5E-30B8-43CF-B064-BDE7204519DE}" type="slidenum">
              <a:rPr lang="cs-CZ" smtClean="0"/>
              <a:pPr/>
              <a:t>27</a:t>
            </a:fld>
            <a:endParaRPr lang="cs-CZ"/>
          </a:p>
        </p:txBody>
      </p:sp>
    </p:spTree>
    <p:extLst>
      <p:ext uri="{BB962C8B-B14F-4D97-AF65-F5344CB8AC3E}">
        <p14:creationId xmlns:p14="http://schemas.microsoft.com/office/powerpoint/2010/main" val="92612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E0A75F5E-30B8-43CF-B064-BDE7204519DE}" type="slidenum">
              <a:rPr lang="cs-CZ" smtClean="0"/>
              <a:pPr/>
              <a:t>28</a:t>
            </a:fld>
            <a:endParaRPr lang="cs-CZ"/>
          </a:p>
        </p:txBody>
      </p:sp>
    </p:spTree>
    <p:extLst>
      <p:ext uri="{BB962C8B-B14F-4D97-AF65-F5344CB8AC3E}">
        <p14:creationId xmlns:p14="http://schemas.microsoft.com/office/powerpoint/2010/main" val="92612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E0A75F5E-30B8-43CF-B064-BDE7204519DE}" type="slidenum">
              <a:rPr lang="cs-CZ" smtClean="0"/>
              <a:pPr/>
              <a:t>29</a:t>
            </a:fld>
            <a:endParaRPr lang="cs-CZ"/>
          </a:p>
        </p:txBody>
      </p:sp>
    </p:spTree>
    <p:extLst>
      <p:ext uri="{BB962C8B-B14F-4D97-AF65-F5344CB8AC3E}">
        <p14:creationId xmlns:p14="http://schemas.microsoft.com/office/powerpoint/2010/main" val="92612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prstGeom prst="rect">
            <a:avLst/>
          </a:prstGeom>
        </p:spPr>
        <p:txBody>
          <a:bodyPr/>
          <a:lstStyle/>
          <a:p>
            <a:pPr lvl="0"/>
            <a:endParaRPr/>
          </a:p>
        </p:txBody>
      </p:sp>
      <p:sp>
        <p:nvSpPr>
          <p:cNvPr id="54" name="Shape 54"/>
          <p:cNvSpPr>
            <a:spLocks noGrp="1"/>
          </p:cNvSpPr>
          <p:nvPr>
            <p:ph type="body" sz="quarter" idx="1"/>
          </p:nvPr>
        </p:nvSpPr>
        <p:spPr>
          <a:prstGeom prst="rect">
            <a:avLst/>
          </a:prstGeom>
        </p:spPr>
        <p:txBody>
          <a:bodyPr/>
          <a:lstStyle/>
          <a:p>
            <a:pPr lvl="0">
              <a:defRPr sz="1800"/>
            </a:pPr>
            <a:r>
              <a:rPr sz="1000" dirty="0" smtClean="0">
                <a:latin typeface="Calibri"/>
                <a:cs typeface="Calibri"/>
              </a:rPr>
              <a:t>Ve </a:t>
            </a:r>
            <a:r>
              <a:rPr sz="1000" dirty="0">
                <a:latin typeface="Calibri"/>
                <a:cs typeface="Calibri"/>
              </a:rPr>
              <a:t>svém referátu bych se rád zamyslel nad tím, odkud české školství na kruhový objezd přijíždí, kam lze z kruhového objezdu odbočit a co tam lze čekat aneb jaké jsou slogany </a:t>
            </a:r>
            <a:r>
              <a:rPr lang="cs-CZ" sz="1000" dirty="0" smtClean="0">
                <a:latin typeface="Calibri"/>
                <a:cs typeface="Calibri"/>
              </a:rPr>
              <a:t>jednotlivých</a:t>
            </a:r>
            <a:r>
              <a:rPr lang="cs-CZ" sz="1000" baseline="0" dirty="0" smtClean="0">
                <a:latin typeface="Calibri"/>
                <a:cs typeface="Calibri"/>
              </a:rPr>
              <a:t> reformních cest</a:t>
            </a:r>
            <a:r>
              <a:rPr sz="1000" dirty="0" smtClean="0">
                <a:latin typeface="Calibri"/>
                <a:cs typeface="Calibri"/>
              </a:rPr>
              <a:t> a </a:t>
            </a:r>
            <a:r>
              <a:rPr sz="1000" dirty="0">
                <a:latin typeface="Calibri"/>
                <a:cs typeface="Calibri"/>
              </a:rPr>
              <a:t>jaká je logika </a:t>
            </a:r>
            <a:r>
              <a:rPr lang="cs-CZ" sz="1000" dirty="0" smtClean="0">
                <a:latin typeface="Calibri"/>
                <a:cs typeface="Calibri"/>
              </a:rPr>
              <a:t>jejich </a:t>
            </a:r>
            <a:r>
              <a:rPr sz="1000" dirty="0" smtClean="0">
                <a:latin typeface="Calibri"/>
                <a:cs typeface="Calibri"/>
              </a:rPr>
              <a:t>fungování. </a:t>
            </a:r>
            <a:endParaRPr lang="cs-CZ" sz="1000" dirty="0" smtClean="0">
              <a:latin typeface="Calibri"/>
              <a:cs typeface="Calibri"/>
            </a:endParaRPr>
          </a:p>
          <a:p>
            <a:pPr lvl="0">
              <a:defRPr sz="1800"/>
            </a:pPr>
            <a:endParaRPr lang="cs-CZ" sz="1000" dirty="0" smtClean="0">
              <a:latin typeface="Calibri"/>
              <a:cs typeface="Calibri"/>
            </a:endParaRPr>
          </a:p>
          <a:p>
            <a:pPr lvl="0">
              <a:defRPr sz="1800"/>
            </a:pPr>
            <a:r>
              <a:rPr sz="1000" dirty="0" smtClean="0">
                <a:latin typeface="Calibri"/>
                <a:cs typeface="Calibri"/>
              </a:rPr>
              <a:t>Další </a:t>
            </a:r>
            <a:r>
              <a:rPr sz="1000" dirty="0">
                <a:latin typeface="Calibri"/>
                <a:cs typeface="Calibri"/>
              </a:rPr>
              <a:t>otázkou k zodpovězení </a:t>
            </a:r>
            <a:r>
              <a:rPr lang="cs-CZ" sz="1000" dirty="0" smtClean="0">
                <a:latin typeface="Calibri"/>
                <a:cs typeface="Calibri"/>
              </a:rPr>
              <a:t>bude</a:t>
            </a:r>
            <a:r>
              <a:rPr sz="1000" dirty="0" smtClean="0">
                <a:latin typeface="Calibri"/>
                <a:cs typeface="Calibri"/>
              </a:rPr>
              <a:t>, </a:t>
            </a:r>
            <a:r>
              <a:rPr sz="1000" dirty="0">
                <a:latin typeface="Calibri"/>
                <a:cs typeface="Calibri"/>
              </a:rPr>
              <a:t>kdo je aktérem té které </a:t>
            </a:r>
            <a:r>
              <a:rPr sz="1000" dirty="0" smtClean="0">
                <a:latin typeface="Calibri"/>
                <a:cs typeface="Calibri"/>
              </a:rPr>
              <a:t>reform</a:t>
            </a:r>
            <a:r>
              <a:rPr lang="cs-CZ" sz="1000" dirty="0" smtClean="0">
                <a:latin typeface="Calibri"/>
                <a:cs typeface="Calibri"/>
              </a:rPr>
              <a:t>ní</a:t>
            </a:r>
            <a:r>
              <a:rPr lang="cs-CZ" sz="1000" baseline="0" dirty="0" smtClean="0">
                <a:latin typeface="Calibri"/>
                <a:cs typeface="Calibri"/>
              </a:rPr>
              <a:t> cesty</a:t>
            </a:r>
            <a:r>
              <a:rPr sz="1000" dirty="0" smtClean="0">
                <a:latin typeface="Calibri"/>
                <a:cs typeface="Calibri"/>
              </a:rPr>
              <a:t> </a:t>
            </a:r>
            <a:r>
              <a:rPr sz="1000" dirty="0">
                <a:latin typeface="Calibri"/>
                <a:cs typeface="Calibri"/>
              </a:rPr>
              <a:t>a </a:t>
            </a:r>
            <a:r>
              <a:rPr sz="1000" dirty="0" smtClean="0">
                <a:latin typeface="Calibri"/>
                <a:cs typeface="Calibri"/>
              </a:rPr>
              <a:t>jaká</a:t>
            </a:r>
            <a:r>
              <a:rPr lang="cs-CZ" sz="1000" dirty="0" smtClean="0">
                <a:latin typeface="Calibri"/>
                <a:cs typeface="Calibri"/>
              </a:rPr>
              <a:t> má</a:t>
            </a:r>
            <a:r>
              <a:rPr sz="1000" dirty="0" smtClean="0">
                <a:latin typeface="Calibri"/>
                <a:cs typeface="Calibri"/>
              </a:rPr>
              <a:t> </a:t>
            </a:r>
            <a:r>
              <a:rPr lang="cs-CZ" sz="1000" dirty="0" smtClean="0">
                <a:latin typeface="Calibri"/>
                <a:cs typeface="Calibri"/>
              </a:rPr>
              <a:t>ta která</a:t>
            </a:r>
            <a:r>
              <a:rPr lang="cs-CZ" sz="1000" baseline="0" dirty="0" smtClean="0">
                <a:latin typeface="Calibri"/>
                <a:cs typeface="Calibri"/>
              </a:rPr>
              <a:t> cesta </a:t>
            </a:r>
            <a:r>
              <a:rPr sz="1000" dirty="0" smtClean="0">
                <a:latin typeface="Calibri"/>
                <a:cs typeface="Calibri"/>
              </a:rPr>
              <a:t>rizik</a:t>
            </a:r>
            <a:r>
              <a:rPr lang="cs-CZ" sz="1000" dirty="0" smtClean="0">
                <a:latin typeface="Calibri"/>
                <a:cs typeface="Calibri"/>
              </a:rPr>
              <a:t>a.</a:t>
            </a:r>
          </a:p>
          <a:p>
            <a:pPr lvl="0">
              <a:defRPr sz="1800"/>
            </a:pPr>
            <a:endParaRPr lang="cs-CZ" sz="1000" dirty="0" smtClean="0">
              <a:latin typeface="Calibri"/>
              <a:cs typeface="Calibri"/>
            </a:endParaRPr>
          </a:p>
          <a:p>
            <a:pPr lvl="0">
              <a:defRPr sz="1800"/>
            </a:pPr>
            <a:r>
              <a:rPr lang="cs-CZ" sz="1000" dirty="0" smtClean="0">
                <a:latin typeface="Calibri"/>
                <a:cs typeface="Calibri"/>
              </a:rPr>
              <a:t>Zastřešující otázkou přirozeně je, kudy </a:t>
            </a:r>
            <a:r>
              <a:rPr lang="cs-CZ" sz="1000" baseline="0" dirty="0" smtClean="0">
                <a:latin typeface="Calibri"/>
                <a:cs typeface="Calibri"/>
              </a:rPr>
              <a:t>z toho ven... </a:t>
            </a:r>
          </a:p>
          <a:p>
            <a:pPr lvl="0">
              <a:defRPr sz="1800"/>
            </a:pPr>
            <a:endParaRPr lang="cs-CZ" sz="1000" baseline="0" dirty="0" smtClean="0">
              <a:latin typeface="Calibri"/>
              <a:cs typeface="Calibri"/>
            </a:endParaRPr>
          </a:p>
          <a:p>
            <a:pPr lvl="0">
              <a:defRPr sz="1800"/>
            </a:pPr>
            <a:r>
              <a:rPr lang="cs-CZ" sz="1000" baseline="0" dirty="0" smtClean="0">
                <a:latin typeface="Calibri"/>
                <a:cs typeface="Calibri"/>
              </a:rPr>
              <a:t>A do poslední chvíle utajovanou otázkou bude, jakým se jede vozidlem a jaký je styl jízdy.</a:t>
            </a:r>
            <a:endParaRPr lang="cs-CZ" sz="1000" dirty="0" smtClean="0">
              <a:latin typeface="Calibri"/>
              <a:cs typeface="Calibri"/>
            </a:endParaRPr>
          </a:p>
          <a:p>
            <a:pPr lvl="0">
              <a:defRPr sz="1800"/>
            </a:pPr>
            <a:endParaRPr sz="1000" dirty="0">
              <a:latin typeface="Calibri"/>
              <a:cs typeface="Calibri"/>
            </a:endParaRPr>
          </a:p>
          <a:p>
            <a:pPr lvl="0">
              <a:defRPr sz="1800"/>
            </a:pPr>
            <a:r>
              <a:rPr lang="cs-CZ" sz="1000" dirty="0" smtClean="0">
                <a:latin typeface="Calibri"/>
                <a:cs typeface="Calibri"/>
              </a:rPr>
              <a:t>P</a:t>
            </a:r>
            <a:r>
              <a:rPr sz="1000" dirty="0" smtClean="0">
                <a:latin typeface="Calibri"/>
                <a:cs typeface="Calibri"/>
              </a:rPr>
              <a:t>ohyb školy</a:t>
            </a:r>
            <a:r>
              <a:rPr lang="cs-CZ" sz="1000" dirty="0" smtClean="0">
                <a:latin typeface="Calibri"/>
                <a:cs typeface="Calibri"/>
              </a:rPr>
              <a:t> po rozjezdu z kruhového objezdu</a:t>
            </a:r>
            <a:r>
              <a:rPr sz="1000" dirty="0" smtClean="0">
                <a:latin typeface="Calibri"/>
                <a:cs typeface="Calibri"/>
              </a:rPr>
              <a:t> </a:t>
            </a:r>
            <a:r>
              <a:rPr sz="1000" dirty="0">
                <a:latin typeface="Calibri"/>
                <a:cs typeface="Calibri"/>
              </a:rPr>
              <a:t>se pokusím analyzovat </a:t>
            </a:r>
            <a:r>
              <a:rPr lang="cs-CZ" sz="1000" dirty="0" smtClean="0">
                <a:latin typeface="Calibri"/>
                <a:cs typeface="Calibri"/>
              </a:rPr>
              <a:t>s</a:t>
            </a:r>
            <a:r>
              <a:rPr lang="cs-CZ" sz="1000" baseline="0" dirty="0" smtClean="0">
                <a:latin typeface="Calibri"/>
                <a:cs typeface="Calibri"/>
              </a:rPr>
              <a:t> využitím </a:t>
            </a:r>
            <a:r>
              <a:rPr sz="1000" dirty="0" smtClean="0">
                <a:latin typeface="Calibri"/>
                <a:cs typeface="Calibri"/>
              </a:rPr>
              <a:t>přístupu </a:t>
            </a:r>
            <a:r>
              <a:rPr sz="1000" dirty="0">
                <a:latin typeface="Calibri"/>
                <a:cs typeface="Calibri"/>
              </a:rPr>
              <a:t>governance, který umožňuje postihnout interakční a rozhodovací procesy mezi aktéry zapojenými do „tvorby“ školy na různých úrovních systému.</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hape 69"/>
          <p:cNvSpPr>
            <a:spLocks noGrp="1" noRot="1" noChangeAspect="1"/>
          </p:cNvSpPr>
          <p:nvPr>
            <p:ph type="sldImg"/>
          </p:nvPr>
        </p:nvSpPr>
        <p:spPr>
          <a:prstGeom prst="rect">
            <a:avLst/>
          </a:prstGeom>
        </p:spPr>
        <p:txBody>
          <a:bodyPr/>
          <a:lstStyle/>
          <a:p>
            <a:pPr lvl="0"/>
            <a:endParaRPr/>
          </a:p>
        </p:txBody>
      </p:sp>
      <p:sp>
        <p:nvSpPr>
          <p:cNvPr id="70" name="Shape 70"/>
          <p:cNvSpPr>
            <a:spLocks noGrp="1"/>
          </p:cNvSpPr>
          <p:nvPr>
            <p:ph type="body" sz="quarter" idx="1"/>
          </p:nvPr>
        </p:nvSpPr>
        <p:spPr>
          <a:prstGeom prst="rect">
            <a:avLst/>
          </a:prstGeom>
        </p:spPr>
        <p:txBody>
          <a:bodyPr/>
          <a:lstStyle/>
          <a:p>
            <a:pPr lvl="0">
              <a:defRPr sz="1800"/>
            </a:pPr>
            <a:r>
              <a:rPr sz="1000" dirty="0">
                <a:latin typeface="Calibri"/>
                <a:cs typeface="Calibri"/>
              </a:rPr>
              <a:t>Předpokládám, že reformní kruhový objezd, po němž </a:t>
            </a:r>
            <a:r>
              <a:rPr lang="cs-CZ" sz="1000" dirty="0" smtClean="0">
                <a:latin typeface="Calibri"/>
                <a:cs typeface="Calibri"/>
              </a:rPr>
              <a:t>aktuálně </a:t>
            </a:r>
            <a:r>
              <a:rPr sz="1000" dirty="0" smtClean="0">
                <a:latin typeface="Calibri"/>
                <a:cs typeface="Calibri"/>
              </a:rPr>
              <a:t>jedeme </a:t>
            </a:r>
            <a:r>
              <a:rPr sz="1000" dirty="0">
                <a:latin typeface="Calibri"/>
                <a:cs typeface="Calibri"/>
              </a:rPr>
              <a:t>již několikáté kolo, má tři oficiální vjezdy, resp. výjezdy. </a:t>
            </a:r>
          </a:p>
          <a:p>
            <a:pPr lvl="0">
              <a:defRPr sz="1800"/>
            </a:pPr>
            <a:r>
              <a:rPr sz="1000" dirty="0">
                <a:latin typeface="Calibri"/>
                <a:cs typeface="Calibri"/>
              </a:rPr>
              <a:t>•	</a:t>
            </a:r>
            <a:r>
              <a:rPr sz="1000" dirty="0" err="1">
                <a:latin typeface="Calibri"/>
                <a:cs typeface="Calibri"/>
              </a:rPr>
              <a:t>První</a:t>
            </a:r>
            <a:r>
              <a:rPr sz="1000" dirty="0">
                <a:latin typeface="Calibri"/>
                <a:cs typeface="Calibri"/>
              </a:rPr>
              <a:t> </a:t>
            </a:r>
            <a:r>
              <a:rPr sz="1000" dirty="0" smtClean="0">
                <a:latin typeface="Calibri"/>
                <a:cs typeface="Calibri"/>
              </a:rPr>
              <a:t>pro </a:t>
            </a:r>
            <a:r>
              <a:rPr sz="1000" dirty="0">
                <a:latin typeface="Calibri"/>
                <a:cs typeface="Calibri"/>
              </a:rPr>
              <a:t>náš </a:t>
            </a:r>
            <a:r>
              <a:rPr sz="1000" dirty="0" err="1">
                <a:latin typeface="Calibri"/>
                <a:cs typeface="Calibri"/>
              </a:rPr>
              <a:t>účel</a:t>
            </a:r>
            <a:r>
              <a:rPr sz="1000" dirty="0">
                <a:latin typeface="Calibri"/>
                <a:cs typeface="Calibri"/>
              </a:rPr>
              <a:t> </a:t>
            </a:r>
            <a:r>
              <a:rPr sz="1000" dirty="0" smtClean="0">
                <a:latin typeface="Calibri"/>
                <a:cs typeface="Calibri"/>
              </a:rPr>
              <a:t>n</a:t>
            </a:r>
            <a:r>
              <a:rPr lang="cs-CZ" sz="1000" dirty="0" smtClean="0">
                <a:latin typeface="Calibri"/>
                <a:cs typeface="Calibri"/>
              </a:rPr>
              <a:t>a</a:t>
            </a:r>
            <a:r>
              <a:rPr sz="1000" dirty="0" err="1" smtClean="0">
                <a:latin typeface="Calibri"/>
                <a:cs typeface="Calibri"/>
              </a:rPr>
              <a:t>zvu</a:t>
            </a:r>
            <a:r>
              <a:rPr sz="1000" dirty="0" smtClean="0">
                <a:latin typeface="Calibri"/>
                <a:cs typeface="Calibri"/>
              </a:rPr>
              <a:t> </a:t>
            </a:r>
            <a:r>
              <a:rPr sz="1000" dirty="0">
                <a:latin typeface="Calibri"/>
                <a:cs typeface="Calibri"/>
              </a:rPr>
              <a:t>„kurikulární (vstupovou) reformou“.</a:t>
            </a:r>
          </a:p>
          <a:p>
            <a:pPr lvl="0">
              <a:defRPr sz="1800"/>
            </a:pPr>
            <a:r>
              <a:rPr sz="1000" dirty="0">
                <a:latin typeface="Calibri"/>
                <a:cs typeface="Calibri"/>
              </a:rPr>
              <a:t>•	</a:t>
            </a:r>
            <a:r>
              <a:rPr sz="1000" dirty="0" err="1">
                <a:latin typeface="Calibri"/>
                <a:cs typeface="Calibri"/>
              </a:rPr>
              <a:t>Druhý</a:t>
            </a:r>
            <a:r>
              <a:rPr sz="1000" dirty="0">
                <a:latin typeface="Calibri"/>
                <a:cs typeface="Calibri"/>
              </a:rPr>
              <a:t> </a:t>
            </a:r>
            <a:r>
              <a:rPr sz="1000" dirty="0" err="1" smtClean="0">
                <a:latin typeface="Calibri"/>
                <a:cs typeface="Calibri"/>
              </a:rPr>
              <a:t>nazvu</a:t>
            </a:r>
            <a:r>
              <a:rPr sz="1000" dirty="0" smtClean="0">
                <a:latin typeface="Calibri"/>
                <a:cs typeface="Calibri"/>
              </a:rPr>
              <a:t> </a:t>
            </a:r>
            <a:r>
              <a:rPr sz="1000" dirty="0">
                <a:latin typeface="Calibri"/>
                <a:cs typeface="Calibri"/>
              </a:rPr>
              <a:t>„didaktickou (procesovou) reformou“.</a:t>
            </a:r>
          </a:p>
          <a:p>
            <a:pPr lvl="0">
              <a:defRPr sz="1800"/>
            </a:pPr>
            <a:r>
              <a:rPr sz="1000" dirty="0">
                <a:latin typeface="Calibri"/>
                <a:cs typeface="Calibri"/>
              </a:rPr>
              <a:t>•	</a:t>
            </a:r>
            <a:r>
              <a:rPr sz="1000" dirty="0" err="1">
                <a:latin typeface="Calibri"/>
                <a:cs typeface="Calibri"/>
              </a:rPr>
              <a:t>Třetí</a:t>
            </a:r>
            <a:r>
              <a:rPr sz="1000" dirty="0">
                <a:latin typeface="Calibri"/>
                <a:cs typeface="Calibri"/>
              </a:rPr>
              <a:t> </a:t>
            </a:r>
            <a:r>
              <a:rPr sz="1000" dirty="0" err="1" smtClean="0">
                <a:latin typeface="Calibri"/>
                <a:cs typeface="Calibri"/>
              </a:rPr>
              <a:t>nazvu</a:t>
            </a:r>
            <a:r>
              <a:rPr sz="1000" dirty="0" smtClean="0">
                <a:latin typeface="Calibri"/>
                <a:cs typeface="Calibri"/>
              </a:rPr>
              <a:t> </a:t>
            </a:r>
            <a:r>
              <a:rPr sz="1000" dirty="0">
                <a:latin typeface="Calibri"/>
                <a:cs typeface="Calibri"/>
              </a:rPr>
              <a:t>„testovou (výstupovou) reforma“.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noRot="1" noChangeAspect="1"/>
          </p:cNvSpPr>
          <p:nvPr>
            <p:ph type="sldImg"/>
          </p:nvPr>
        </p:nvSpPr>
        <p:spPr>
          <a:prstGeom prst="rect">
            <a:avLst/>
          </a:prstGeom>
        </p:spPr>
        <p:txBody>
          <a:bodyPr/>
          <a:lstStyle/>
          <a:p>
            <a:pPr lvl="0"/>
            <a:endParaRPr/>
          </a:p>
        </p:txBody>
      </p:sp>
      <p:sp>
        <p:nvSpPr>
          <p:cNvPr id="76" name="Shape 76"/>
          <p:cNvSpPr>
            <a:spLocks noGrp="1"/>
          </p:cNvSpPr>
          <p:nvPr>
            <p:ph type="body" sz="quarter" idx="1"/>
          </p:nvPr>
        </p:nvSpPr>
        <p:spPr>
          <a:prstGeom prst="rect">
            <a:avLst/>
          </a:prstGeom>
        </p:spPr>
        <p:txBody>
          <a:bodyPr/>
          <a:lstStyle/>
          <a:p>
            <a:pPr lvl="0">
              <a:defRPr sz="1800"/>
            </a:pPr>
            <a:r>
              <a:rPr sz="1000" dirty="0">
                <a:latin typeface="Calibri"/>
                <a:cs typeface="Calibri"/>
              </a:rPr>
              <a:t>Dost možná </a:t>
            </a:r>
            <a:r>
              <a:rPr lang="cs-CZ" sz="1000" dirty="0" smtClean="0">
                <a:latin typeface="Calibri"/>
                <a:cs typeface="Calibri"/>
              </a:rPr>
              <a:t>však </a:t>
            </a:r>
            <a:r>
              <a:rPr sz="1000" dirty="0" smtClean="0">
                <a:latin typeface="Calibri"/>
                <a:cs typeface="Calibri"/>
              </a:rPr>
              <a:t>existuje </a:t>
            </a:r>
            <a:r>
              <a:rPr sz="1000" dirty="0">
                <a:latin typeface="Calibri"/>
                <a:cs typeface="Calibri"/>
              </a:rPr>
              <a:t>ještě čtvrtý vjezd/</a:t>
            </a:r>
            <a:r>
              <a:rPr sz="1000" dirty="0" smtClean="0">
                <a:latin typeface="Calibri"/>
                <a:cs typeface="Calibri"/>
              </a:rPr>
              <a:t>výjezd</a:t>
            </a:r>
            <a:r>
              <a:rPr lang="cs-CZ" sz="1000" dirty="0" smtClean="0">
                <a:latin typeface="Calibri"/>
                <a:cs typeface="Calibri"/>
              </a:rPr>
              <a:t>,</a:t>
            </a:r>
            <a:r>
              <a:rPr lang="cs-CZ" sz="1000" baseline="0" dirty="0" smtClean="0">
                <a:latin typeface="Calibri"/>
                <a:cs typeface="Calibri"/>
              </a:rPr>
              <a:t> a to</a:t>
            </a:r>
            <a:r>
              <a:rPr sz="1000" dirty="0" smtClean="0">
                <a:latin typeface="Calibri"/>
                <a:cs typeface="Calibri"/>
              </a:rPr>
              <a:t> </a:t>
            </a:r>
            <a:r>
              <a:rPr sz="1000" dirty="0">
                <a:latin typeface="Calibri"/>
                <a:cs typeface="Calibri"/>
              </a:rPr>
              <a:t>tady v této části kruhového objezdu, kterou </a:t>
            </a:r>
            <a:r>
              <a:rPr sz="1000" dirty="0" smtClean="0">
                <a:latin typeface="Calibri"/>
                <a:cs typeface="Calibri"/>
              </a:rPr>
              <a:t>nevidíme. </a:t>
            </a:r>
            <a:endParaRPr lang="cs-CZ" sz="1000" dirty="0" smtClean="0">
              <a:latin typeface="Calibri"/>
              <a:cs typeface="Calibri"/>
            </a:endParaRPr>
          </a:p>
          <a:p>
            <a:pPr lvl="0">
              <a:defRPr sz="1800"/>
            </a:pPr>
            <a:endParaRPr lang="cs-CZ" sz="1000" dirty="0" smtClean="0">
              <a:latin typeface="Calibri"/>
              <a:cs typeface="Calibri"/>
            </a:endParaRPr>
          </a:p>
          <a:p>
            <a:pPr lvl="0">
              <a:defRPr sz="1800"/>
            </a:pPr>
            <a:r>
              <a:rPr sz="1000" dirty="0" smtClean="0">
                <a:latin typeface="Calibri"/>
                <a:cs typeface="Calibri"/>
              </a:rPr>
              <a:t>Dost </a:t>
            </a:r>
            <a:r>
              <a:rPr sz="1000" dirty="0">
                <a:latin typeface="Calibri"/>
                <a:cs typeface="Calibri"/>
              </a:rPr>
              <a:t>možná je to výjezd, který nevede školní krajinou. </a:t>
            </a:r>
            <a:endParaRPr lang="cs-CZ" sz="1000" dirty="0" smtClean="0">
              <a:latin typeface="Calibri"/>
              <a:cs typeface="Calibri"/>
            </a:endParaRPr>
          </a:p>
          <a:p>
            <a:pPr lvl="0">
              <a:defRPr sz="1800"/>
            </a:pPr>
            <a:endParaRPr lang="cs-CZ" sz="1000" dirty="0" smtClean="0">
              <a:latin typeface="Calibri"/>
              <a:cs typeface="Calibri"/>
            </a:endParaRPr>
          </a:p>
          <a:p>
            <a:pPr lvl="0">
              <a:defRPr sz="1800"/>
            </a:pPr>
            <a:r>
              <a:rPr sz="1000" dirty="0" smtClean="0">
                <a:latin typeface="Calibri"/>
                <a:cs typeface="Calibri"/>
              </a:rPr>
              <a:t>Dost </a:t>
            </a:r>
            <a:r>
              <a:rPr sz="1000" dirty="0">
                <a:latin typeface="Calibri"/>
                <a:cs typeface="Calibri"/>
              </a:rPr>
              <a:t>možná je to výjezd </a:t>
            </a:r>
            <a:r>
              <a:rPr sz="1000" dirty="0" smtClean="0">
                <a:latin typeface="Calibri"/>
                <a:cs typeface="Calibri"/>
              </a:rPr>
              <a:t>descholarizační</a:t>
            </a:r>
            <a:r>
              <a:rPr lang="cs-CZ" sz="1000" dirty="0" smtClean="0">
                <a:latin typeface="Calibri"/>
                <a:cs typeface="Calibri"/>
              </a:rPr>
              <a:t> -</a:t>
            </a:r>
            <a:r>
              <a:rPr lang="cs-CZ" sz="1000" baseline="0" dirty="0" smtClean="0">
                <a:latin typeface="Calibri"/>
                <a:cs typeface="Calibri"/>
              </a:rPr>
              <a:t> vedoucí </a:t>
            </a:r>
            <a:r>
              <a:rPr sz="1000" dirty="0" smtClean="0">
                <a:latin typeface="Calibri"/>
                <a:cs typeface="Calibri"/>
              </a:rPr>
              <a:t>krajinou</a:t>
            </a:r>
            <a:r>
              <a:rPr sz="1000" dirty="0">
                <a:latin typeface="Calibri"/>
                <a:cs typeface="Calibri"/>
              </a:rPr>
              <a:t>, kde se školy ocitly na okraji společnosti, aby se mohly </a:t>
            </a:r>
            <a:r>
              <a:rPr sz="1000" dirty="0" smtClean="0">
                <a:latin typeface="Calibri"/>
                <a:cs typeface="Calibri"/>
              </a:rPr>
              <a:t>snáze</a:t>
            </a:r>
            <a:r>
              <a:rPr lang="cs-CZ" sz="1000" dirty="0" smtClean="0">
                <a:latin typeface="Calibri"/>
                <a:cs typeface="Calibri"/>
              </a:rPr>
              <a:t> stát</a:t>
            </a:r>
            <a:r>
              <a:rPr sz="1000" dirty="0" smtClean="0">
                <a:latin typeface="Calibri"/>
                <a:cs typeface="Calibri"/>
              </a:rPr>
              <a:t> </a:t>
            </a:r>
            <a:r>
              <a:rPr lang="cs-CZ" sz="1000" dirty="0" smtClean="0">
                <a:latin typeface="Calibri"/>
                <a:cs typeface="Calibri"/>
              </a:rPr>
              <a:t>"</a:t>
            </a:r>
            <a:r>
              <a:rPr sz="1000" dirty="0" smtClean="0">
                <a:latin typeface="Calibri"/>
                <a:cs typeface="Calibri"/>
              </a:rPr>
              <a:t>dobrý</a:t>
            </a:r>
            <a:r>
              <a:rPr lang="cs-CZ" sz="1000" dirty="0" smtClean="0">
                <a:latin typeface="Calibri"/>
                <a:cs typeface="Calibri"/>
              </a:rPr>
              <a:t>m</a:t>
            </a:r>
            <a:r>
              <a:rPr sz="1000" dirty="0" smtClean="0">
                <a:latin typeface="Calibri"/>
                <a:cs typeface="Calibri"/>
              </a:rPr>
              <a:t> byzn</a:t>
            </a:r>
            <a:r>
              <a:rPr lang="cs-CZ" sz="1000" dirty="0" err="1" smtClean="0">
                <a:latin typeface="Calibri"/>
                <a:cs typeface="Calibri"/>
              </a:rPr>
              <a:t>y</a:t>
            </a:r>
            <a:r>
              <a:rPr sz="1000" dirty="0" smtClean="0">
                <a:latin typeface="Calibri"/>
                <a:cs typeface="Calibri"/>
              </a:rPr>
              <a:t>s</a:t>
            </a:r>
            <a:r>
              <a:rPr lang="cs-CZ" sz="1000" dirty="0" err="1" smtClean="0">
                <a:latin typeface="Calibri"/>
                <a:cs typeface="Calibri"/>
              </a:rPr>
              <a:t>em</a:t>
            </a:r>
            <a:r>
              <a:rPr sz="1000" dirty="0" smtClean="0">
                <a:latin typeface="Calibri"/>
                <a:cs typeface="Calibri"/>
              </a:rPr>
              <a:t>”</a:t>
            </a:r>
            <a:r>
              <a:rPr lang="cs-CZ" sz="1000" dirty="0" smtClean="0">
                <a:latin typeface="Calibri"/>
                <a:cs typeface="Calibri"/>
              </a:rPr>
              <a:t>.</a:t>
            </a:r>
            <a:r>
              <a:rPr lang="cs-CZ" sz="1000" baseline="0" dirty="0" smtClean="0">
                <a:latin typeface="Calibri"/>
                <a:cs typeface="Calibri"/>
              </a:rPr>
              <a:t> </a:t>
            </a:r>
          </a:p>
          <a:p>
            <a:pPr lvl="0">
              <a:defRPr sz="1800"/>
            </a:pPr>
            <a:endParaRPr lang="cs-CZ" sz="1000" baseline="0" dirty="0" smtClean="0">
              <a:latin typeface="Calibri"/>
              <a:cs typeface="Calibri"/>
            </a:endParaRPr>
          </a:p>
          <a:p>
            <a:pPr lvl="0">
              <a:defRPr sz="1800"/>
            </a:pPr>
            <a:r>
              <a:rPr lang="cs-CZ" sz="1000" baseline="0" dirty="0" smtClean="0">
                <a:latin typeface="Calibri"/>
                <a:cs typeface="Calibri"/>
              </a:rPr>
              <a:t>V důsledku jde dost možná o výjezd</a:t>
            </a:r>
            <a:r>
              <a:rPr lang="cs-CZ" sz="1000" dirty="0" smtClean="0">
                <a:latin typeface="Calibri"/>
                <a:cs typeface="Calibri"/>
              </a:rPr>
              <a:t> novodobě (tržně</a:t>
            </a:r>
            <a:r>
              <a:rPr lang="cs-CZ" sz="1000" baseline="0" dirty="0" smtClean="0">
                <a:latin typeface="Calibri"/>
                <a:cs typeface="Calibri"/>
              </a:rPr>
              <a:t>)</a:t>
            </a:r>
            <a:r>
              <a:rPr lang="cs-CZ" sz="1000" dirty="0" smtClean="0">
                <a:latin typeface="Calibri"/>
                <a:cs typeface="Calibri"/>
              </a:rPr>
              <a:t> re-</a:t>
            </a:r>
            <a:r>
              <a:rPr lang="cs-CZ" sz="1000" dirty="0" err="1" smtClean="0">
                <a:latin typeface="Calibri"/>
                <a:cs typeface="Calibri"/>
              </a:rPr>
              <a:t>scholarizační</a:t>
            </a:r>
            <a:r>
              <a:rPr lang="cs-CZ" sz="1000" dirty="0" smtClean="0">
                <a:latin typeface="Calibri"/>
                <a:cs typeface="Calibri"/>
              </a:rPr>
              <a:t>. </a:t>
            </a:r>
          </a:p>
          <a:p>
            <a:pPr lvl="0">
              <a:defRPr sz="1800"/>
            </a:pPr>
            <a:endParaRPr lang="cs-CZ" sz="1000" dirty="0" smtClean="0">
              <a:latin typeface="Calibri"/>
              <a:cs typeface="Calibri"/>
            </a:endParaRPr>
          </a:p>
          <a:p>
            <a:pPr lvl="0">
              <a:defRPr sz="1800"/>
            </a:pPr>
            <a:r>
              <a:rPr lang="cs-CZ" sz="1000" dirty="0" smtClean="0">
                <a:latin typeface="Calibri"/>
                <a:cs typeface="Calibri"/>
              </a:rPr>
              <a:t>Nabízím pro to označení EDU-</a:t>
            </a:r>
            <a:r>
              <a:rPr lang="cs-CZ" sz="1000" dirty="0" err="1" smtClean="0">
                <a:latin typeface="Calibri"/>
                <a:cs typeface="Calibri"/>
              </a:rPr>
              <a:t>out</a:t>
            </a:r>
            <a:r>
              <a:rPr lang="cs-CZ" sz="1000" dirty="0" smtClean="0">
                <a:latin typeface="Calibri"/>
                <a:cs typeface="Calibri"/>
              </a:rPr>
              <a:t>.</a:t>
            </a:r>
            <a:endParaRPr sz="1000" dirty="0">
              <a:latin typeface="Calibri"/>
              <a:cs typeface="Calibri"/>
            </a:endParaRPr>
          </a:p>
          <a:p>
            <a:pPr lvl="0">
              <a:defRPr sz="1800"/>
            </a:pPr>
            <a:endParaRPr sz="1000" dirty="0">
              <a:latin typeface="Calibri"/>
              <a:cs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a:spLocks noGrp="1" noRot="1" noChangeAspect="1"/>
          </p:cNvSpPr>
          <p:nvPr>
            <p:ph type="sldImg"/>
          </p:nvPr>
        </p:nvSpPr>
        <p:spPr>
          <a:prstGeom prst="rect">
            <a:avLst/>
          </a:prstGeom>
        </p:spPr>
        <p:txBody>
          <a:bodyPr/>
          <a:lstStyle/>
          <a:p>
            <a:pPr lvl="0"/>
            <a:endParaRPr/>
          </a:p>
        </p:txBody>
      </p:sp>
      <p:sp>
        <p:nvSpPr>
          <p:cNvPr id="86" name="Shape 86"/>
          <p:cNvSpPr>
            <a:spLocks noGrp="1"/>
          </p:cNvSpPr>
          <p:nvPr>
            <p:ph type="body" sz="quarter" idx="1"/>
          </p:nvPr>
        </p:nvSpPr>
        <p:spPr>
          <a:prstGeom prst="rect">
            <a:avLst/>
          </a:prstGeom>
        </p:spPr>
        <p:txBody>
          <a:bodyPr/>
          <a:lstStyle>
            <a:lvl1pPr>
              <a:defRPr sz="1800"/>
            </a:lvl1pPr>
          </a:lstStyle>
          <a:p>
            <a:pPr lvl="0"/>
            <a:r>
              <a:rPr lang="cs-CZ" sz="1000" dirty="0" smtClean="0">
                <a:latin typeface="Calibri"/>
                <a:cs typeface="Calibri"/>
              </a:rPr>
              <a:t>Jako první budiž pohovořeno o reformě nám dobře známé, neboť nedávno a dodnes zakoušené, o reformě vstupové zvané též </a:t>
            </a:r>
            <a:r>
              <a:rPr lang="cs-CZ" sz="1000" dirty="0" err="1" smtClean="0">
                <a:latin typeface="Calibri"/>
                <a:cs typeface="Calibri"/>
              </a:rPr>
              <a:t>kurikulární</a:t>
            </a:r>
            <a:r>
              <a:rPr lang="cs-CZ" sz="1000" dirty="0" smtClean="0">
                <a:latin typeface="Calibri"/>
                <a:cs typeface="Calibri"/>
              </a:rPr>
              <a:t>.</a:t>
            </a:r>
          </a:p>
          <a:p>
            <a:pPr lvl="0"/>
            <a:endParaRPr lang="cs-CZ" sz="1000" dirty="0" smtClean="0">
              <a:latin typeface="Calibri"/>
              <a:cs typeface="Calibri"/>
            </a:endParaRPr>
          </a:p>
          <a:p>
            <a:pPr lvl="0"/>
            <a:r>
              <a:rPr lang="cs-CZ" sz="1000" dirty="0" smtClean="0">
                <a:latin typeface="Calibri"/>
                <a:cs typeface="Calibri"/>
              </a:rPr>
              <a:t>PŘEČÍS</a:t>
            </a:r>
            <a:r>
              <a:rPr lang="cs-CZ" sz="1000" baseline="0" dirty="0" smtClean="0">
                <a:latin typeface="Calibri"/>
                <a:cs typeface="Calibri"/>
              </a:rPr>
              <a:t>T SLIDE. </a:t>
            </a:r>
          </a:p>
          <a:p>
            <a:pPr lvl="0"/>
            <a:endParaRPr lang="cs-CZ" sz="1000" dirty="0" smtClean="0">
              <a:latin typeface="Calibri"/>
              <a:cs typeface="Calibri"/>
            </a:endParaRPr>
          </a:p>
          <a:p>
            <a:pPr marL="0" marR="0" lvl="0" indent="0" defTabSz="457200" eaLnBrk="1" fontAlgn="auto" latinLnBrk="0" hangingPunct="1">
              <a:lnSpc>
                <a:spcPct val="117999"/>
              </a:lnSpc>
              <a:spcBef>
                <a:spcPts val="0"/>
              </a:spcBef>
              <a:spcAft>
                <a:spcPts val="0"/>
              </a:spcAft>
              <a:buClrTx/>
              <a:buSzTx/>
              <a:buFontTx/>
              <a:buNone/>
              <a:tabLst/>
              <a:defRPr/>
            </a:pPr>
            <a:r>
              <a:rPr lang="cs-CZ" sz="1000" dirty="0" smtClean="0">
                <a:latin typeface="Calibri"/>
                <a:cs typeface="Calibri"/>
              </a:rPr>
              <a:t>(</a:t>
            </a:r>
            <a:r>
              <a:rPr sz="1000" dirty="0" smtClean="0">
                <a:latin typeface="Calibri"/>
                <a:cs typeface="Calibri"/>
              </a:rPr>
              <a:t>“</a:t>
            </a:r>
            <a:r>
              <a:rPr sz="1000" dirty="0">
                <a:latin typeface="Calibri"/>
                <a:cs typeface="Calibri"/>
              </a:rPr>
              <a:t>Ujela” ke kompetencím - to není nevinná věta - chce poukázat na specifičnost spočívající v tom, že kompetenční modely jdou většinou ruku v ruce s orientací na </a:t>
            </a:r>
            <a:r>
              <a:rPr sz="1000" dirty="0" smtClean="0">
                <a:latin typeface="Calibri"/>
                <a:cs typeface="Calibri"/>
              </a:rPr>
              <a:t>výstupy</a:t>
            </a:r>
            <a:r>
              <a:rPr lang="cs-CZ" sz="1000" dirty="0" smtClean="0">
                <a:latin typeface="Calibri"/>
                <a:cs typeface="Calibri"/>
              </a:rPr>
              <a:t> -</a:t>
            </a:r>
            <a:r>
              <a:rPr sz="1000" dirty="0" smtClean="0">
                <a:latin typeface="Calibri"/>
                <a:cs typeface="Calibri"/>
              </a:rPr>
              <a:t> v </a:t>
            </a:r>
            <a:r>
              <a:rPr sz="1000" dirty="0">
                <a:latin typeface="Calibri"/>
                <a:cs typeface="Calibri"/>
              </a:rPr>
              <a:t>ČR tomu </a:t>
            </a:r>
            <a:r>
              <a:rPr lang="cs-CZ" sz="1000" dirty="0" smtClean="0">
                <a:latin typeface="Calibri"/>
                <a:cs typeface="Calibri"/>
              </a:rPr>
              <a:t>však </a:t>
            </a:r>
            <a:r>
              <a:rPr sz="1000" dirty="0" smtClean="0">
                <a:latin typeface="Calibri"/>
                <a:cs typeface="Calibri"/>
              </a:rPr>
              <a:t>tak nebylo</a:t>
            </a:r>
            <a:r>
              <a:rPr lang="cs-CZ" sz="1000" dirty="0" smtClean="0">
                <a:latin typeface="Calibri"/>
                <a:cs typeface="Calibri"/>
              </a:rPr>
              <a:t>.) </a:t>
            </a:r>
          </a:p>
          <a:p>
            <a:pPr lvl="0"/>
            <a:endParaRPr lang="cs-CZ" sz="1000" dirty="0" smtClean="0">
              <a:latin typeface="Calibri"/>
              <a:cs typeface="Calibri"/>
            </a:endParaRPr>
          </a:p>
          <a:p>
            <a:pPr marL="0" marR="0" lvl="0" indent="0" algn="l" defTabSz="457200" eaLnBrk="1" fontAlgn="auto" latinLnBrk="0" hangingPunct="1">
              <a:lnSpc>
                <a:spcPct val="117999"/>
              </a:lnSpc>
              <a:spcBef>
                <a:spcPts val="0"/>
              </a:spcBef>
              <a:spcAft>
                <a:spcPts val="0"/>
              </a:spcAft>
              <a:buClrTx/>
              <a:buSzTx/>
              <a:buFontTx/>
              <a:buNone/>
              <a:tabLst/>
              <a:defRPr/>
            </a:pPr>
            <a:r>
              <a:rPr lang="cs-CZ" sz="1000" dirty="0" smtClean="0">
                <a:latin typeface="Calibri"/>
                <a:cs typeface="Calibri"/>
              </a:rPr>
              <a:t>Pozn. k logice: je to takové slohové cvičení, z něhož mohou mít některé školy profit, neboť si díky němu ujasní, k čemu by mohly směřovat – vyprofilují si svůj profil</a:t>
            </a:r>
          </a:p>
          <a:p>
            <a:pPr lvl="0"/>
            <a:endParaRPr lang="cs-CZ" sz="1000" dirty="0" smtClean="0">
              <a:latin typeface="Calibri"/>
              <a:cs typeface="Calibri"/>
            </a:endParaRPr>
          </a:p>
          <a:p>
            <a:pPr lvl="0"/>
            <a:r>
              <a:rPr lang="cs-CZ" sz="1000" dirty="0" smtClean="0">
                <a:latin typeface="Calibri"/>
                <a:cs typeface="Calibri"/>
              </a:rPr>
              <a:t>Pozn.</a:t>
            </a:r>
            <a:r>
              <a:rPr lang="cs-CZ" sz="1000" baseline="0" dirty="0" smtClean="0">
                <a:latin typeface="Calibri"/>
                <a:cs typeface="Calibri"/>
              </a:rPr>
              <a:t> k aktérům: VÚP po rozprášení ministrem Dobešem NÚV 05-13</a:t>
            </a:r>
          </a:p>
          <a:p>
            <a:pPr lvl="0"/>
            <a:endParaRPr lang="cs-CZ" sz="1000" baseline="0" dirty="0" smtClean="0">
              <a:latin typeface="Calibri"/>
              <a:cs typeface="Calibri"/>
            </a:endParaRPr>
          </a:p>
          <a:p>
            <a:pPr lvl="0"/>
            <a:r>
              <a:rPr lang="cs-CZ" sz="1000" baseline="0" dirty="0" smtClean="0">
                <a:latin typeface="Calibri"/>
                <a:cs typeface="Calibri"/>
              </a:rPr>
              <a:t>Pozn. ke kritice/rizikům: není reálné od ní něco očekávat a současně netřeba se jí bát</a:t>
            </a:r>
            <a:endParaRPr sz="1000" dirty="0">
              <a:latin typeface="Calibri"/>
              <a:cs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smtClean="0"/>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Click to edit Master subtitle style</a:t>
            </a:r>
            <a:endParaRPr lang="cs-CZ"/>
          </a:p>
        </p:txBody>
      </p:sp>
      <p:sp>
        <p:nvSpPr>
          <p:cNvPr id="4" name="Date Placeholder 3"/>
          <p:cNvSpPr>
            <a:spLocks noGrp="1"/>
          </p:cNvSpPr>
          <p:nvPr>
            <p:ph type="dt" sz="half" idx="10"/>
          </p:nvPr>
        </p:nvSpPr>
        <p:spPr/>
        <p:txBody>
          <a:bodyPr/>
          <a:lstStyle/>
          <a:p>
            <a:fld id="{68DC892C-2A7D-C94F-8C74-E1C7475EF2FD}" type="datetimeFigureOut">
              <a:rPr lang="en-US" smtClean="0"/>
              <a:t>01.03.18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FB6B4F6-807F-A747-A720-46EEAE65B30C}" type="slidenum">
              <a:rPr lang="cs-CZ" smtClean="0"/>
              <a:t>‹#›</a:t>
            </a:fld>
            <a:endParaRPr lang="cs-CZ"/>
          </a:p>
        </p:txBody>
      </p:sp>
    </p:spTree>
    <p:extLst>
      <p:ext uri="{BB962C8B-B14F-4D97-AF65-F5344CB8AC3E}">
        <p14:creationId xmlns:p14="http://schemas.microsoft.com/office/powerpoint/2010/main" val="156306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cs-CZ"/>
          </a:p>
        </p:txBody>
      </p:sp>
      <p:sp>
        <p:nvSpPr>
          <p:cNvPr id="4" name="Date Placeholder 3"/>
          <p:cNvSpPr>
            <a:spLocks noGrp="1"/>
          </p:cNvSpPr>
          <p:nvPr>
            <p:ph type="dt" sz="half" idx="10"/>
          </p:nvPr>
        </p:nvSpPr>
        <p:spPr/>
        <p:txBody>
          <a:bodyPr/>
          <a:lstStyle/>
          <a:p>
            <a:fld id="{68DC892C-2A7D-C94F-8C74-E1C7475EF2FD}" type="datetimeFigureOut">
              <a:rPr lang="en-US" smtClean="0"/>
              <a:t>01.03.18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FB6B4F6-807F-A747-A720-46EEAE65B30C}" type="slidenum">
              <a:rPr lang="cs-CZ" smtClean="0"/>
              <a:t>‹#›</a:t>
            </a:fld>
            <a:endParaRPr lang="cs-CZ"/>
          </a:p>
        </p:txBody>
      </p:sp>
    </p:spTree>
    <p:extLst>
      <p:ext uri="{BB962C8B-B14F-4D97-AF65-F5344CB8AC3E}">
        <p14:creationId xmlns:p14="http://schemas.microsoft.com/office/powerpoint/2010/main" val="1867299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smtClean="0"/>
              <a:t>Click to edit Master title style</a:t>
            </a:r>
            <a:endParaRPr lang="cs-CZ"/>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cs-CZ"/>
          </a:p>
        </p:txBody>
      </p:sp>
      <p:sp>
        <p:nvSpPr>
          <p:cNvPr id="4" name="Date Placeholder 3"/>
          <p:cNvSpPr>
            <a:spLocks noGrp="1"/>
          </p:cNvSpPr>
          <p:nvPr>
            <p:ph type="dt" sz="half" idx="10"/>
          </p:nvPr>
        </p:nvSpPr>
        <p:spPr/>
        <p:txBody>
          <a:bodyPr/>
          <a:lstStyle/>
          <a:p>
            <a:fld id="{68DC892C-2A7D-C94F-8C74-E1C7475EF2FD}" type="datetimeFigureOut">
              <a:rPr lang="en-US" smtClean="0"/>
              <a:t>01.03.18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FB6B4F6-807F-A747-A720-46EEAE65B30C}" type="slidenum">
              <a:rPr lang="cs-CZ" smtClean="0"/>
              <a:t>‹#›</a:t>
            </a:fld>
            <a:endParaRPr lang="cs-CZ"/>
          </a:p>
        </p:txBody>
      </p:sp>
    </p:spTree>
    <p:extLst>
      <p:ext uri="{BB962C8B-B14F-4D97-AF65-F5344CB8AC3E}">
        <p14:creationId xmlns:p14="http://schemas.microsoft.com/office/powerpoint/2010/main" val="4288182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628474"/>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Název a podtitul">
    <p:spTree>
      <p:nvGrpSpPr>
        <p:cNvPr id="1" name=""/>
        <p:cNvGrpSpPr/>
        <p:nvPr/>
      </p:nvGrpSpPr>
      <p:grpSpPr>
        <a:xfrm>
          <a:off x="0" y="0"/>
          <a:ext cx="0" cy="0"/>
          <a:chOff x="0" y="0"/>
          <a:chExt cx="0" cy="0"/>
        </a:xfrm>
      </p:grpSpPr>
      <p:sp>
        <p:nvSpPr>
          <p:cNvPr id="6" name="Shape 6"/>
          <p:cNvSpPr/>
          <p:nvPr/>
        </p:nvSpPr>
        <p:spPr>
          <a:xfrm>
            <a:off x="401836" y="3339703"/>
            <a:ext cx="8344754" cy="91"/>
          </a:xfrm>
          <a:prstGeom prst="rect">
            <a:avLst/>
          </a:prstGeom>
          <a:ln w="12700">
            <a:solidFill>
              <a:srgbClr val="9A9A9A"/>
            </a:solidFill>
            <a:miter lim="400000"/>
          </a:ln>
        </p:spPr>
        <p:txBody>
          <a:bodyPr lIns="0" tIns="0" rIns="0" bIns="0" anchor="ctr"/>
          <a:lstStyle/>
          <a:p>
            <a:pPr lvl="0" algn="l" defTabSz="321457">
              <a:defRPr sz="1200">
                <a:latin typeface="Helvetica"/>
                <a:ea typeface="Helvetica"/>
                <a:cs typeface="Helvetica"/>
                <a:sym typeface="Helvetica"/>
              </a:defRPr>
            </a:pPr>
            <a:endParaRPr/>
          </a:p>
        </p:txBody>
      </p:sp>
      <p:sp>
        <p:nvSpPr>
          <p:cNvPr id="7" name="Shape 7"/>
          <p:cNvSpPr>
            <a:spLocks noGrp="1"/>
          </p:cNvSpPr>
          <p:nvPr>
            <p:ph type="title"/>
          </p:nvPr>
        </p:nvSpPr>
        <p:spPr>
          <a:xfrm>
            <a:off x="401836" y="928687"/>
            <a:ext cx="8340328" cy="2232422"/>
          </a:xfrm>
          <a:prstGeom prst="rect">
            <a:avLst/>
          </a:prstGeom>
        </p:spPr>
        <p:txBody>
          <a:bodyPr/>
          <a:lstStyle/>
          <a:p>
            <a:pPr lvl="0">
              <a:defRPr sz="1800"/>
            </a:pPr>
            <a:r>
              <a:rPr sz="3000"/>
              <a:t>Text názvu</a:t>
            </a:r>
          </a:p>
        </p:txBody>
      </p:sp>
      <p:sp>
        <p:nvSpPr>
          <p:cNvPr id="8" name="Shape 8"/>
          <p:cNvSpPr>
            <a:spLocks noGrp="1"/>
          </p:cNvSpPr>
          <p:nvPr>
            <p:ph type="body" idx="1"/>
          </p:nvPr>
        </p:nvSpPr>
        <p:spPr>
          <a:xfrm>
            <a:off x="401836" y="3527227"/>
            <a:ext cx="8340328" cy="714375"/>
          </a:xfrm>
          <a:prstGeom prst="rect">
            <a:avLst/>
          </a:prstGeom>
        </p:spPr>
        <p:txBody>
          <a:bodyPr/>
          <a:lstStyle>
            <a:lvl1pPr marL="0" indent="0">
              <a:spcBef>
                <a:spcPts val="0"/>
              </a:spcBef>
              <a:buSzTx/>
              <a:buFontTx/>
              <a:buNone/>
              <a:defRPr sz="1800">
                <a:latin typeface="Helvetica Neue"/>
                <a:ea typeface="Helvetica Neue"/>
                <a:cs typeface="Helvetica Neue"/>
                <a:sym typeface="Helvetica Neue"/>
              </a:defRPr>
            </a:lvl1pPr>
            <a:lvl2pPr marL="0" indent="160729">
              <a:spcBef>
                <a:spcPts val="0"/>
              </a:spcBef>
              <a:buSzTx/>
              <a:buFontTx/>
              <a:buNone/>
              <a:defRPr sz="1800">
                <a:latin typeface="Helvetica Neue"/>
                <a:ea typeface="Helvetica Neue"/>
                <a:cs typeface="Helvetica Neue"/>
                <a:sym typeface="Helvetica Neue"/>
              </a:defRPr>
            </a:lvl2pPr>
            <a:lvl3pPr marL="0" indent="321457">
              <a:spcBef>
                <a:spcPts val="0"/>
              </a:spcBef>
              <a:buSzTx/>
              <a:buFontTx/>
              <a:buNone/>
              <a:defRPr sz="1800">
                <a:latin typeface="Helvetica Neue"/>
                <a:ea typeface="Helvetica Neue"/>
                <a:cs typeface="Helvetica Neue"/>
                <a:sym typeface="Helvetica Neue"/>
              </a:defRPr>
            </a:lvl3pPr>
            <a:lvl4pPr marL="0" indent="482186">
              <a:spcBef>
                <a:spcPts val="0"/>
              </a:spcBef>
              <a:buSzTx/>
              <a:buFontTx/>
              <a:buNone/>
              <a:defRPr sz="1800">
                <a:latin typeface="Helvetica Neue"/>
                <a:ea typeface="Helvetica Neue"/>
                <a:cs typeface="Helvetica Neue"/>
                <a:sym typeface="Helvetica Neue"/>
              </a:defRPr>
            </a:lvl4pPr>
            <a:lvl5pPr marL="0" indent="642915">
              <a:spcBef>
                <a:spcPts val="0"/>
              </a:spcBef>
              <a:buSzTx/>
              <a:buFontTx/>
              <a:buNone/>
              <a:defRPr sz="1800">
                <a:latin typeface="Helvetica Neue"/>
                <a:ea typeface="Helvetica Neue"/>
                <a:cs typeface="Helvetica Neue"/>
                <a:sym typeface="Helvetica Neue"/>
              </a:defRPr>
            </a:lvl5pPr>
          </a:lstStyle>
          <a:p>
            <a:pPr lvl="0">
              <a:defRPr sz="1800">
                <a:solidFill>
                  <a:srgbClr val="000000"/>
                </a:solidFill>
              </a:defRPr>
            </a:pPr>
            <a:r>
              <a:rPr sz="1800">
                <a:solidFill>
                  <a:srgbClr val="747474"/>
                </a:solidFill>
              </a:rPr>
              <a:t>Text úrovně 1</a:t>
            </a:r>
          </a:p>
          <a:p>
            <a:pPr lvl="1">
              <a:defRPr sz="1800">
                <a:solidFill>
                  <a:srgbClr val="000000"/>
                </a:solidFill>
              </a:defRPr>
            </a:pPr>
            <a:r>
              <a:rPr sz="1800">
                <a:solidFill>
                  <a:srgbClr val="747474"/>
                </a:solidFill>
              </a:rPr>
              <a:t>Text úrovně 2</a:t>
            </a:r>
          </a:p>
          <a:p>
            <a:pPr lvl="2">
              <a:defRPr sz="1800">
                <a:solidFill>
                  <a:srgbClr val="000000"/>
                </a:solidFill>
              </a:defRPr>
            </a:pPr>
            <a:r>
              <a:rPr sz="1800">
                <a:solidFill>
                  <a:srgbClr val="747474"/>
                </a:solidFill>
              </a:rPr>
              <a:t>Text úrovně 3</a:t>
            </a:r>
          </a:p>
          <a:p>
            <a:pPr lvl="3">
              <a:defRPr sz="1800">
                <a:solidFill>
                  <a:srgbClr val="000000"/>
                </a:solidFill>
              </a:defRPr>
            </a:pPr>
            <a:r>
              <a:rPr sz="1800">
                <a:solidFill>
                  <a:srgbClr val="747474"/>
                </a:solidFill>
              </a:rPr>
              <a:t>Text úrovně 4</a:t>
            </a:r>
          </a:p>
          <a:p>
            <a:pPr lvl="4">
              <a:defRPr sz="1800">
                <a:solidFill>
                  <a:srgbClr val="000000"/>
                </a:solidFill>
              </a:defRPr>
            </a:pPr>
            <a:r>
              <a:rPr sz="1800">
                <a:solidFill>
                  <a:srgbClr val="747474"/>
                </a:solidFill>
              </a:rPr>
              <a:t>Text úrovně 5</a:t>
            </a:r>
          </a:p>
        </p:txBody>
      </p:sp>
    </p:spTree>
    <p:extLst>
      <p:ext uri="{BB962C8B-B14F-4D97-AF65-F5344CB8AC3E}">
        <p14:creationId xmlns:p14="http://schemas.microsoft.com/office/powerpoint/2010/main" val="2098270520"/>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cs-CZ"/>
          </a:p>
        </p:txBody>
      </p:sp>
      <p:sp>
        <p:nvSpPr>
          <p:cNvPr id="3" name="Content Placeholder 2"/>
          <p:cNvSpPr>
            <a:spLocks noGrp="1"/>
          </p:cNvSpPr>
          <p:nvPr>
            <p:ph idx="1"/>
          </p:nvPr>
        </p:nvSpPr>
        <p:spPr/>
        <p:txBody>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cs-CZ"/>
          </a:p>
        </p:txBody>
      </p:sp>
      <p:sp>
        <p:nvSpPr>
          <p:cNvPr id="4" name="Date Placeholder 3"/>
          <p:cNvSpPr>
            <a:spLocks noGrp="1"/>
          </p:cNvSpPr>
          <p:nvPr>
            <p:ph type="dt" sz="half" idx="10"/>
          </p:nvPr>
        </p:nvSpPr>
        <p:spPr/>
        <p:txBody>
          <a:bodyPr/>
          <a:lstStyle/>
          <a:p>
            <a:fld id="{68DC892C-2A7D-C94F-8C74-E1C7475EF2FD}" type="datetimeFigureOut">
              <a:rPr lang="en-US" smtClean="0"/>
              <a:t>01.03.18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FB6B4F6-807F-A747-A720-46EEAE65B30C}" type="slidenum">
              <a:rPr lang="cs-CZ" smtClean="0"/>
              <a:t>‹#›</a:t>
            </a:fld>
            <a:endParaRPr lang="cs-CZ"/>
          </a:p>
        </p:txBody>
      </p:sp>
    </p:spTree>
    <p:extLst>
      <p:ext uri="{BB962C8B-B14F-4D97-AF65-F5344CB8AC3E}">
        <p14:creationId xmlns:p14="http://schemas.microsoft.com/office/powerpoint/2010/main" val="3853826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smtClean="0"/>
              <a:t>Click to edit Master title style</a:t>
            </a:r>
            <a:endParaRPr lang="cs-C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Click to edit Master text styles</a:t>
            </a:r>
          </a:p>
        </p:txBody>
      </p:sp>
      <p:sp>
        <p:nvSpPr>
          <p:cNvPr id="4" name="Date Placeholder 3"/>
          <p:cNvSpPr>
            <a:spLocks noGrp="1"/>
          </p:cNvSpPr>
          <p:nvPr>
            <p:ph type="dt" sz="half" idx="10"/>
          </p:nvPr>
        </p:nvSpPr>
        <p:spPr/>
        <p:txBody>
          <a:bodyPr/>
          <a:lstStyle/>
          <a:p>
            <a:fld id="{68DC892C-2A7D-C94F-8C74-E1C7475EF2FD}" type="datetimeFigureOut">
              <a:rPr lang="en-US" smtClean="0"/>
              <a:t>01.03.18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FB6B4F6-807F-A747-A720-46EEAE65B30C}" type="slidenum">
              <a:rPr lang="cs-CZ" smtClean="0"/>
              <a:t>‹#›</a:t>
            </a:fld>
            <a:endParaRPr lang="cs-CZ"/>
          </a:p>
        </p:txBody>
      </p:sp>
    </p:spTree>
    <p:extLst>
      <p:ext uri="{BB962C8B-B14F-4D97-AF65-F5344CB8AC3E}">
        <p14:creationId xmlns:p14="http://schemas.microsoft.com/office/powerpoint/2010/main" val="32856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cs-CZ"/>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cs-CZ"/>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cs-CZ"/>
          </a:p>
        </p:txBody>
      </p:sp>
      <p:sp>
        <p:nvSpPr>
          <p:cNvPr id="5" name="Date Placeholder 4"/>
          <p:cNvSpPr>
            <a:spLocks noGrp="1"/>
          </p:cNvSpPr>
          <p:nvPr>
            <p:ph type="dt" sz="half" idx="10"/>
          </p:nvPr>
        </p:nvSpPr>
        <p:spPr/>
        <p:txBody>
          <a:bodyPr/>
          <a:lstStyle/>
          <a:p>
            <a:fld id="{68DC892C-2A7D-C94F-8C74-E1C7475EF2FD}" type="datetimeFigureOut">
              <a:rPr lang="en-US" smtClean="0"/>
              <a:t>01.03.18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FB6B4F6-807F-A747-A720-46EEAE65B30C}" type="slidenum">
              <a:rPr lang="cs-CZ" smtClean="0"/>
              <a:t>‹#›</a:t>
            </a:fld>
            <a:endParaRPr lang="cs-CZ"/>
          </a:p>
        </p:txBody>
      </p:sp>
    </p:spTree>
    <p:extLst>
      <p:ext uri="{BB962C8B-B14F-4D97-AF65-F5344CB8AC3E}">
        <p14:creationId xmlns:p14="http://schemas.microsoft.com/office/powerpoint/2010/main" val="804735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smtClean="0"/>
              <a:t>Click to edit Master title style</a:t>
            </a:r>
            <a:endParaRPr lang="cs-C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cs-C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cs-CZ"/>
          </a:p>
        </p:txBody>
      </p:sp>
      <p:sp>
        <p:nvSpPr>
          <p:cNvPr id="7" name="Date Placeholder 6"/>
          <p:cNvSpPr>
            <a:spLocks noGrp="1"/>
          </p:cNvSpPr>
          <p:nvPr>
            <p:ph type="dt" sz="half" idx="10"/>
          </p:nvPr>
        </p:nvSpPr>
        <p:spPr/>
        <p:txBody>
          <a:bodyPr/>
          <a:lstStyle/>
          <a:p>
            <a:fld id="{68DC892C-2A7D-C94F-8C74-E1C7475EF2FD}" type="datetimeFigureOut">
              <a:rPr lang="en-US" smtClean="0"/>
              <a:t>01.03.18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DFB6B4F6-807F-A747-A720-46EEAE65B30C}" type="slidenum">
              <a:rPr lang="cs-CZ" smtClean="0"/>
              <a:t>‹#›</a:t>
            </a:fld>
            <a:endParaRPr lang="cs-CZ"/>
          </a:p>
        </p:txBody>
      </p:sp>
    </p:spTree>
    <p:extLst>
      <p:ext uri="{BB962C8B-B14F-4D97-AF65-F5344CB8AC3E}">
        <p14:creationId xmlns:p14="http://schemas.microsoft.com/office/powerpoint/2010/main" val="2720305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Click to edit Master title style</a:t>
            </a:r>
            <a:endParaRPr lang="cs-CZ"/>
          </a:p>
        </p:txBody>
      </p:sp>
      <p:sp>
        <p:nvSpPr>
          <p:cNvPr id="3" name="Date Placeholder 2"/>
          <p:cNvSpPr>
            <a:spLocks noGrp="1"/>
          </p:cNvSpPr>
          <p:nvPr>
            <p:ph type="dt" sz="half" idx="10"/>
          </p:nvPr>
        </p:nvSpPr>
        <p:spPr/>
        <p:txBody>
          <a:bodyPr/>
          <a:lstStyle/>
          <a:p>
            <a:fld id="{68DC892C-2A7D-C94F-8C74-E1C7475EF2FD}" type="datetimeFigureOut">
              <a:rPr lang="en-US" smtClean="0"/>
              <a:t>01.03.18</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DFB6B4F6-807F-A747-A720-46EEAE65B30C}" type="slidenum">
              <a:rPr lang="cs-CZ" smtClean="0"/>
              <a:t>‹#›</a:t>
            </a:fld>
            <a:endParaRPr lang="cs-CZ"/>
          </a:p>
        </p:txBody>
      </p:sp>
    </p:spTree>
    <p:extLst>
      <p:ext uri="{BB962C8B-B14F-4D97-AF65-F5344CB8AC3E}">
        <p14:creationId xmlns:p14="http://schemas.microsoft.com/office/powerpoint/2010/main" val="1771569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DC892C-2A7D-C94F-8C74-E1C7475EF2FD}" type="datetimeFigureOut">
              <a:rPr lang="en-US" smtClean="0"/>
              <a:t>01.03.18</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DFB6B4F6-807F-A747-A720-46EEAE65B30C}" type="slidenum">
              <a:rPr lang="cs-CZ" smtClean="0"/>
              <a:t>‹#›</a:t>
            </a:fld>
            <a:endParaRPr lang="cs-CZ"/>
          </a:p>
        </p:txBody>
      </p:sp>
    </p:spTree>
    <p:extLst>
      <p:ext uri="{BB962C8B-B14F-4D97-AF65-F5344CB8AC3E}">
        <p14:creationId xmlns:p14="http://schemas.microsoft.com/office/powerpoint/2010/main" val="997295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smtClean="0"/>
              <a:t>Click to edit Master title style</a:t>
            </a:r>
            <a:endParaRPr lang="cs-C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cs-C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Date Placeholder 4"/>
          <p:cNvSpPr>
            <a:spLocks noGrp="1"/>
          </p:cNvSpPr>
          <p:nvPr>
            <p:ph type="dt" sz="half" idx="10"/>
          </p:nvPr>
        </p:nvSpPr>
        <p:spPr/>
        <p:txBody>
          <a:bodyPr/>
          <a:lstStyle/>
          <a:p>
            <a:fld id="{68DC892C-2A7D-C94F-8C74-E1C7475EF2FD}" type="datetimeFigureOut">
              <a:rPr lang="en-US" smtClean="0"/>
              <a:t>01.03.18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FB6B4F6-807F-A747-A720-46EEAE65B30C}" type="slidenum">
              <a:rPr lang="cs-CZ" smtClean="0"/>
              <a:t>‹#›</a:t>
            </a:fld>
            <a:endParaRPr lang="cs-CZ"/>
          </a:p>
        </p:txBody>
      </p:sp>
    </p:spTree>
    <p:extLst>
      <p:ext uri="{BB962C8B-B14F-4D97-AF65-F5344CB8AC3E}">
        <p14:creationId xmlns:p14="http://schemas.microsoft.com/office/powerpoint/2010/main" val="3270350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smtClean="0"/>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Click to edit Master text styles</a:t>
            </a:r>
          </a:p>
        </p:txBody>
      </p:sp>
      <p:sp>
        <p:nvSpPr>
          <p:cNvPr id="5" name="Date Placeholder 4"/>
          <p:cNvSpPr>
            <a:spLocks noGrp="1"/>
          </p:cNvSpPr>
          <p:nvPr>
            <p:ph type="dt" sz="half" idx="10"/>
          </p:nvPr>
        </p:nvSpPr>
        <p:spPr/>
        <p:txBody>
          <a:bodyPr/>
          <a:lstStyle/>
          <a:p>
            <a:fld id="{68DC892C-2A7D-C94F-8C74-E1C7475EF2FD}" type="datetimeFigureOut">
              <a:rPr lang="en-US" smtClean="0"/>
              <a:t>01.03.18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FB6B4F6-807F-A747-A720-46EEAE65B30C}" type="slidenum">
              <a:rPr lang="cs-CZ" smtClean="0"/>
              <a:t>‹#›</a:t>
            </a:fld>
            <a:endParaRPr lang="cs-CZ"/>
          </a:p>
        </p:txBody>
      </p:sp>
    </p:spTree>
    <p:extLst>
      <p:ext uri="{BB962C8B-B14F-4D97-AF65-F5344CB8AC3E}">
        <p14:creationId xmlns:p14="http://schemas.microsoft.com/office/powerpoint/2010/main" val="37758364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Click to edit Master title style</a:t>
            </a:r>
            <a:endParaRPr lang="cs-CZ"/>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Click to edit Master text styles</a:t>
            </a:r>
          </a:p>
          <a:p>
            <a:pPr lvl="1"/>
            <a:r>
              <a:rPr lang="cs-CZ" smtClean="0"/>
              <a:t>Second level</a:t>
            </a:r>
          </a:p>
          <a:p>
            <a:pPr lvl="2"/>
            <a:r>
              <a:rPr lang="cs-CZ" smtClean="0"/>
              <a:t>Third level</a:t>
            </a:r>
          </a:p>
          <a:p>
            <a:pPr lvl="3"/>
            <a:r>
              <a:rPr lang="cs-CZ" smtClean="0"/>
              <a:t>Fourth level</a:t>
            </a:r>
          </a:p>
          <a:p>
            <a:pPr lvl="4"/>
            <a:r>
              <a:rPr lang="cs-CZ" smtClean="0"/>
              <a:t>Fifth level</a:t>
            </a:r>
            <a:endParaRPr lang="cs-CZ"/>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C892C-2A7D-C94F-8C74-E1C7475EF2FD}" type="datetimeFigureOut">
              <a:rPr lang="en-US" smtClean="0"/>
              <a:t>01.03.18</a:t>
            </a:fld>
            <a:endParaRPr lang="cs-CZ"/>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B6B4F6-807F-A747-A720-46EEAE65B30C}" type="slidenum">
              <a:rPr lang="cs-CZ" smtClean="0"/>
              <a:t>‹#›</a:t>
            </a:fld>
            <a:endParaRPr lang="cs-CZ"/>
          </a:p>
        </p:txBody>
      </p:sp>
    </p:spTree>
    <p:extLst>
      <p:ext uri="{BB962C8B-B14F-4D97-AF65-F5344CB8AC3E}">
        <p14:creationId xmlns:p14="http://schemas.microsoft.com/office/powerpoint/2010/main" val="3462078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4"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9.JPG"/><Relationship Id="rId7"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9.JPG"/><Relationship Id="rId7"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5"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8.xml.rels><?xml version="1.0" encoding="UTF-8" standalone="yes"?>
<Relationships xmlns="http://schemas.openxmlformats.org/package/2006/relationships"><Relationship Id="rId11" Type="http://schemas.openxmlformats.org/officeDocument/2006/relationships/image" Target="../media/image23.png"/><Relationship Id="rId12"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8.jpg"/><Relationship Id="rId5" Type="http://schemas.openxmlformats.org/officeDocument/2006/relationships/image" Target="../media/image17.jpg"/><Relationship Id="rId6" Type="http://schemas.openxmlformats.org/officeDocument/2006/relationships/image" Target="../media/image3.jpg"/><Relationship Id="rId7" Type="http://schemas.openxmlformats.org/officeDocument/2006/relationships/image" Target="../media/image20.png"/><Relationship Id="rId8" Type="http://schemas.openxmlformats.org/officeDocument/2006/relationships/image" Target="../media/image14.png"/><Relationship Id="rId9" Type="http://schemas.openxmlformats.org/officeDocument/2006/relationships/image" Target="../media/image21.png"/><Relationship Id="rId10"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5.jpg"/><Relationship Id="rId5" Type="http://schemas.openxmlformats.org/officeDocument/2006/relationships/image" Target="../media/image24.png"/><Relationship Id="rId6" Type="http://schemas.openxmlformats.org/officeDocument/2006/relationships/image" Target="../media/image18.jpg"/><Relationship Id="rId7" Type="http://schemas.openxmlformats.org/officeDocument/2006/relationships/image" Target="../media/image23.png"/><Relationship Id="rId8" Type="http://schemas.openxmlformats.org/officeDocument/2006/relationships/image" Target="../media/image14.png"/><Relationship Id="rId9" Type="http://schemas.openxmlformats.org/officeDocument/2006/relationships/image" Target="../media/image22.png"/><Relationship Id="rId10" Type="http://schemas.openxmlformats.org/officeDocument/2006/relationships/image" Target="../media/image17.jpg"/><Relationship Id="rId11"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s.muni.cz/predmet/ped/jaro2018/DCJDR_ISP"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tjanik@ped.muni.cz"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 Id="rId3"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4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4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4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4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4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5" Type="http://schemas.openxmlformats.org/officeDocument/2006/relationships/image" Target="../media/image43.png"/><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 Id="rId3" Type="http://schemas.openxmlformats.org/officeDocument/2006/relationships/image" Target="../media/image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png"/><Relationship Id="rId6" Type="http://schemas.openxmlformats.org/officeDocument/2006/relationships/image" Target="../media/image7.jpg"/><Relationship Id="rId7"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yukaVeZlinskeSkole.JPG"/>
          <p:cNvPicPr>
            <a:picLocks noChangeAspect="1"/>
          </p:cNvPicPr>
          <p:nvPr/>
        </p:nvPicPr>
        <p:blipFill rotWithShape="1">
          <a:blip r:embed="rId2">
            <a:extLst>
              <a:ext uri="{28A0092B-C50C-407E-A947-70E740481C1C}">
                <a14:useLocalDpi xmlns:a14="http://schemas.microsoft.com/office/drawing/2010/main" val="0"/>
              </a:ext>
            </a:extLst>
          </a:blip>
          <a:srcRect l="12236" t="2425" r="8557" b="20860"/>
          <a:stretch/>
        </p:blipFill>
        <p:spPr>
          <a:xfrm>
            <a:off x="250844" y="166301"/>
            <a:ext cx="8667206" cy="5744916"/>
          </a:xfrm>
          <a:prstGeom prst="rect">
            <a:avLst/>
          </a:prstGeom>
        </p:spPr>
      </p:pic>
      <p:sp>
        <p:nvSpPr>
          <p:cNvPr id="527" name="Shape 527"/>
          <p:cNvSpPr>
            <a:spLocks noGrp="1"/>
          </p:cNvSpPr>
          <p:nvPr>
            <p:ph type="body" idx="1"/>
          </p:nvPr>
        </p:nvSpPr>
        <p:spPr>
          <a:xfrm>
            <a:off x="410982" y="5911217"/>
            <a:ext cx="8534840" cy="819368"/>
          </a:xfrm>
          <a:prstGeom prst="rect">
            <a:avLst/>
          </a:prstGeom>
        </p:spPr>
        <p:txBody>
          <a:bodyPr>
            <a:noAutofit/>
          </a:bodyPr>
          <a:lstStyle/>
          <a:p>
            <a:pPr marL="0" indent="0" algn="r" defTabSz="327984">
              <a:spcBef>
                <a:spcPts val="0"/>
              </a:spcBef>
              <a:buNone/>
              <a:defRPr sz="1800">
                <a:solidFill>
                  <a:srgbClr val="000000"/>
                </a:solidFill>
              </a:defRPr>
            </a:pPr>
            <a:r>
              <a:rPr lang="cs-CZ" sz="2400" b="1" dirty="0">
                <a:solidFill>
                  <a:srgbClr val="800000"/>
                </a:solidFill>
                <a:ea typeface="Gill Sans Light"/>
                <a:cs typeface="Calibri"/>
                <a:sym typeface="Gill Sans Light"/>
              </a:rPr>
              <a:t>P</a:t>
            </a:r>
            <a:r>
              <a:rPr lang="cs-CZ" sz="2400" b="1" dirty="0" smtClean="0">
                <a:solidFill>
                  <a:srgbClr val="800000"/>
                </a:solidFill>
                <a:ea typeface="Gill Sans Light"/>
                <a:cs typeface="Calibri"/>
                <a:sym typeface="Gill Sans Light"/>
              </a:rPr>
              <a:t>řednášky ze Školní pedagogiky (jaro 2018)</a:t>
            </a:r>
            <a:endParaRPr lang="cs-CZ" sz="2400" b="1" dirty="0">
              <a:solidFill>
                <a:srgbClr val="800000"/>
              </a:solidFill>
              <a:ea typeface="Gill Sans Light"/>
              <a:cs typeface="Calibri"/>
              <a:sym typeface="Gill Sans Light"/>
            </a:endParaRPr>
          </a:p>
          <a:p>
            <a:pPr marL="0" indent="0" algn="r" defTabSz="327984">
              <a:spcBef>
                <a:spcPts val="0"/>
              </a:spcBef>
              <a:buNone/>
              <a:defRPr sz="1800">
                <a:solidFill>
                  <a:srgbClr val="000000"/>
                </a:solidFill>
              </a:defRPr>
            </a:pPr>
            <a:r>
              <a:rPr lang="cs-CZ" sz="2400" b="1" dirty="0" smtClean="0">
                <a:latin typeface="Calibri"/>
                <a:ea typeface="Gill Sans Light"/>
                <a:cs typeface="Calibri"/>
                <a:sym typeface="Gill Sans Light"/>
              </a:rPr>
              <a:t>Tomáš Janík, Institut výzkumu školního vzdělávání PdF MU</a:t>
            </a:r>
          </a:p>
        </p:txBody>
      </p:sp>
      <p:sp>
        <p:nvSpPr>
          <p:cNvPr id="4" name="TextBox 3"/>
          <p:cNvSpPr txBox="1"/>
          <p:nvPr/>
        </p:nvSpPr>
        <p:spPr>
          <a:xfrm>
            <a:off x="395301" y="229986"/>
            <a:ext cx="6656371" cy="584776"/>
          </a:xfrm>
          <a:prstGeom prst="rect">
            <a:avLst/>
          </a:prstGeom>
          <a:noFill/>
        </p:spPr>
        <p:txBody>
          <a:bodyPr wrap="square" rtlCol="0">
            <a:spAutoFit/>
          </a:bodyPr>
          <a:lstStyle/>
          <a:p>
            <a:r>
              <a:rPr lang="cs-CZ" sz="3200" b="1" dirty="0" smtClean="0"/>
              <a:t>Škola – idea a historie</a:t>
            </a:r>
          </a:p>
        </p:txBody>
      </p:sp>
    </p:spTree>
    <p:extLst>
      <p:ext uri="{BB962C8B-B14F-4D97-AF65-F5344CB8AC3E}">
        <p14:creationId xmlns:p14="http://schemas.microsoft.com/office/powerpoint/2010/main" val="545867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 y="419373"/>
            <a:ext cx="5706532" cy="4545480"/>
            <a:chOff x="1" y="1"/>
            <a:chExt cx="9160931" cy="6780680"/>
          </a:xfrm>
        </p:grpSpPr>
        <p:sp>
          <p:nvSpPr>
            <p:cNvPr id="8" name="Rectangle 3"/>
            <p:cNvSpPr txBox="1">
              <a:spLocks noChangeArrowheads="1"/>
            </p:cNvSpPr>
            <p:nvPr/>
          </p:nvSpPr>
          <p:spPr>
            <a:xfrm>
              <a:off x="337426" y="2434492"/>
              <a:ext cx="8611194" cy="13798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a:spcBef>
                  <a:spcPts val="0"/>
                </a:spcBef>
                <a:buFontTx/>
                <a:buNone/>
              </a:pPr>
              <a:endParaRPr lang="cs-CZ" sz="2000" dirty="0" smtClean="0"/>
            </a:p>
            <a:p>
              <a:pPr marL="0" algn="r">
                <a:buFontTx/>
                <a:buNone/>
              </a:pPr>
              <a:endParaRPr lang="cs-CZ" sz="2800" b="1" dirty="0">
                <a:solidFill>
                  <a:srgbClr val="800000"/>
                </a:solidFill>
              </a:endParaRPr>
            </a:p>
          </p:txBody>
        </p:sp>
        <p:sp>
          <p:nvSpPr>
            <p:cNvPr id="4" name="Right Arrow 3"/>
            <p:cNvSpPr/>
            <p:nvPr/>
          </p:nvSpPr>
          <p:spPr>
            <a:xfrm>
              <a:off x="16932" y="16933"/>
              <a:ext cx="9144000" cy="1117600"/>
            </a:xfrm>
            <a:prstGeom prst="rightArrow">
              <a:avLst/>
            </a:prstGeo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19" name="Right Arrow 18"/>
            <p:cNvSpPr/>
            <p:nvPr/>
          </p:nvSpPr>
          <p:spPr>
            <a:xfrm>
              <a:off x="1405466" y="1185336"/>
              <a:ext cx="7721599" cy="1049865"/>
            </a:xfrm>
            <a:prstGeom prst="rightArrow">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20" name="Right Arrow 19"/>
            <p:cNvSpPr/>
            <p:nvPr/>
          </p:nvSpPr>
          <p:spPr>
            <a:xfrm>
              <a:off x="2895601" y="2302933"/>
              <a:ext cx="6248398" cy="1083734"/>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Right Arrow 20"/>
            <p:cNvSpPr/>
            <p:nvPr/>
          </p:nvSpPr>
          <p:spPr>
            <a:xfrm>
              <a:off x="4385733" y="3420544"/>
              <a:ext cx="4741331" cy="1049863"/>
            </a:xfrm>
            <a:prstGeom prst="rightArrow">
              <a:avLst/>
            </a:prstGeom>
            <a:solidFill>
              <a:schemeClr val="accent2">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cs-CZ"/>
            </a:p>
          </p:txBody>
        </p:sp>
        <p:sp>
          <p:nvSpPr>
            <p:cNvPr id="22" name="Right Arrow 21"/>
            <p:cNvSpPr/>
            <p:nvPr/>
          </p:nvSpPr>
          <p:spPr>
            <a:xfrm>
              <a:off x="5334001" y="4470407"/>
              <a:ext cx="3793063" cy="1049860"/>
            </a:xfrm>
            <a:prstGeom prst="rightArrow">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cs-CZ" dirty="0"/>
            </a:p>
          </p:txBody>
        </p:sp>
        <p:sp>
          <p:nvSpPr>
            <p:cNvPr id="23" name="Right Arrow 22"/>
            <p:cNvSpPr/>
            <p:nvPr/>
          </p:nvSpPr>
          <p:spPr>
            <a:xfrm>
              <a:off x="6739467" y="5571066"/>
              <a:ext cx="2387600" cy="1049866"/>
            </a:xfrm>
            <a:prstGeom prst="rightArrow">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pic>
          <p:nvPicPr>
            <p:cNvPr id="10" name="Picture 9" descr="Skola_VyukaStarovekeRecko.jpg"/>
            <p:cNvPicPr>
              <a:picLocks noChangeAspect="1"/>
            </p:cNvPicPr>
            <p:nvPr/>
          </p:nvPicPr>
          <p:blipFill rotWithShape="1">
            <a:blip r:embed="rId2">
              <a:extLst>
                <a:ext uri="{28A0092B-C50C-407E-A947-70E740481C1C}">
                  <a14:useLocalDpi xmlns:a14="http://schemas.microsoft.com/office/drawing/2010/main" val="0"/>
                </a:ext>
              </a:extLst>
            </a:blip>
            <a:srcRect r="15618"/>
            <a:stretch/>
          </p:blipFill>
          <p:spPr>
            <a:xfrm>
              <a:off x="1" y="1"/>
              <a:ext cx="1794932" cy="1583380"/>
            </a:xfrm>
            <a:prstGeom prst="rect">
              <a:avLst/>
            </a:prstGeom>
          </p:spPr>
        </p:pic>
        <p:pic>
          <p:nvPicPr>
            <p:cNvPr id="11" name="Picture 10" descr="Skola_Stredovek_Mni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533" y="737439"/>
              <a:ext cx="1534500" cy="1697053"/>
            </a:xfrm>
            <a:prstGeom prst="rect">
              <a:avLst/>
            </a:prstGeom>
          </p:spPr>
        </p:pic>
        <p:pic>
          <p:nvPicPr>
            <p:cNvPr id="12" name="Picture 11" descr="Skola_PredmoderniDoba_Franci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995" y="1823331"/>
              <a:ext cx="3002324" cy="1872514"/>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3157" y="3014133"/>
              <a:ext cx="276926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 name="Picture 2" descr="SkolaKomunistick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249336" y="4071936"/>
              <a:ext cx="2472691" cy="1846791"/>
            </a:xfrm>
            <a:prstGeom prst="rect">
              <a:avLst/>
            </a:prstGeom>
          </p:spPr>
        </p:pic>
        <p:pic>
          <p:nvPicPr>
            <p:cNvPr id="14" name="Picture 13" descr="Skola_ModerniTrid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6799" y="5251716"/>
              <a:ext cx="2404533" cy="1528965"/>
            </a:xfrm>
            <a:prstGeom prst="rect">
              <a:avLst/>
            </a:prstGeom>
          </p:spPr>
        </p:pic>
        <p:sp>
          <p:nvSpPr>
            <p:cNvPr id="5" name="TextBox 4"/>
            <p:cNvSpPr txBox="1"/>
            <p:nvPr/>
          </p:nvSpPr>
          <p:spPr>
            <a:xfrm>
              <a:off x="6146800" y="368108"/>
              <a:ext cx="2404533" cy="413211"/>
            </a:xfrm>
            <a:prstGeom prst="rect">
              <a:avLst/>
            </a:prstGeom>
            <a:noFill/>
          </p:spPr>
          <p:txBody>
            <a:bodyPr wrap="square" rtlCol="0">
              <a:spAutoFit/>
            </a:bodyPr>
            <a:lstStyle/>
            <a:p>
              <a:pPr algn="ctr"/>
              <a:r>
                <a:rPr lang="cs-CZ" sz="1200" b="1" dirty="0" smtClean="0">
                  <a:solidFill>
                    <a:srgbClr val="FFFFFF"/>
                  </a:solidFill>
                </a:rPr>
                <a:t>STAROVĚK – ANTIKA</a:t>
              </a:r>
              <a:endParaRPr lang="cs-CZ" sz="1200" b="1" dirty="0">
                <a:solidFill>
                  <a:srgbClr val="FFFFFF"/>
                </a:solidFill>
              </a:endParaRPr>
            </a:p>
          </p:txBody>
        </p:sp>
        <p:sp>
          <p:nvSpPr>
            <p:cNvPr id="18" name="TextBox 17"/>
            <p:cNvSpPr txBox="1"/>
            <p:nvPr/>
          </p:nvSpPr>
          <p:spPr>
            <a:xfrm>
              <a:off x="6842416" y="1497171"/>
              <a:ext cx="1861314" cy="459124"/>
            </a:xfrm>
            <a:prstGeom prst="rect">
              <a:avLst/>
            </a:prstGeom>
            <a:noFill/>
          </p:spPr>
          <p:txBody>
            <a:bodyPr wrap="square" rtlCol="0">
              <a:spAutoFit/>
            </a:bodyPr>
            <a:lstStyle/>
            <a:p>
              <a:pPr algn="ctr"/>
              <a:r>
                <a:rPr lang="cs-CZ" sz="1400" b="1" dirty="0" smtClean="0">
                  <a:solidFill>
                    <a:srgbClr val="FFFFFF"/>
                  </a:solidFill>
                </a:rPr>
                <a:t>STŘEDOVĚK </a:t>
              </a:r>
              <a:endParaRPr lang="cs-CZ" sz="1400" b="1" dirty="0">
                <a:solidFill>
                  <a:srgbClr val="FFFFFF"/>
                </a:solidFill>
              </a:endParaRPr>
            </a:p>
          </p:txBody>
        </p:sp>
        <p:sp>
          <p:nvSpPr>
            <p:cNvPr id="24" name="TextBox 23"/>
            <p:cNvSpPr txBox="1"/>
            <p:nvPr/>
          </p:nvSpPr>
          <p:spPr>
            <a:xfrm>
              <a:off x="5706533" y="2614022"/>
              <a:ext cx="3242088" cy="459124"/>
            </a:xfrm>
            <a:prstGeom prst="rect">
              <a:avLst/>
            </a:prstGeom>
            <a:noFill/>
          </p:spPr>
          <p:txBody>
            <a:bodyPr wrap="square" rtlCol="0">
              <a:spAutoFit/>
            </a:bodyPr>
            <a:lstStyle/>
            <a:p>
              <a:pPr algn="ctr"/>
              <a:r>
                <a:rPr lang="cs-CZ" sz="1400" b="1" dirty="0" smtClean="0">
                  <a:solidFill>
                    <a:srgbClr val="FFFFFF"/>
                  </a:solidFill>
                </a:rPr>
                <a:t>NOVOVĚK – MODERNÍ... </a:t>
              </a:r>
              <a:endParaRPr lang="cs-CZ" sz="1400" b="1" dirty="0">
                <a:solidFill>
                  <a:srgbClr val="FFFFFF"/>
                </a:solidFill>
              </a:endParaRPr>
            </a:p>
          </p:txBody>
        </p:sp>
        <p:sp>
          <p:nvSpPr>
            <p:cNvPr id="25" name="TextBox 24"/>
            <p:cNvSpPr txBox="1"/>
            <p:nvPr/>
          </p:nvSpPr>
          <p:spPr>
            <a:xfrm>
              <a:off x="6146801" y="3740306"/>
              <a:ext cx="2556933" cy="459124"/>
            </a:xfrm>
            <a:prstGeom prst="rect">
              <a:avLst/>
            </a:prstGeom>
            <a:noFill/>
          </p:spPr>
          <p:txBody>
            <a:bodyPr wrap="square" rtlCol="0">
              <a:spAutoFit/>
            </a:bodyPr>
            <a:lstStyle/>
            <a:p>
              <a:pPr algn="ctr"/>
              <a:r>
                <a:rPr lang="cs-CZ" sz="1400" b="1" dirty="0" smtClean="0">
                  <a:solidFill>
                    <a:srgbClr val="FFFFFF"/>
                  </a:solidFill>
                </a:rPr>
                <a:t>MEZIVÁLEČNÉ... </a:t>
              </a:r>
              <a:endParaRPr lang="cs-CZ" sz="1400" b="1" dirty="0">
                <a:solidFill>
                  <a:srgbClr val="FFFFFF"/>
                </a:solidFill>
              </a:endParaRPr>
            </a:p>
          </p:txBody>
        </p:sp>
        <p:sp>
          <p:nvSpPr>
            <p:cNvPr id="26" name="TextBox 25"/>
            <p:cNvSpPr txBox="1"/>
            <p:nvPr/>
          </p:nvSpPr>
          <p:spPr>
            <a:xfrm>
              <a:off x="6489570" y="4750505"/>
              <a:ext cx="2163115" cy="459124"/>
            </a:xfrm>
            <a:prstGeom prst="rect">
              <a:avLst/>
            </a:prstGeom>
            <a:noFill/>
          </p:spPr>
          <p:txBody>
            <a:bodyPr wrap="square" rtlCol="0">
              <a:spAutoFit/>
            </a:bodyPr>
            <a:lstStyle/>
            <a:p>
              <a:pPr algn="ctr"/>
              <a:r>
                <a:rPr lang="cs-CZ" sz="1400" b="1" dirty="0" smtClean="0">
                  <a:solidFill>
                    <a:srgbClr val="FFFFFF"/>
                  </a:solidFill>
                </a:rPr>
                <a:t>(PO)VÁLEČNÉ... </a:t>
              </a:r>
              <a:endParaRPr lang="cs-CZ" sz="1400" b="1" dirty="0">
                <a:solidFill>
                  <a:srgbClr val="FFFFFF"/>
                </a:solidFill>
              </a:endParaRPr>
            </a:p>
          </p:txBody>
        </p:sp>
        <p:sp>
          <p:nvSpPr>
            <p:cNvPr id="27" name="TextBox 26"/>
            <p:cNvSpPr txBox="1"/>
            <p:nvPr/>
          </p:nvSpPr>
          <p:spPr>
            <a:xfrm>
              <a:off x="6842416" y="5872513"/>
              <a:ext cx="1861314" cy="459124"/>
            </a:xfrm>
            <a:prstGeom prst="rect">
              <a:avLst/>
            </a:prstGeom>
            <a:noFill/>
          </p:spPr>
          <p:txBody>
            <a:bodyPr wrap="square" rtlCol="0">
              <a:spAutoFit/>
            </a:bodyPr>
            <a:lstStyle/>
            <a:p>
              <a:pPr algn="ctr"/>
              <a:r>
                <a:rPr lang="cs-CZ" sz="1400" b="1" dirty="0" smtClean="0">
                  <a:solidFill>
                    <a:schemeClr val="bg1"/>
                  </a:solidFill>
                </a:rPr>
                <a:t>SOUČASNÉ..</a:t>
              </a:r>
              <a:r>
                <a:rPr lang="cs-CZ" sz="1400" b="1" dirty="0" smtClean="0">
                  <a:solidFill>
                    <a:srgbClr val="FFFFFF"/>
                  </a:solidFill>
                </a:rPr>
                <a:t>.</a:t>
              </a:r>
              <a:r>
                <a:rPr lang="cs-CZ" sz="1400" b="1" dirty="0" smtClean="0">
                  <a:solidFill>
                    <a:schemeClr val="bg1"/>
                  </a:solidFill>
                </a:rPr>
                <a:t> </a:t>
              </a:r>
              <a:endParaRPr lang="cs-CZ" sz="1400" b="1" dirty="0">
                <a:solidFill>
                  <a:schemeClr val="bg1"/>
                </a:solidFill>
              </a:endParaRPr>
            </a:p>
          </p:txBody>
        </p:sp>
      </p:grpSp>
      <p:grpSp>
        <p:nvGrpSpPr>
          <p:cNvPr id="2" name="Group 1"/>
          <p:cNvGrpSpPr/>
          <p:nvPr/>
        </p:nvGrpSpPr>
        <p:grpSpPr>
          <a:xfrm>
            <a:off x="5960533" y="666137"/>
            <a:ext cx="863600" cy="4261196"/>
            <a:chOff x="5960533" y="666137"/>
            <a:chExt cx="863600" cy="4261196"/>
          </a:xfrm>
        </p:grpSpPr>
        <p:sp>
          <p:nvSpPr>
            <p:cNvPr id="15" name="Down Arrow Callout 14"/>
            <p:cNvSpPr/>
            <p:nvPr/>
          </p:nvSpPr>
          <p:spPr>
            <a:xfrm>
              <a:off x="5960533" y="666137"/>
              <a:ext cx="863600" cy="4261196"/>
            </a:xfrm>
            <a:prstGeom prst="downArrow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cs-CZ"/>
            </a:p>
          </p:txBody>
        </p:sp>
        <p:sp>
          <p:nvSpPr>
            <p:cNvPr id="17" name="TextBox 16"/>
            <p:cNvSpPr txBox="1"/>
            <p:nvPr/>
          </p:nvSpPr>
          <p:spPr>
            <a:xfrm>
              <a:off x="6023064" y="829055"/>
              <a:ext cx="738664" cy="2608007"/>
            </a:xfrm>
            <a:prstGeom prst="rect">
              <a:avLst/>
            </a:prstGeom>
            <a:noFill/>
          </p:spPr>
          <p:txBody>
            <a:bodyPr vert="vert270" wrap="square" rtlCol="0">
              <a:spAutoFit/>
            </a:bodyPr>
            <a:lstStyle/>
            <a:p>
              <a:pPr algn="ctr"/>
              <a:r>
                <a:rPr lang="cs-CZ" b="1" dirty="0" smtClean="0"/>
                <a:t>AGRÁRNÍ </a:t>
              </a:r>
            </a:p>
            <a:p>
              <a:pPr algn="ctr"/>
              <a:r>
                <a:rPr lang="cs-CZ" b="1" dirty="0" smtClean="0"/>
                <a:t>SPOLEČNOST</a:t>
              </a:r>
              <a:endParaRPr lang="cs-CZ" b="1" dirty="0"/>
            </a:p>
          </p:txBody>
        </p:sp>
      </p:grpSp>
      <p:grpSp>
        <p:nvGrpSpPr>
          <p:cNvPr id="7" name="Group 6"/>
          <p:cNvGrpSpPr/>
          <p:nvPr/>
        </p:nvGrpSpPr>
        <p:grpSpPr>
          <a:xfrm>
            <a:off x="7068014" y="1963162"/>
            <a:ext cx="863600" cy="3876400"/>
            <a:chOff x="7068014" y="1963162"/>
            <a:chExt cx="863600" cy="3876400"/>
          </a:xfrm>
        </p:grpSpPr>
        <p:sp>
          <p:nvSpPr>
            <p:cNvPr id="28" name="Down Arrow Callout 27"/>
            <p:cNvSpPr/>
            <p:nvPr/>
          </p:nvSpPr>
          <p:spPr>
            <a:xfrm>
              <a:off x="7068014" y="1963162"/>
              <a:ext cx="863600" cy="3876400"/>
            </a:xfrm>
            <a:prstGeom prst="downArrow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cs-CZ"/>
            </a:p>
          </p:txBody>
        </p:sp>
        <p:sp>
          <p:nvSpPr>
            <p:cNvPr id="29" name="TextBox 28"/>
            <p:cNvSpPr txBox="1"/>
            <p:nvPr/>
          </p:nvSpPr>
          <p:spPr>
            <a:xfrm>
              <a:off x="7146486" y="2539274"/>
              <a:ext cx="738664" cy="1580651"/>
            </a:xfrm>
            <a:prstGeom prst="rect">
              <a:avLst/>
            </a:prstGeom>
            <a:noFill/>
          </p:spPr>
          <p:txBody>
            <a:bodyPr vert="vert270" wrap="square" rtlCol="0">
              <a:spAutoFit/>
            </a:bodyPr>
            <a:lstStyle/>
            <a:p>
              <a:pPr algn="ctr"/>
              <a:r>
                <a:rPr lang="cs-CZ" b="1" dirty="0" smtClean="0"/>
                <a:t>INDUSTRIÁLNÍ </a:t>
              </a:r>
            </a:p>
            <a:p>
              <a:pPr algn="ctr"/>
              <a:r>
                <a:rPr lang="cs-CZ" b="1" dirty="0" smtClean="0"/>
                <a:t>SPOLEČNOST</a:t>
              </a:r>
              <a:endParaRPr lang="cs-CZ" b="1" dirty="0"/>
            </a:p>
          </p:txBody>
        </p:sp>
      </p:grpSp>
      <p:grpSp>
        <p:nvGrpSpPr>
          <p:cNvPr id="9" name="Group 8"/>
          <p:cNvGrpSpPr/>
          <p:nvPr/>
        </p:nvGrpSpPr>
        <p:grpSpPr>
          <a:xfrm>
            <a:off x="8113955" y="3203512"/>
            <a:ext cx="863600" cy="3623508"/>
            <a:chOff x="8113955" y="3203512"/>
            <a:chExt cx="863600" cy="3623508"/>
          </a:xfrm>
        </p:grpSpPr>
        <p:sp>
          <p:nvSpPr>
            <p:cNvPr id="30" name="Down Arrow Callout 29"/>
            <p:cNvSpPr/>
            <p:nvPr/>
          </p:nvSpPr>
          <p:spPr>
            <a:xfrm>
              <a:off x="8113955" y="3203512"/>
              <a:ext cx="863600" cy="3623508"/>
            </a:xfrm>
            <a:prstGeom prst="downArrowCallou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cs-CZ"/>
            </a:p>
          </p:txBody>
        </p:sp>
        <p:sp>
          <p:nvSpPr>
            <p:cNvPr id="31" name="TextBox 30"/>
            <p:cNvSpPr txBox="1"/>
            <p:nvPr/>
          </p:nvSpPr>
          <p:spPr>
            <a:xfrm>
              <a:off x="8192427" y="3221430"/>
              <a:ext cx="738664" cy="2300230"/>
            </a:xfrm>
            <a:prstGeom prst="rect">
              <a:avLst/>
            </a:prstGeom>
            <a:noFill/>
          </p:spPr>
          <p:txBody>
            <a:bodyPr vert="vert270" wrap="square" rtlCol="0">
              <a:spAutoFit/>
            </a:bodyPr>
            <a:lstStyle/>
            <a:p>
              <a:pPr algn="ctr"/>
              <a:r>
                <a:rPr lang="cs-CZ" b="1" dirty="0" smtClean="0"/>
                <a:t>INFORMAČNÍ SPOLEČNOST</a:t>
              </a:r>
              <a:endParaRPr lang="cs-CZ" b="1" dirty="0"/>
            </a:p>
          </p:txBody>
        </p:sp>
      </p:grpSp>
    </p:spTree>
    <p:extLst>
      <p:ext uri="{BB962C8B-B14F-4D97-AF65-F5344CB8AC3E}">
        <p14:creationId xmlns:p14="http://schemas.microsoft.com/office/powerpoint/2010/main" val="3223591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1036147"/>
            <a:ext cx="5905413" cy="5024081"/>
            <a:chOff x="1" y="1"/>
            <a:chExt cx="9160931" cy="6780680"/>
          </a:xfrm>
        </p:grpSpPr>
        <p:sp>
          <p:nvSpPr>
            <p:cNvPr id="8" name="Rectangle 3"/>
            <p:cNvSpPr txBox="1">
              <a:spLocks noChangeArrowheads="1"/>
            </p:cNvSpPr>
            <p:nvPr/>
          </p:nvSpPr>
          <p:spPr>
            <a:xfrm>
              <a:off x="337426" y="2434492"/>
              <a:ext cx="8611194" cy="13798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a:spcBef>
                  <a:spcPts val="0"/>
                </a:spcBef>
                <a:buFontTx/>
                <a:buNone/>
              </a:pPr>
              <a:endParaRPr lang="cs-CZ" sz="2000" dirty="0" smtClean="0"/>
            </a:p>
            <a:p>
              <a:pPr marL="0" algn="r">
                <a:buFontTx/>
                <a:buNone/>
              </a:pPr>
              <a:endParaRPr lang="cs-CZ" sz="2800" b="1" dirty="0">
                <a:solidFill>
                  <a:srgbClr val="800000"/>
                </a:solidFill>
              </a:endParaRPr>
            </a:p>
          </p:txBody>
        </p:sp>
        <p:sp>
          <p:nvSpPr>
            <p:cNvPr id="4" name="Right Arrow 3"/>
            <p:cNvSpPr/>
            <p:nvPr/>
          </p:nvSpPr>
          <p:spPr>
            <a:xfrm>
              <a:off x="16932" y="16933"/>
              <a:ext cx="9144000" cy="1117600"/>
            </a:xfrm>
            <a:prstGeom prst="rightArrow">
              <a:avLst/>
            </a:prstGeo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19" name="Right Arrow 18"/>
            <p:cNvSpPr/>
            <p:nvPr/>
          </p:nvSpPr>
          <p:spPr>
            <a:xfrm>
              <a:off x="1405466" y="1185336"/>
              <a:ext cx="7721599" cy="1049865"/>
            </a:xfrm>
            <a:prstGeom prst="rightArrow">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20" name="Right Arrow 19"/>
            <p:cNvSpPr/>
            <p:nvPr/>
          </p:nvSpPr>
          <p:spPr>
            <a:xfrm>
              <a:off x="2895601" y="2302933"/>
              <a:ext cx="6248398" cy="1083734"/>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Right Arrow 20"/>
            <p:cNvSpPr/>
            <p:nvPr/>
          </p:nvSpPr>
          <p:spPr>
            <a:xfrm>
              <a:off x="4385733" y="3420544"/>
              <a:ext cx="4741331" cy="1049863"/>
            </a:xfrm>
            <a:prstGeom prst="rightArrow">
              <a:avLst/>
            </a:prstGeom>
            <a:solidFill>
              <a:schemeClr val="accent2">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cs-CZ"/>
            </a:p>
          </p:txBody>
        </p:sp>
        <p:sp>
          <p:nvSpPr>
            <p:cNvPr id="22" name="Right Arrow 21"/>
            <p:cNvSpPr/>
            <p:nvPr/>
          </p:nvSpPr>
          <p:spPr>
            <a:xfrm>
              <a:off x="5334001" y="4470407"/>
              <a:ext cx="3793063" cy="1049860"/>
            </a:xfrm>
            <a:prstGeom prst="rightArrow">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cs-CZ" dirty="0"/>
            </a:p>
          </p:txBody>
        </p:sp>
        <p:sp>
          <p:nvSpPr>
            <p:cNvPr id="23" name="Right Arrow 22"/>
            <p:cNvSpPr/>
            <p:nvPr/>
          </p:nvSpPr>
          <p:spPr>
            <a:xfrm>
              <a:off x="6739467" y="5571066"/>
              <a:ext cx="2387600" cy="1049866"/>
            </a:xfrm>
            <a:prstGeom prst="rightArrow">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pic>
          <p:nvPicPr>
            <p:cNvPr id="10" name="Picture 9" descr="Skola_VyukaStarovekeRecko.jpg"/>
            <p:cNvPicPr>
              <a:picLocks noChangeAspect="1"/>
            </p:cNvPicPr>
            <p:nvPr/>
          </p:nvPicPr>
          <p:blipFill rotWithShape="1">
            <a:blip r:embed="rId2">
              <a:extLst>
                <a:ext uri="{28A0092B-C50C-407E-A947-70E740481C1C}">
                  <a14:useLocalDpi xmlns:a14="http://schemas.microsoft.com/office/drawing/2010/main" val="0"/>
                </a:ext>
              </a:extLst>
            </a:blip>
            <a:srcRect r="15618"/>
            <a:stretch/>
          </p:blipFill>
          <p:spPr>
            <a:xfrm>
              <a:off x="1" y="1"/>
              <a:ext cx="1794932" cy="1583380"/>
            </a:xfrm>
            <a:prstGeom prst="rect">
              <a:avLst/>
            </a:prstGeom>
          </p:spPr>
        </p:pic>
        <p:pic>
          <p:nvPicPr>
            <p:cNvPr id="11" name="Picture 10" descr="Skola_Stredovek_Mni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8533" y="737439"/>
              <a:ext cx="1534500" cy="1697053"/>
            </a:xfrm>
            <a:prstGeom prst="rect">
              <a:avLst/>
            </a:prstGeom>
          </p:spPr>
        </p:pic>
        <p:pic>
          <p:nvPicPr>
            <p:cNvPr id="12" name="Picture 11" descr="Skola_PredmoderniDoba_Franci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995" y="1823331"/>
              <a:ext cx="3002324" cy="1872514"/>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3157" y="3014133"/>
              <a:ext cx="276926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 name="Picture 2" descr="SkolaKomunistick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249336" y="4071936"/>
              <a:ext cx="2472691" cy="1846791"/>
            </a:xfrm>
            <a:prstGeom prst="rect">
              <a:avLst/>
            </a:prstGeom>
          </p:spPr>
        </p:pic>
        <p:pic>
          <p:nvPicPr>
            <p:cNvPr id="14" name="Picture 13" descr="Skola_ModerniTrid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6799" y="5251716"/>
              <a:ext cx="2404533" cy="1528965"/>
            </a:xfrm>
            <a:prstGeom prst="rect">
              <a:avLst/>
            </a:prstGeom>
          </p:spPr>
        </p:pic>
        <p:sp>
          <p:nvSpPr>
            <p:cNvPr id="5" name="TextBox 4"/>
            <p:cNvSpPr txBox="1"/>
            <p:nvPr/>
          </p:nvSpPr>
          <p:spPr>
            <a:xfrm>
              <a:off x="6146800" y="368108"/>
              <a:ext cx="2404533" cy="413211"/>
            </a:xfrm>
            <a:prstGeom prst="rect">
              <a:avLst/>
            </a:prstGeom>
            <a:noFill/>
          </p:spPr>
          <p:txBody>
            <a:bodyPr wrap="square" rtlCol="0">
              <a:spAutoFit/>
            </a:bodyPr>
            <a:lstStyle/>
            <a:p>
              <a:pPr algn="ctr"/>
              <a:r>
                <a:rPr lang="cs-CZ" sz="1200" b="1" dirty="0" smtClean="0">
                  <a:solidFill>
                    <a:srgbClr val="FFFFFF"/>
                  </a:solidFill>
                </a:rPr>
                <a:t>STAROVĚK – ANTIKA</a:t>
              </a:r>
              <a:endParaRPr lang="cs-CZ" sz="1200" b="1" dirty="0">
                <a:solidFill>
                  <a:srgbClr val="FFFFFF"/>
                </a:solidFill>
              </a:endParaRPr>
            </a:p>
          </p:txBody>
        </p:sp>
        <p:sp>
          <p:nvSpPr>
            <p:cNvPr id="18" name="TextBox 17"/>
            <p:cNvSpPr txBox="1"/>
            <p:nvPr/>
          </p:nvSpPr>
          <p:spPr>
            <a:xfrm>
              <a:off x="6842416" y="1497171"/>
              <a:ext cx="1861314" cy="459124"/>
            </a:xfrm>
            <a:prstGeom prst="rect">
              <a:avLst/>
            </a:prstGeom>
            <a:noFill/>
          </p:spPr>
          <p:txBody>
            <a:bodyPr wrap="square" rtlCol="0">
              <a:spAutoFit/>
            </a:bodyPr>
            <a:lstStyle/>
            <a:p>
              <a:pPr algn="ctr"/>
              <a:r>
                <a:rPr lang="cs-CZ" sz="1400" b="1" dirty="0" smtClean="0">
                  <a:solidFill>
                    <a:srgbClr val="FFFFFF"/>
                  </a:solidFill>
                </a:rPr>
                <a:t>STŘEDOVĚK </a:t>
              </a:r>
              <a:endParaRPr lang="cs-CZ" sz="1400" b="1" dirty="0">
                <a:solidFill>
                  <a:srgbClr val="FFFFFF"/>
                </a:solidFill>
              </a:endParaRPr>
            </a:p>
          </p:txBody>
        </p:sp>
        <p:sp>
          <p:nvSpPr>
            <p:cNvPr id="24" name="TextBox 23"/>
            <p:cNvSpPr txBox="1"/>
            <p:nvPr/>
          </p:nvSpPr>
          <p:spPr>
            <a:xfrm>
              <a:off x="5706533" y="2614022"/>
              <a:ext cx="3242088" cy="459124"/>
            </a:xfrm>
            <a:prstGeom prst="rect">
              <a:avLst/>
            </a:prstGeom>
            <a:noFill/>
          </p:spPr>
          <p:txBody>
            <a:bodyPr wrap="square" rtlCol="0">
              <a:spAutoFit/>
            </a:bodyPr>
            <a:lstStyle/>
            <a:p>
              <a:pPr algn="ctr"/>
              <a:r>
                <a:rPr lang="cs-CZ" sz="1400" b="1" dirty="0" smtClean="0">
                  <a:solidFill>
                    <a:srgbClr val="FFFFFF"/>
                  </a:solidFill>
                </a:rPr>
                <a:t>NOVOVĚK – MODERNÍ... </a:t>
              </a:r>
              <a:endParaRPr lang="cs-CZ" sz="1400" b="1" dirty="0">
                <a:solidFill>
                  <a:srgbClr val="FFFFFF"/>
                </a:solidFill>
              </a:endParaRPr>
            </a:p>
          </p:txBody>
        </p:sp>
        <p:sp>
          <p:nvSpPr>
            <p:cNvPr id="25" name="TextBox 24"/>
            <p:cNvSpPr txBox="1"/>
            <p:nvPr/>
          </p:nvSpPr>
          <p:spPr>
            <a:xfrm>
              <a:off x="6146801" y="3740306"/>
              <a:ext cx="2556933" cy="459124"/>
            </a:xfrm>
            <a:prstGeom prst="rect">
              <a:avLst/>
            </a:prstGeom>
            <a:noFill/>
          </p:spPr>
          <p:txBody>
            <a:bodyPr wrap="square" rtlCol="0">
              <a:spAutoFit/>
            </a:bodyPr>
            <a:lstStyle/>
            <a:p>
              <a:pPr algn="ctr"/>
              <a:r>
                <a:rPr lang="cs-CZ" sz="1400" b="1" dirty="0" smtClean="0">
                  <a:solidFill>
                    <a:srgbClr val="FFFFFF"/>
                  </a:solidFill>
                </a:rPr>
                <a:t>MEZIVÁLEČNÉ... </a:t>
              </a:r>
              <a:endParaRPr lang="cs-CZ" sz="1400" b="1" dirty="0">
                <a:solidFill>
                  <a:srgbClr val="FFFFFF"/>
                </a:solidFill>
              </a:endParaRPr>
            </a:p>
          </p:txBody>
        </p:sp>
        <p:sp>
          <p:nvSpPr>
            <p:cNvPr id="26" name="TextBox 25"/>
            <p:cNvSpPr txBox="1"/>
            <p:nvPr/>
          </p:nvSpPr>
          <p:spPr>
            <a:xfrm>
              <a:off x="6489570" y="4750505"/>
              <a:ext cx="2163115" cy="415387"/>
            </a:xfrm>
            <a:prstGeom prst="rect">
              <a:avLst/>
            </a:prstGeom>
            <a:noFill/>
          </p:spPr>
          <p:txBody>
            <a:bodyPr wrap="square" rtlCol="0">
              <a:spAutoFit/>
            </a:bodyPr>
            <a:lstStyle/>
            <a:p>
              <a:pPr algn="ctr"/>
              <a:r>
                <a:rPr lang="cs-CZ" sz="1400" b="1" dirty="0" smtClean="0">
                  <a:solidFill>
                    <a:srgbClr val="FFFFFF"/>
                  </a:solidFill>
                </a:rPr>
                <a:t>(PO)VÁLEČNÉ... </a:t>
              </a:r>
              <a:endParaRPr lang="cs-CZ" sz="1400" b="1" dirty="0">
                <a:solidFill>
                  <a:srgbClr val="FFFFFF"/>
                </a:solidFill>
              </a:endParaRPr>
            </a:p>
          </p:txBody>
        </p:sp>
        <p:sp>
          <p:nvSpPr>
            <p:cNvPr id="27" name="TextBox 26"/>
            <p:cNvSpPr txBox="1"/>
            <p:nvPr/>
          </p:nvSpPr>
          <p:spPr>
            <a:xfrm>
              <a:off x="6842416" y="5872513"/>
              <a:ext cx="1861314" cy="459124"/>
            </a:xfrm>
            <a:prstGeom prst="rect">
              <a:avLst/>
            </a:prstGeom>
            <a:noFill/>
          </p:spPr>
          <p:txBody>
            <a:bodyPr wrap="square" rtlCol="0">
              <a:spAutoFit/>
            </a:bodyPr>
            <a:lstStyle/>
            <a:p>
              <a:pPr algn="ctr"/>
              <a:r>
                <a:rPr lang="cs-CZ" sz="1400" b="1" dirty="0" smtClean="0">
                  <a:solidFill>
                    <a:schemeClr val="bg1"/>
                  </a:solidFill>
                </a:rPr>
                <a:t>SOUČASNÉ..</a:t>
              </a:r>
              <a:r>
                <a:rPr lang="cs-CZ" sz="1400" b="1" dirty="0" smtClean="0">
                  <a:solidFill>
                    <a:srgbClr val="FFFFFF"/>
                  </a:solidFill>
                </a:rPr>
                <a:t>.</a:t>
              </a:r>
              <a:r>
                <a:rPr lang="cs-CZ" sz="1400" b="1" dirty="0" smtClean="0">
                  <a:solidFill>
                    <a:schemeClr val="bg1"/>
                  </a:solidFill>
                </a:rPr>
                <a:t> </a:t>
              </a:r>
              <a:endParaRPr lang="cs-CZ" sz="1400" b="1" dirty="0">
                <a:solidFill>
                  <a:schemeClr val="bg1"/>
                </a:solidFill>
              </a:endParaRPr>
            </a:p>
          </p:txBody>
        </p:sp>
      </p:grpSp>
      <p:grpSp>
        <p:nvGrpSpPr>
          <p:cNvPr id="36" name="Group 35"/>
          <p:cNvGrpSpPr/>
          <p:nvPr/>
        </p:nvGrpSpPr>
        <p:grpSpPr>
          <a:xfrm>
            <a:off x="5905415" y="21501"/>
            <a:ext cx="3044826" cy="1708260"/>
            <a:chOff x="5455995" y="887443"/>
            <a:chExt cx="3786721" cy="2390579"/>
          </a:xfrm>
        </p:grpSpPr>
        <p:sp>
          <p:nvSpPr>
            <p:cNvPr id="2" name="Oval 1"/>
            <p:cNvSpPr/>
            <p:nvPr/>
          </p:nvSpPr>
          <p:spPr>
            <a:xfrm>
              <a:off x="6731000" y="1396386"/>
              <a:ext cx="1381125" cy="1385216"/>
            </a:xfrm>
            <a:prstGeom prst="ellipse">
              <a:avLst/>
            </a:prstGeom>
            <a:solidFill>
              <a:schemeClr val="bg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 name="Isosceles Triangle 6"/>
            <p:cNvSpPr/>
            <p:nvPr/>
          </p:nvSpPr>
          <p:spPr>
            <a:xfrm rot="5400000">
              <a:off x="7905750" y="1655410"/>
              <a:ext cx="285750" cy="236780"/>
            </a:xfrm>
            <a:prstGeom prst="triangl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2" name="Isosceles Triangle 31"/>
            <p:cNvSpPr/>
            <p:nvPr/>
          </p:nvSpPr>
          <p:spPr>
            <a:xfrm rot="5400000">
              <a:off x="6706515" y="1668455"/>
              <a:ext cx="285750" cy="236780"/>
            </a:xfrm>
            <a:prstGeom prst="triangl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9" name="TextBox 8"/>
            <p:cNvSpPr txBox="1"/>
            <p:nvPr/>
          </p:nvSpPr>
          <p:spPr>
            <a:xfrm>
              <a:off x="6691984" y="887443"/>
              <a:ext cx="1420140" cy="400111"/>
            </a:xfrm>
            <a:prstGeom prst="rect">
              <a:avLst/>
            </a:prstGeom>
            <a:noFill/>
          </p:spPr>
          <p:txBody>
            <a:bodyPr wrap="square" rtlCol="0">
              <a:spAutoFit/>
            </a:bodyPr>
            <a:lstStyle/>
            <a:p>
              <a:pPr algn="ctr"/>
              <a:r>
                <a:rPr lang="cs-CZ" sz="2000" b="1" dirty="0" smtClean="0"/>
                <a:t>Filosofie</a:t>
              </a:r>
              <a:endParaRPr lang="cs-CZ" sz="2000" b="1" dirty="0"/>
            </a:p>
          </p:txBody>
        </p:sp>
        <p:sp>
          <p:nvSpPr>
            <p:cNvPr id="33" name="TextBox 32"/>
            <p:cNvSpPr txBox="1"/>
            <p:nvPr/>
          </p:nvSpPr>
          <p:spPr>
            <a:xfrm>
              <a:off x="8013076" y="1855375"/>
              <a:ext cx="1229640" cy="496419"/>
            </a:xfrm>
            <a:prstGeom prst="rect">
              <a:avLst/>
            </a:prstGeom>
            <a:noFill/>
          </p:spPr>
          <p:txBody>
            <a:bodyPr wrap="square" rtlCol="0">
              <a:spAutoFit/>
            </a:bodyPr>
            <a:lstStyle/>
            <a:p>
              <a:pPr algn="ctr"/>
              <a:r>
                <a:rPr lang="cs-CZ" sz="2000" dirty="0" smtClean="0"/>
                <a:t>Církev</a:t>
              </a:r>
              <a:endParaRPr lang="cs-CZ" sz="2000" dirty="0"/>
            </a:p>
          </p:txBody>
        </p:sp>
        <p:sp>
          <p:nvSpPr>
            <p:cNvPr id="34" name="TextBox 33"/>
            <p:cNvSpPr txBox="1"/>
            <p:nvPr/>
          </p:nvSpPr>
          <p:spPr>
            <a:xfrm>
              <a:off x="5455995" y="1673385"/>
              <a:ext cx="1420140" cy="878279"/>
            </a:xfrm>
            <a:prstGeom prst="rect">
              <a:avLst/>
            </a:prstGeom>
            <a:noFill/>
          </p:spPr>
          <p:txBody>
            <a:bodyPr wrap="square" rtlCol="0">
              <a:spAutoFit/>
            </a:bodyPr>
            <a:lstStyle/>
            <a:p>
              <a:pPr algn="ctr"/>
              <a:r>
                <a:rPr lang="cs-CZ" sz="2000" dirty="0" err="1" smtClean="0"/>
                <a:t>Hospo-dářství</a:t>
              </a:r>
              <a:endParaRPr lang="cs-CZ" sz="2000" dirty="0"/>
            </a:p>
          </p:txBody>
        </p:sp>
        <p:sp>
          <p:nvSpPr>
            <p:cNvPr id="35" name="TextBox 34"/>
            <p:cNvSpPr txBox="1"/>
            <p:nvPr/>
          </p:nvSpPr>
          <p:spPr>
            <a:xfrm>
              <a:off x="6691985" y="2781603"/>
              <a:ext cx="1420140" cy="496419"/>
            </a:xfrm>
            <a:prstGeom prst="rect">
              <a:avLst/>
            </a:prstGeom>
            <a:noFill/>
          </p:spPr>
          <p:txBody>
            <a:bodyPr wrap="square" rtlCol="0">
              <a:spAutoFit/>
            </a:bodyPr>
            <a:lstStyle/>
            <a:p>
              <a:pPr algn="ctr"/>
              <a:r>
                <a:rPr lang="cs-CZ" sz="2000" dirty="0" smtClean="0"/>
                <a:t>Stát</a:t>
              </a:r>
              <a:endParaRPr lang="cs-CZ" sz="2000" dirty="0"/>
            </a:p>
          </p:txBody>
        </p:sp>
      </p:grpSp>
      <p:grpSp>
        <p:nvGrpSpPr>
          <p:cNvPr id="53" name="Group 52"/>
          <p:cNvGrpSpPr/>
          <p:nvPr/>
        </p:nvGrpSpPr>
        <p:grpSpPr>
          <a:xfrm>
            <a:off x="5905415" y="1654707"/>
            <a:ext cx="2997200" cy="1721837"/>
            <a:chOff x="5359450" y="933067"/>
            <a:chExt cx="3784550" cy="2344955"/>
          </a:xfrm>
        </p:grpSpPr>
        <p:sp>
          <p:nvSpPr>
            <p:cNvPr id="54" name="Oval 53"/>
            <p:cNvSpPr/>
            <p:nvPr/>
          </p:nvSpPr>
          <p:spPr>
            <a:xfrm>
              <a:off x="6731001" y="1435778"/>
              <a:ext cx="1381125" cy="1385216"/>
            </a:xfrm>
            <a:prstGeom prst="ellipse">
              <a:avLst/>
            </a:prstGeom>
            <a:solidFill>
              <a:schemeClr val="bg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5" name="Isosceles Triangle 54"/>
            <p:cNvSpPr/>
            <p:nvPr/>
          </p:nvSpPr>
          <p:spPr>
            <a:xfrm rot="5400000">
              <a:off x="7905750" y="1655410"/>
              <a:ext cx="285750" cy="236780"/>
            </a:xfrm>
            <a:prstGeom prst="triangl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6" name="Isosceles Triangle 55"/>
            <p:cNvSpPr/>
            <p:nvPr/>
          </p:nvSpPr>
          <p:spPr>
            <a:xfrm rot="5400000">
              <a:off x="6706515" y="1668455"/>
              <a:ext cx="285750" cy="236780"/>
            </a:xfrm>
            <a:prstGeom prst="triangl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7" name="TextBox 56"/>
            <p:cNvSpPr txBox="1"/>
            <p:nvPr/>
          </p:nvSpPr>
          <p:spPr>
            <a:xfrm>
              <a:off x="6691985" y="933067"/>
              <a:ext cx="1420139" cy="496419"/>
            </a:xfrm>
            <a:prstGeom prst="rect">
              <a:avLst/>
            </a:prstGeom>
            <a:noFill/>
          </p:spPr>
          <p:txBody>
            <a:bodyPr wrap="square" rtlCol="0">
              <a:spAutoFit/>
            </a:bodyPr>
            <a:lstStyle/>
            <a:p>
              <a:pPr algn="ctr"/>
              <a:r>
                <a:rPr lang="cs-CZ" sz="2000" b="1" dirty="0" smtClean="0"/>
                <a:t>Církev</a:t>
              </a:r>
              <a:endParaRPr lang="cs-CZ" sz="2000" b="1" dirty="0"/>
            </a:p>
          </p:txBody>
        </p:sp>
        <p:sp>
          <p:nvSpPr>
            <p:cNvPr id="58" name="TextBox 57"/>
            <p:cNvSpPr txBox="1"/>
            <p:nvPr/>
          </p:nvSpPr>
          <p:spPr>
            <a:xfrm>
              <a:off x="7914360" y="1810944"/>
              <a:ext cx="1229640" cy="496419"/>
            </a:xfrm>
            <a:prstGeom prst="rect">
              <a:avLst/>
            </a:prstGeom>
            <a:noFill/>
          </p:spPr>
          <p:txBody>
            <a:bodyPr wrap="square" rtlCol="0">
              <a:spAutoFit/>
            </a:bodyPr>
            <a:lstStyle/>
            <a:p>
              <a:pPr algn="ctr"/>
              <a:r>
                <a:rPr lang="cs-CZ" sz="2000" dirty="0" smtClean="0"/>
                <a:t>Stát</a:t>
              </a:r>
              <a:endParaRPr lang="cs-CZ" sz="2000" dirty="0"/>
            </a:p>
          </p:txBody>
        </p:sp>
        <p:sp>
          <p:nvSpPr>
            <p:cNvPr id="59" name="TextBox 58"/>
            <p:cNvSpPr txBox="1"/>
            <p:nvPr/>
          </p:nvSpPr>
          <p:spPr>
            <a:xfrm>
              <a:off x="5359450" y="1803106"/>
              <a:ext cx="1420139" cy="496419"/>
            </a:xfrm>
            <a:prstGeom prst="rect">
              <a:avLst/>
            </a:prstGeom>
            <a:noFill/>
          </p:spPr>
          <p:txBody>
            <a:bodyPr wrap="square" rtlCol="0">
              <a:spAutoFit/>
            </a:bodyPr>
            <a:lstStyle/>
            <a:p>
              <a:pPr algn="ctr"/>
              <a:r>
                <a:rPr lang="cs-CZ" sz="2000" dirty="0" smtClean="0"/>
                <a:t>Filosofie</a:t>
              </a:r>
              <a:endParaRPr lang="cs-CZ" sz="2000" dirty="0"/>
            </a:p>
          </p:txBody>
        </p:sp>
        <p:sp>
          <p:nvSpPr>
            <p:cNvPr id="60" name="TextBox 59"/>
            <p:cNvSpPr txBox="1"/>
            <p:nvPr/>
          </p:nvSpPr>
          <p:spPr>
            <a:xfrm>
              <a:off x="6309554" y="2781603"/>
              <a:ext cx="2181908" cy="496419"/>
            </a:xfrm>
            <a:prstGeom prst="rect">
              <a:avLst/>
            </a:prstGeom>
            <a:noFill/>
          </p:spPr>
          <p:txBody>
            <a:bodyPr wrap="square" rtlCol="0">
              <a:spAutoFit/>
            </a:bodyPr>
            <a:lstStyle/>
            <a:p>
              <a:pPr algn="ctr"/>
              <a:r>
                <a:rPr lang="cs-CZ" sz="2000" dirty="0" smtClean="0"/>
                <a:t>Hospodářství</a:t>
              </a:r>
              <a:endParaRPr lang="cs-CZ" sz="2000" dirty="0"/>
            </a:p>
          </p:txBody>
        </p:sp>
      </p:grpSp>
      <p:grpSp>
        <p:nvGrpSpPr>
          <p:cNvPr id="61" name="Group 60"/>
          <p:cNvGrpSpPr/>
          <p:nvPr/>
        </p:nvGrpSpPr>
        <p:grpSpPr>
          <a:xfrm>
            <a:off x="5889538" y="3307203"/>
            <a:ext cx="3117850" cy="1753182"/>
            <a:chOff x="5359450" y="976307"/>
            <a:chExt cx="3981494" cy="2301715"/>
          </a:xfrm>
        </p:grpSpPr>
        <p:sp>
          <p:nvSpPr>
            <p:cNvPr id="62" name="Oval 61"/>
            <p:cNvSpPr/>
            <p:nvPr/>
          </p:nvSpPr>
          <p:spPr>
            <a:xfrm>
              <a:off x="6731001" y="1435778"/>
              <a:ext cx="1381125" cy="1385216"/>
            </a:xfrm>
            <a:prstGeom prst="ellipse">
              <a:avLst/>
            </a:prstGeom>
            <a:solidFill>
              <a:schemeClr val="bg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63" name="Isosceles Triangle 62"/>
            <p:cNvSpPr/>
            <p:nvPr/>
          </p:nvSpPr>
          <p:spPr>
            <a:xfrm rot="5400000">
              <a:off x="7905750" y="1655410"/>
              <a:ext cx="285750" cy="236780"/>
            </a:xfrm>
            <a:prstGeom prst="triangl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64" name="Isosceles Triangle 63"/>
            <p:cNvSpPr/>
            <p:nvPr/>
          </p:nvSpPr>
          <p:spPr>
            <a:xfrm rot="5400000">
              <a:off x="6706515" y="1668455"/>
              <a:ext cx="285750" cy="236780"/>
            </a:xfrm>
            <a:prstGeom prst="triangl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65" name="TextBox 64"/>
            <p:cNvSpPr txBox="1"/>
            <p:nvPr/>
          </p:nvSpPr>
          <p:spPr>
            <a:xfrm>
              <a:off x="6691985" y="976307"/>
              <a:ext cx="1420140" cy="496419"/>
            </a:xfrm>
            <a:prstGeom prst="rect">
              <a:avLst/>
            </a:prstGeom>
            <a:noFill/>
          </p:spPr>
          <p:txBody>
            <a:bodyPr wrap="square" rtlCol="0">
              <a:spAutoFit/>
            </a:bodyPr>
            <a:lstStyle/>
            <a:p>
              <a:pPr algn="ctr"/>
              <a:r>
                <a:rPr lang="cs-CZ" sz="2000" b="1" dirty="0" smtClean="0"/>
                <a:t>Stát</a:t>
              </a:r>
              <a:endParaRPr lang="cs-CZ" sz="2000" b="1" dirty="0"/>
            </a:p>
          </p:txBody>
        </p:sp>
        <p:sp>
          <p:nvSpPr>
            <p:cNvPr id="66" name="TextBox 65"/>
            <p:cNvSpPr txBox="1"/>
            <p:nvPr/>
          </p:nvSpPr>
          <p:spPr>
            <a:xfrm>
              <a:off x="8111304" y="1530615"/>
              <a:ext cx="1229640" cy="878279"/>
            </a:xfrm>
            <a:prstGeom prst="rect">
              <a:avLst/>
            </a:prstGeom>
            <a:noFill/>
          </p:spPr>
          <p:txBody>
            <a:bodyPr wrap="square" rtlCol="0">
              <a:spAutoFit/>
            </a:bodyPr>
            <a:lstStyle/>
            <a:p>
              <a:pPr algn="ctr"/>
              <a:r>
                <a:rPr lang="cs-CZ" sz="2000" dirty="0" err="1" smtClean="0"/>
                <a:t>Hospo-dářství</a:t>
              </a:r>
              <a:endParaRPr lang="cs-CZ" sz="2000" dirty="0"/>
            </a:p>
          </p:txBody>
        </p:sp>
        <p:sp>
          <p:nvSpPr>
            <p:cNvPr id="67" name="TextBox 66"/>
            <p:cNvSpPr txBox="1"/>
            <p:nvPr/>
          </p:nvSpPr>
          <p:spPr>
            <a:xfrm>
              <a:off x="5359450" y="1798437"/>
              <a:ext cx="1420140" cy="496419"/>
            </a:xfrm>
            <a:prstGeom prst="rect">
              <a:avLst/>
            </a:prstGeom>
            <a:noFill/>
          </p:spPr>
          <p:txBody>
            <a:bodyPr wrap="square" rtlCol="0">
              <a:spAutoFit/>
            </a:bodyPr>
            <a:lstStyle/>
            <a:p>
              <a:pPr algn="ctr"/>
              <a:r>
                <a:rPr lang="cs-CZ" sz="2000" dirty="0" smtClean="0"/>
                <a:t>Církev</a:t>
              </a:r>
              <a:endParaRPr lang="cs-CZ" sz="2000" dirty="0"/>
            </a:p>
          </p:txBody>
        </p:sp>
        <p:sp>
          <p:nvSpPr>
            <p:cNvPr id="68" name="TextBox 67"/>
            <p:cNvSpPr txBox="1"/>
            <p:nvPr/>
          </p:nvSpPr>
          <p:spPr>
            <a:xfrm>
              <a:off x="6309554" y="2781603"/>
              <a:ext cx="2181908" cy="496419"/>
            </a:xfrm>
            <a:prstGeom prst="rect">
              <a:avLst/>
            </a:prstGeom>
            <a:noFill/>
          </p:spPr>
          <p:txBody>
            <a:bodyPr wrap="square" rtlCol="0">
              <a:spAutoFit/>
            </a:bodyPr>
            <a:lstStyle/>
            <a:p>
              <a:pPr algn="ctr"/>
              <a:r>
                <a:rPr lang="cs-CZ" sz="2000" dirty="0" smtClean="0"/>
                <a:t>Filosofie</a:t>
              </a:r>
              <a:endParaRPr lang="cs-CZ" sz="2000" dirty="0"/>
            </a:p>
          </p:txBody>
        </p:sp>
      </p:grpSp>
      <p:grpSp>
        <p:nvGrpSpPr>
          <p:cNvPr id="69" name="Group 68"/>
          <p:cNvGrpSpPr/>
          <p:nvPr/>
        </p:nvGrpSpPr>
        <p:grpSpPr>
          <a:xfrm>
            <a:off x="5857788" y="4975310"/>
            <a:ext cx="3302085" cy="1882689"/>
            <a:chOff x="5359450" y="976307"/>
            <a:chExt cx="4216762" cy="2318603"/>
          </a:xfrm>
        </p:grpSpPr>
        <p:sp>
          <p:nvSpPr>
            <p:cNvPr id="70" name="Oval 69"/>
            <p:cNvSpPr/>
            <p:nvPr/>
          </p:nvSpPr>
          <p:spPr>
            <a:xfrm>
              <a:off x="6689397" y="1435778"/>
              <a:ext cx="1422731" cy="1385215"/>
            </a:xfrm>
            <a:prstGeom prst="ellipse">
              <a:avLst/>
            </a:prstGeom>
            <a:solidFill>
              <a:schemeClr val="bg1"/>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1" name="Isosceles Triangle 70"/>
            <p:cNvSpPr/>
            <p:nvPr/>
          </p:nvSpPr>
          <p:spPr>
            <a:xfrm rot="5400000">
              <a:off x="7905750" y="1655410"/>
              <a:ext cx="285750" cy="236780"/>
            </a:xfrm>
            <a:prstGeom prst="triangl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2" name="Isosceles Triangle 71"/>
            <p:cNvSpPr/>
            <p:nvPr/>
          </p:nvSpPr>
          <p:spPr>
            <a:xfrm rot="5400000">
              <a:off x="6706515" y="1668455"/>
              <a:ext cx="285750" cy="236780"/>
            </a:xfrm>
            <a:prstGeom prst="triangle">
              <a:avLst/>
            </a:prstGeom>
            <a:solidFill>
              <a:srgbClr val="80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3" name="TextBox 72"/>
            <p:cNvSpPr txBox="1"/>
            <p:nvPr/>
          </p:nvSpPr>
          <p:spPr>
            <a:xfrm>
              <a:off x="6069091" y="976307"/>
              <a:ext cx="2635407" cy="513307"/>
            </a:xfrm>
            <a:prstGeom prst="rect">
              <a:avLst/>
            </a:prstGeom>
            <a:noFill/>
          </p:spPr>
          <p:txBody>
            <a:bodyPr wrap="square" rtlCol="0">
              <a:spAutoFit/>
            </a:bodyPr>
            <a:lstStyle/>
            <a:p>
              <a:pPr algn="ctr"/>
              <a:r>
                <a:rPr lang="cs-CZ" sz="2000" b="1" dirty="0" smtClean="0"/>
                <a:t>Hospodářství</a:t>
              </a:r>
              <a:endParaRPr lang="cs-CZ" sz="2000" b="1" dirty="0"/>
            </a:p>
          </p:txBody>
        </p:sp>
        <p:sp>
          <p:nvSpPr>
            <p:cNvPr id="74" name="TextBox 73"/>
            <p:cNvSpPr txBox="1"/>
            <p:nvPr/>
          </p:nvSpPr>
          <p:spPr>
            <a:xfrm>
              <a:off x="8060721" y="1613981"/>
              <a:ext cx="1515491" cy="908158"/>
            </a:xfrm>
            <a:prstGeom prst="rect">
              <a:avLst/>
            </a:prstGeom>
            <a:noFill/>
          </p:spPr>
          <p:txBody>
            <a:bodyPr wrap="square" rtlCol="0">
              <a:spAutoFit/>
            </a:bodyPr>
            <a:lstStyle/>
            <a:p>
              <a:pPr algn="ctr"/>
              <a:r>
                <a:rPr lang="cs-CZ" sz="2000" dirty="0" smtClean="0"/>
                <a:t>Věda </a:t>
              </a:r>
            </a:p>
            <a:p>
              <a:pPr algn="ctr"/>
              <a:r>
                <a:rPr lang="cs-CZ" sz="2000" dirty="0" smtClean="0"/>
                <a:t>(filosofie)</a:t>
              </a:r>
              <a:endParaRPr lang="cs-CZ" sz="2000" dirty="0"/>
            </a:p>
          </p:txBody>
        </p:sp>
        <p:sp>
          <p:nvSpPr>
            <p:cNvPr id="75" name="TextBox 74"/>
            <p:cNvSpPr txBox="1"/>
            <p:nvPr/>
          </p:nvSpPr>
          <p:spPr>
            <a:xfrm>
              <a:off x="5359450" y="1847372"/>
              <a:ext cx="1420140" cy="513307"/>
            </a:xfrm>
            <a:prstGeom prst="rect">
              <a:avLst/>
            </a:prstGeom>
            <a:noFill/>
          </p:spPr>
          <p:txBody>
            <a:bodyPr wrap="square" rtlCol="0">
              <a:spAutoFit/>
            </a:bodyPr>
            <a:lstStyle/>
            <a:p>
              <a:pPr algn="ctr"/>
              <a:r>
                <a:rPr lang="cs-CZ" sz="2000" dirty="0" smtClean="0"/>
                <a:t>Stát</a:t>
              </a:r>
              <a:endParaRPr lang="cs-CZ" sz="2000" dirty="0"/>
            </a:p>
          </p:txBody>
        </p:sp>
        <p:sp>
          <p:nvSpPr>
            <p:cNvPr id="76" name="TextBox 75"/>
            <p:cNvSpPr txBox="1"/>
            <p:nvPr/>
          </p:nvSpPr>
          <p:spPr>
            <a:xfrm>
              <a:off x="6309554" y="2781603"/>
              <a:ext cx="2181909" cy="513307"/>
            </a:xfrm>
            <a:prstGeom prst="rect">
              <a:avLst/>
            </a:prstGeom>
            <a:noFill/>
          </p:spPr>
          <p:txBody>
            <a:bodyPr wrap="square" rtlCol="0">
              <a:spAutoFit/>
            </a:bodyPr>
            <a:lstStyle/>
            <a:p>
              <a:pPr algn="ctr"/>
              <a:r>
                <a:rPr lang="cs-CZ" sz="2000" dirty="0" smtClean="0"/>
                <a:t>Církev</a:t>
              </a:r>
              <a:endParaRPr lang="cs-CZ" sz="2000" dirty="0"/>
            </a:p>
          </p:txBody>
        </p:sp>
      </p:grpSp>
    </p:spTree>
    <p:extLst>
      <p:ext uri="{BB962C8B-B14F-4D97-AF65-F5344CB8AC3E}">
        <p14:creationId xmlns:p14="http://schemas.microsoft.com/office/powerpoint/2010/main" val="3901974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337426" y="2434492"/>
            <a:ext cx="8611194" cy="13798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a:spcBef>
                <a:spcPts val="0"/>
              </a:spcBef>
              <a:buFontTx/>
              <a:buNone/>
            </a:pPr>
            <a:endParaRPr lang="cs-CZ" sz="2000" dirty="0" smtClean="0"/>
          </a:p>
          <a:p>
            <a:pPr marL="0" algn="r">
              <a:buFontTx/>
              <a:buNone/>
            </a:pPr>
            <a:endParaRPr lang="cs-CZ" sz="2800" b="1" dirty="0">
              <a:solidFill>
                <a:srgbClr val="800000"/>
              </a:solidFill>
            </a:endParaRPr>
          </a:p>
        </p:txBody>
      </p:sp>
      <p:sp>
        <p:nvSpPr>
          <p:cNvPr id="4" name="Right Arrow 3"/>
          <p:cNvSpPr/>
          <p:nvPr/>
        </p:nvSpPr>
        <p:spPr>
          <a:xfrm>
            <a:off x="16932" y="16933"/>
            <a:ext cx="9144000" cy="1117600"/>
          </a:xfrm>
          <a:prstGeom prst="rightArrow">
            <a:avLst/>
          </a:prstGeo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19" name="Right Arrow 18"/>
          <p:cNvSpPr/>
          <p:nvPr/>
        </p:nvSpPr>
        <p:spPr>
          <a:xfrm>
            <a:off x="1405466" y="1185336"/>
            <a:ext cx="7721599" cy="1049865"/>
          </a:xfrm>
          <a:prstGeom prst="rightArrow">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20" name="Right Arrow 19"/>
          <p:cNvSpPr/>
          <p:nvPr/>
        </p:nvSpPr>
        <p:spPr>
          <a:xfrm>
            <a:off x="2895601" y="2302933"/>
            <a:ext cx="6248398" cy="1083734"/>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Right Arrow 20"/>
          <p:cNvSpPr/>
          <p:nvPr/>
        </p:nvSpPr>
        <p:spPr>
          <a:xfrm>
            <a:off x="4385733" y="3420544"/>
            <a:ext cx="4741331" cy="1049863"/>
          </a:xfrm>
          <a:prstGeom prst="rightArrow">
            <a:avLst/>
          </a:prstGeom>
          <a:solidFill>
            <a:schemeClr val="accent2">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cs-CZ"/>
          </a:p>
        </p:txBody>
      </p:sp>
      <p:sp>
        <p:nvSpPr>
          <p:cNvPr id="22" name="Right Arrow 21"/>
          <p:cNvSpPr/>
          <p:nvPr/>
        </p:nvSpPr>
        <p:spPr>
          <a:xfrm>
            <a:off x="5334001" y="4470407"/>
            <a:ext cx="3793063" cy="1049860"/>
          </a:xfrm>
          <a:prstGeom prst="rightArrow">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cs-CZ"/>
          </a:p>
        </p:txBody>
      </p:sp>
      <p:sp>
        <p:nvSpPr>
          <p:cNvPr id="23" name="Right Arrow 22"/>
          <p:cNvSpPr/>
          <p:nvPr/>
        </p:nvSpPr>
        <p:spPr>
          <a:xfrm>
            <a:off x="6739467" y="5571066"/>
            <a:ext cx="2387600" cy="1049866"/>
          </a:xfrm>
          <a:prstGeom prst="rightArrow">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pic>
        <p:nvPicPr>
          <p:cNvPr id="11" name="Picture 10" descr="Skola_Stredovek_Mni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8533" y="876814"/>
            <a:ext cx="1408475" cy="1557678"/>
          </a:xfrm>
          <a:prstGeom prst="rect">
            <a:avLst/>
          </a:prstGeom>
        </p:spPr>
      </p:pic>
      <p:pic>
        <p:nvPicPr>
          <p:cNvPr id="3" name="Picture 2" descr="PlatonSchu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01700"/>
            <a:ext cx="4750333" cy="3040213"/>
          </a:xfrm>
          <a:prstGeom prst="rect">
            <a:avLst/>
          </a:prstGeom>
        </p:spPr>
      </p:pic>
      <p:pic>
        <p:nvPicPr>
          <p:cNvPr id="6" name="Picture 5" descr="Skola_PlatonAristotele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33" y="0"/>
            <a:ext cx="9177866" cy="2988752"/>
          </a:xfrm>
          <a:prstGeom prst="rect">
            <a:avLst/>
          </a:prstGeom>
        </p:spPr>
      </p:pic>
      <p:pic>
        <p:nvPicPr>
          <p:cNvPr id="10" name="Picture 9" descr="Skola_VyukaStarovekeRecko.jpg"/>
          <p:cNvPicPr>
            <a:picLocks noChangeAspect="1"/>
          </p:cNvPicPr>
          <p:nvPr/>
        </p:nvPicPr>
        <p:blipFill rotWithShape="1">
          <a:blip r:embed="rId5">
            <a:extLst>
              <a:ext uri="{28A0092B-C50C-407E-A947-70E740481C1C}">
                <a14:useLocalDpi xmlns:a14="http://schemas.microsoft.com/office/drawing/2010/main" val="0"/>
              </a:ext>
            </a:extLst>
          </a:blip>
          <a:srcRect r="15618"/>
          <a:stretch/>
        </p:blipFill>
        <p:spPr>
          <a:xfrm>
            <a:off x="4750333" y="2983856"/>
            <a:ext cx="4410600" cy="3890763"/>
          </a:xfrm>
          <a:prstGeom prst="rect">
            <a:avLst/>
          </a:prstGeom>
        </p:spPr>
      </p:pic>
      <p:sp>
        <p:nvSpPr>
          <p:cNvPr id="7" name="TextBox 6"/>
          <p:cNvSpPr txBox="1"/>
          <p:nvPr/>
        </p:nvSpPr>
        <p:spPr>
          <a:xfrm>
            <a:off x="79644" y="4734941"/>
            <a:ext cx="4513914" cy="2031325"/>
          </a:xfrm>
          <a:prstGeom prst="rect">
            <a:avLst/>
          </a:prstGeom>
          <a:noFill/>
        </p:spPr>
        <p:txBody>
          <a:bodyPr wrap="square" rtlCol="0">
            <a:spAutoFit/>
          </a:bodyPr>
          <a:lstStyle/>
          <a:p>
            <a:pPr marL="285750" indent="-285750">
              <a:buFont typeface="Arial"/>
              <a:buChar char="•"/>
            </a:pPr>
            <a:r>
              <a:rPr lang="cs-CZ" b="1" dirty="0" smtClean="0"/>
              <a:t>Škola dospělých – filosofování a další obory</a:t>
            </a:r>
          </a:p>
          <a:p>
            <a:pPr marL="285750" indent="-285750">
              <a:buFont typeface="Arial"/>
              <a:buChar char="•"/>
            </a:pPr>
            <a:r>
              <a:rPr lang="cs-CZ" b="1" dirty="0" smtClean="0"/>
              <a:t>Sokrates, Platon, Aristoteles požadují ucelené vzdělání pro všechny svobodné občany – základ veřejného vzdělávání</a:t>
            </a:r>
          </a:p>
          <a:p>
            <a:pPr marL="285750" indent="-285750">
              <a:buFont typeface="Arial"/>
              <a:buChar char="•"/>
            </a:pPr>
            <a:r>
              <a:rPr lang="cs-CZ" b="1" dirty="0" smtClean="0"/>
              <a:t>Škola </a:t>
            </a:r>
            <a:r>
              <a:rPr lang="cs-CZ" b="1" dirty="0"/>
              <a:t>pro děti </a:t>
            </a:r>
            <a:r>
              <a:rPr lang="cs-CZ" b="1" dirty="0" smtClean="0"/>
              <a:t>svobodných občanů (vládnoucí </a:t>
            </a:r>
            <a:r>
              <a:rPr lang="cs-CZ" b="1" dirty="0"/>
              <a:t>vrstva</a:t>
            </a:r>
            <a:r>
              <a:rPr lang="cs-CZ" b="1" dirty="0" smtClean="0"/>
              <a:t>): čtení, psaní, počítání</a:t>
            </a:r>
            <a:endParaRPr lang="cs-CZ" b="1" dirty="0"/>
          </a:p>
        </p:txBody>
      </p:sp>
    </p:spTree>
    <p:extLst>
      <p:ext uri="{BB962C8B-B14F-4D97-AF65-F5344CB8AC3E}">
        <p14:creationId xmlns:p14="http://schemas.microsoft.com/office/powerpoint/2010/main" val="7086796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kola_Stredovek_Mni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17" y="141119"/>
            <a:ext cx="3218406" cy="3586145"/>
          </a:xfrm>
          <a:prstGeom prst="rect">
            <a:avLst/>
          </a:prstGeom>
        </p:spPr>
      </p:pic>
      <p:sp>
        <p:nvSpPr>
          <p:cNvPr id="12" name="TextBox 11"/>
          <p:cNvSpPr txBox="1"/>
          <p:nvPr/>
        </p:nvSpPr>
        <p:spPr>
          <a:xfrm>
            <a:off x="227638" y="3971691"/>
            <a:ext cx="8755666" cy="2677656"/>
          </a:xfrm>
          <a:prstGeom prst="rect">
            <a:avLst/>
          </a:prstGeom>
          <a:noFill/>
        </p:spPr>
        <p:txBody>
          <a:bodyPr wrap="square" rtlCol="0">
            <a:spAutoFit/>
          </a:bodyPr>
          <a:lstStyle/>
          <a:p>
            <a:pPr marL="285750" indent="-285750">
              <a:buFont typeface="Arial"/>
              <a:buChar char="•"/>
            </a:pPr>
            <a:r>
              <a:rPr lang="cs-CZ" sz="2400" b="1" dirty="0"/>
              <a:t>Zprostředkování Písma</a:t>
            </a:r>
          </a:p>
          <a:p>
            <a:pPr marL="285750" indent="-285750">
              <a:buFont typeface="Arial"/>
              <a:buChar char="•"/>
            </a:pPr>
            <a:r>
              <a:rPr lang="cs-CZ" sz="2400" b="1" dirty="0" smtClean="0"/>
              <a:t>Kláštery a klášterní školy – centra vzdělanosti (vzdělávání kleriků)</a:t>
            </a:r>
          </a:p>
          <a:p>
            <a:pPr marL="285750" indent="-285750">
              <a:buFont typeface="Arial"/>
              <a:buChar char="•"/>
            </a:pPr>
            <a:r>
              <a:rPr lang="cs-CZ" sz="2400" b="1" dirty="0" smtClean="0"/>
              <a:t>Vzdělávání lidu je věcí cechů (řemesla), později i školy (</a:t>
            </a:r>
            <a:r>
              <a:rPr lang="cs-CZ" sz="2400" b="1" dirty="0" err="1" smtClean="0"/>
              <a:t>Bürgerschulen</a:t>
            </a:r>
            <a:r>
              <a:rPr lang="cs-CZ" sz="2400" b="1" dirty="0" smtClean="0"/>
              <a:t>) zprostředkovávající znalosti a dovednosti pro obchod – čtení, psaní, počítání </a:t>
            </a:r>
          </a:p>
          <a:p>
            <a:pPr marL="285750" indent="-285750">
              <a:buFont typeface="Arial"/>
              <a:buChar char="•"/>
            </a:pPr>
            <a:r>
              <a:rPr lang="cs-CZ" sz="2400" b="1" dirty="0" smtClean="0"/>
              <a:t>Vznik univerzit – center vysokého učení (i profesního: kněží, lékaři, právníci – později učitelé jako učení bakaláři či magistři)</a:t>
            </a:r>
            <a:endParaRPr lang="cs-CZ" sz="2400" b="1" dirty="0"/>
          </a:p>
        </p:txBody>
      </p:sp>
      <p:pic>
        <p:nvPicPr>
          <p:cNvPr id="3" name="Picture 2" descr="Skola_Stredoveka_VyukaStaroslovenstin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076186" y="141119"/>
            <a:ext cx="4801285" cy="3586145"/>
          </a:xfrm>
          <a:prstGeom prst="rect">
            <a:avLst/>
          </a:prstGeom>
        </p:spPr>
      </p:pic>
    </p:spTree>
    <p:extLst>
      <p:ext uri="{BB962C8B-B14F-4D97-AF65-F5344CB8AC3E}">
        <p14:creationId xmlns:p14="http://schemas.microsoft.com/office/powerpoint/2010/main" val="66498325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337426" y="2434492"/>
            <a:ext cx="8611194" cy="13798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a:spcBef>
                <a:spcPts val="0"/>
              </a:spcBef>
              <a:buFontTx/>
              <a:buNone/>
            </a:pPr>
            <a:endParaRPr lang="cs-CZ" sz="2000" dirty="0" smtClean="0"/>
          </a:p>
          <a:p>
            <a:pPr marL="0" algn="r">
              <a:buFontTx/>
              <a:buNone/>
            </a:pPr>
            <a:endParaRPr lang="cs-CZ" sz="2800" b="1" dirty="0">
              <a:solidFill>
                <a:srgbClr val="800000"/>
              </a:solidFill>
            </a:endParaRPr>
          </a:p>
        </p:txBody>
      </p:sp>
      <p:pic>
        <p:nvPicPr>
          <p:cNvPr id="12" name="Picture 11" descr="Skola_PredmoderniDoba_Franci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7260" y="156800"/>
            <a:ext cx="4311360" cy="2688944"/>
          </a:xfrm>
          <a:prstGeom prst="rect">
            <a:avLst/>
          </a:prstGeom>
        </p:spPr>
      </p:pic>
      <p:sp>
        <p:nvSpPr>
          <p:cNvPr id="3" name="TextBox 2"/>
          <p:cNvSpPr txBox="1"/>
          <p:nvPr/>
        </p:nvSpPr>
        <p:spPr>
          <a:xfrm>
            <a:off x="188131" y="3645911"/>
            <a:ext cx="8760489" cy="3046988"/>
          </a:xfrm>
          <a:prstGeom prst="rect">
            <a:avLst/>
          </a:prstGeom>
          <a:noFill/>
        </p:spPr>
        <p:txBody>
          <a:bodyPr wrap="square" rtlCol="0">
            <a:spAutoFit/>
          </a:bodyPr>
          <a:lstStyle/>
          <a:p>
            <a:pPr marL="285750" indent="-285750">
              <a:buFont typeface="Arial"/>
              <a:buChar char="•"/>
            </a:pPr>
            <a:r>
              <a:rPr lang="cs-CZ" sz="2400" b="1" dirty="0" smtClean="0"/>
              <a:t>Oslabuje vliv církve – osvícenství – do popředí se dostává věda: člověk zkoumá, experimentuje – univerzitní výuka – např. pitvy (nejen praxe, ale i budování teorie rozborem, tj. analýzou)</a:t>
            </a:r>
          </a:p>
          <a:p>
            <a:pPr marL="285750" indent="-285750">
              <a:buFont typeface="Arial"/>
              <a:buChar char="•"/>
            </a:pPr>
            <a:r>
              <a:rPr lang="cs-CZ" sz="2400" b="1" dirty="0" smtClean="0"/>
              <a:t>Fascinace </a:t>
            </a:r>
            <a:r>
              <a:rPr lang="cs-CZ" sz="2400" b="1" dirty="0"/>
              <a:t>přírodními </a:t>
            </a:r>
            <a:r>
              <a:rPr lang="cs-CZ" sz="2400" b="1" dirty="0" smtClean="0"/>
              <a:t>vědami a jejich aplikacemi (století páry)</a:t>
            </a:r>
          </a:p>
          <a:p>
            <a:pPr marL="285750" indent="-285750">
              <a:buFont typeface="Arial"/>
              <a:buChar char="•"/>
            </a:pPr>
            <a:r>
              <a:rPr lang="cs-CZ" sz="2400" b="1" dirty="0" smtClean="0"/>
              <a:t>Budování školství jako systému </a:t>
            </a:r>
            <a:r>
              <a:rPr lang="cs-CZ" sz="2400" b="1" dirty="0"/>
              <a:t>státem </a:t>
            </a:r>
            <a:r>
              <a:rPr lang="cs-CZ" sz="2400" b="1" dirty="0" smtClean="0"/>
              <a:t>(reglementace) – důležité pro vzestup gramotnosti </a:t>
            </a:r>
          </a:p>
          <a:p>
            <a:pPr marL="285750" indent="-285750">
              <a:buFont typeface="Arial"/>
              <a:buChar char="•"/>
            </a:pPr>
            <a:r>
              <a:rPr lang="cs-CZ" sz="2400" b="1" dirty="0" smtClean="0"/>
              <a:t>Školy pro děti lidu – učitel s rákoskou – škola prostředkem </a:t>
            </a:r>
            <a:r>
              <a:rPr lang="cs-CZ" sz="2400" b="1" dirty="0" err="1" smtClean="0"/>
              <a:t>disciplinace</a:t>
            </a:r>
            <a:r>
              <a:rPr lang="cs-CZ" sz="2400" b="1" dirty="0"/>
              <a:t> </a:t>
            </a:r>
            <a:r>
              <a:rPr lang="cs-CZ" sz="2400" b="1" dirty="0" smtClean="0"/>
              <a:t>– autoritativní přístupy</a:t>
            </a:r>
          </a:p>
        </p:txBody>
      </p:sp>
      <p:pic>
        <p:nvPicPr>
          <p:cNvPr id="5" name="Picture 4" descr="Pitva_Rembrandt_Van_Rijn,_Die_Anatomiestunde_des_Dr._Nicolaes_Tul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31" y="125440"/>
            <a:ext cx="4308030" cy="3231023"/>
          </a:xfrm>
          <a:prstGeom prst="rect">
            <a:avLst/>
          </a:prstGeom>
        </p:spPr>
      </p:pic>
    </p:spTree>
    <p:extLst>
      <p:ext uri="{BB962C8B-B14F-4D97-AF65-F5344CB8AC3E}">
        <p14:creationId xmlns:p14="http://schemas.microsoft.com/office/powerpoint/2010/main" val="281391921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337426" y="2434492"/>
            <a:ext cx="8611194" cy="13798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a:spcBef>
                <a:spcPts val="0"/>
              </a:spcBef>
              <a:buFontTx/>
              <a:buNone/>
            </a:pPr>
            <a:endParaRPr lang="cs-CZ" sz="2000" dirty="0" smtClean="0"/>
          </a:p>
          <a:p>
            <a:pPr marL="0" algn="r">
              <a:buFontTx/>
              <a:buNone/>
            </a:pPr>
            <a:endParaRPr lang="cs-CZ" sz="2800" b="1" dirty="0">
              <a:solidFill>
                <a:srgbClr val="800000"/>
              </a:solidFill>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474" y="173683"/>
            <a:ext cx="4462401" cy="2946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 name="Picture 6"/>
          <p:cNvPicPr>
            <a:picLocks noChangeAspect="1" noChangeArrowheads="1"/>
          </p:cNvPicPr>
          <p:nvPr/>
        </p:nvPicPr>
        <p:blipFill>
          <a:blip r:embed="rId3">
            <a:extLst>
              <a:ext uri="{28A0092B-C50C-407E-A947-70E740481C1C}">
                <a14:useLocalDpi xmlns:a14="http://schemas.microsoft.com/office/drawing/2010/main" val="0"/>
              </a:ext>
            </a:extLst>
          </a:blip>
          <a:srcRect t="9093" b="3784"/>
          <a:stretch>
            <a:fillRect/>
          </a:stretch>
        </p:blipFill>
        <p:spPr bwMode="auto">
          <a:xfrm>
            <a:off x="6152356" y="3342203"/>
            <a:ext cx="2812758" cy="3201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4919" y="174813"/>
            <a:ext cx="4030196" cy="2945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4" name="TextBox 13"/>
          <p:cNvSpPr txBox="1"/>
          <p:nvPr/>
        </p:nvSpPr>
        <p:spPr>
          <a:xfrm>
            <a:off x="171638" y="3292718"/>
            <a:ext cx="5782787" cy="3416320"/>
          </a:xfrm>
          <a:prstGeom prst="rect">
            <a:avLst/>
          </a:prstGeom>
          <a:noFill/>
        </p:spPr>
        <p:txBody>
          <a:bodyPr wrap="square" rtlCol="0">
            <a:spAutoFit/>
          </a:bodyPr>
          <a:lstStyle/>
          <a:p>
            <a:pPr marL="285750" indent="-285750">
              <a:buFont typeface="Arial"/>
              <a:buChar char="•"/>
            </a:pPr>
            <a:r>
              <a:rPr lang="cs-CZ" sz="2400" b="1" dirty="0"/>
              <a:t>Humanizace školy a vzdělávání jako reakce na předchozí „rákoskovou školu“</a:t>
            </a:r>
          </a:p>
          <a:p>
            <a:pPr marL="285750" indent="-285750">
              <a:buFont typeface="Arial"/>
              <a:buChar char="•"/>
            </a:pPr>
            <a:r>
              <a:rPr lang="cs-CZ" sz="2400" b="1" dirty="0" smtClean="0"/>
              <a:t>Reformní pedagogické hnutí, Nová výchova, pedagogický pragmatismus</a:t>
            </a:r>
          </a:p>
          <a:p>
            <a:pPr marL="285750" indent="-285750">
              <a:buFont typeface="Arial"/>
              <a:buChar char="•"/>
            </a:pPr>
            <a:r>
              <a:rPr lang="cs-CZ" sz="2400" b="1" dirty="0"/>
              <a:t>Obrat k dítěti – v</a:t>
            </a:r>
            <a:r>
              <a:rPr lang="cs-CZ" sz="2400" b="1" dirty="0" smtClean="0"/>
              <a:t>íra v dítě, v jeho tvořivé síly a tvořivost – svoboda a odpovědnost</a:t>
            </a:r>
          </a:p>
          <a:p>
            <a:pPr marL="285750" indent="-285750">
              <a:buFont typeface="Arial"/>
              <a:buChar char="•"/>
            </a:pPr>
            <a:r>
              <a:rPr lang="cs-CZ" sz="2400" b="1" dirty="0" smtClean="0"/>
              <a:t>Aktivní činná škola, projektová výuka, učení objevováním, samoučení</a:t>
            </a:r>
          </a:p>
          <a:p>
            <a:pPr marL="285750" indent="-285750">
              <a:buFont typeface="Arial"/>
              <a:buChar char="•"/>
            </a:pPr>
            <a:r>
              <a:rPr lang="cs-CZ" sz="2400" b="1" dirty="0"/>
              <a:t>V</a:t>
            </a:r>
            <a:r>
              <a:rPr lang="cs-CZ" sz="2400" b="1" dirty="0" smtClean="0"/>
              <a:t>ynalézá se moderní didaktika</a:t>
            </a:r>
          </a:p>
        </p:txBody>
      </p:sp>
    </p:spTree>
    <p:extLst>
      <p:ext uri="{BB962C8B-B14F-4D97-AF65-F5344CB8AC3E}">
        <p14:creationId xmlns:p14="http://schemas.microsoft.com/office/powerpoint/2010/main" val="310020670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kola_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626603" cy="2602464"/>
          </a:xfrm>
          <a:prstGeom prst="rect">
            <a:avLst/>
          </a:prstGeom>
        </p:spPr>
      </p:pic>
      <p:sp>
        <p:nvSpPr>
          <p:cNvPr id="11" name="TextBox 10"/>
          <p:cNvSpPr txBox="1"/>
          <p:nvPr/>
        </p:nvSpPr>
        <p:spPr>
          <a:xfrm>
            <a:off x="188131" y="3385567"/>
            <a:ext cx="8760489" cy="3046988"/>
          </a:xfrm>
          <a:prstGeom prst="rect">
            <a:avLst/>
          </a:prstGeom>
          <a:noFill/>
        </p:spPr>
        <p:txBody>
          <a:bodyPr wrap="square" rtlCol="0">
            <a:spAutoFit/>
          </a:bodyPr>
          <a:lstStyle/>
          <a:p>
            <a:pPr marL="285750" indent="-285750">
              <a:buFont typeface="Arial"/>
              <a:buChar char="•"/>
            </a:pPr>
            <a:r>
              <a:rPr lang="cs-CZ" sz="2400" b="1" dirty="0" smtClean="0"/>
              <a:t>Popření výdobytku humanizované, svobodné, aktivní školy z období reformní pedagogiky</a:t>
            </a:r>
          </a:p>
          <a:p>
            <a:pPr marL="285750" indent="-285750">
              <a:buFont typeface="Arial"/>
              <a:buChar char="•"/>
            </a:pPr>
            <a:r>
              <a:rPr lang="cs-CZ" sz="2400" b="1" dirty="0"/>
              <a:t>O</a:t>
            </a:r>
            <a:r>
              <a:rPr lang="cs-CZ" sz="2400" b="1" dirty="0" smtClean="0"/>
              <a:t>brat k autoritativnosti, poslušnosti a jednomu světonázoru, omezování autonomie v myšlení a jednání lidí ve škole</a:t>
            </a:r>
          </a:p>
          <a:p>
            <a:pPr marL="285750" indent="-285750">
              <a:buFont typeface="Arial"/>
              <a:buChar char="•"/>
            </a:pPr>
            <a:r>
              <a:rPr lang="cs-CZ" sz="2400" b="1" dirty="0" smtClean="0"/>
              <a:t>Škola jako služebná totalitní ideologie – výchova a vzdělávání jako indoktrinace</a:t>
            </a:r>
          </a:p>
          <a:p>
            <a:pPr marL="285750" indent="-285750">
              <a:buFont typeface="Arial"/>
              <a:buChar char="•"/>
            </a:pPr>
            <a:r>
              <a:rPr lang="cs-CZ" sz="2400" b="1" dirty="0" smtClean="0"/>
              <a:t>Úprava cílů a obsahů vzdělávání i výukových praktik (symboly a rituály ve jménu ideologie)</a:t>
            </a:r>
          </a:p>
        </p:txBody>
      </p:sp>
      <p:pic>
        <p:nvPicPr>
          <p:cNvPr id="5" name="Picture 4" descr="trida-z-50-let-20-stol-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0516" y="0"/>
            <a:ext cx="5083484" cy="2602464"/>
          </a:xfrm>
          <a:prstGeom prst="rect">
            <a:avLst/>
          </a:prstGeom>
        </p:spPr>
      </p:pic>
    </p:spTree>
    <p:extLst>
      <p:ext uri="{BB962C8B-B14F-4D97-AF65-F5344CB8AC3E}">
        <p14:creationId xmlns:p14="http://schemas.microsoft.com/office/powerpoint/2010/main" val="6670555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337426" y="2434492"/>
            <a:ext cx="8611194" cy="13798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a:spcBef>
                <a:spcPts val="0"/>
              </a:spcBef>
              <a:buFontTx/>
              <a:buNone/>
            </a:pPr>
            <a:endParaRPr lang="cs-CZ" sz="2000" dirty="0" smtClean="0"/>
          </a:p>
          <a:p>
            <a:pPr marL="0" algn="r">
              <a:buFontTx/>
              <a:buNone/>
            </a:pPr>
            <a:endParaRPr lang="cs-CZ" sz="2800" b="1" dirty="0">
              <a:solidFill>
                <a:srgbClr val="800000"/>
              </a:solidFill>
            </a:endParaRPr>
          </a:p>
        </p:txBody>
      </p:sp>
      <p:pic>
        <p:nvPicPr>
          <p:cNvPr id="12" name="Picture 11" descr="Skola_KobercovaMetod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46" y="99409"/>
            <a:ext cx="4511776" cy="2658344"/>
          </a:xfrm>
          <a:prstGeom prst="rect">
            <a:avLst/>
          </a:prstGeom>
        </p:spPr>
      </p:pic>
      <p:pic>
        <p:nvPicPr>
          <p:cNvPr id="14" name="Picture 13" descr="Skola_DigitaniTrid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919" y="130488"/>
            <a:ext cx="4306241" cy="2627265"/>
          </a:xfrm>
          <a:prstGeom prst="rect">
            <a:avLst/>
          </a:prstGeom>
        </p:spPr>
      </p:pic>
      <p:sp>
        <p:nvSpPr>
          <p:cNvPr id="15" name="TextBox 14"/>
          <p:cNvSpPr txBox="1"/>
          <p:nvPr/>
        </p:nvSpPr>
        <p:spPr>
          <a:xfrm>
            <a:off x="91896" y="2884754"/>
            <a:ext cx="4576597" cy="3816429"/>
          </a:xfrm>
          <a:prstGeom prst="rect">
            <a:avLst/>
          </a:prstGeom>
          <a:noFill/>
        </p:spPr>
        <p:txBody>
          <a:bodyPr wrap="square" rtlCol="0">
            <a:spAutoFit/>
          </a:bodyPr>
          <a:lstStyle/>
          <a:p>
            <a:pPr marL="285750" indent="-285750">
              <a:buFont typeface="Arial"/>
              <a:buChar char="•"/>
            </a:pPr>
            <a:r>
              <a:rPr lang="cs-CZ" sz="2200" b="1" dirty="0" err="1" smtClean="0"/>
              <a:t>Antiautoritativní</a:t>
            </a:r>
            <a:r>
              <a:rPr lang="cs-CZ" sz="2200" b="1" dirty="0" smtClean="0"/>
              <a:t> naladění jako reakce na období před 1989</a:t>
            </a:r>
          </a:p>
          <a:p>
            <a:pPr marL="285750" indent="-285750">
              <a:buFont typeface="Arial"/>
              <a:buChar char="•"/>
            </a:pPr>
            <a:r>
              <a:rPr lang="cs-CZ" sz="2200" b="1" dirty="0"/>
              <a:t>V</a:t>
            </a:r>
            <a:r>
              <a:rPr lang="cs-CZ" sz="2200" b="1" dirty="0" smtClean="0"/>
              <a:t>nitřní </a:t>
            </a:r>
            <a:r>
              <a:rPr lang="cs-CZ" sz="2200" b="1" dirty="0"/>
              <a:t>proměna školy přispěním angažovaných učitelů </a:t>
            </a:r>
            <a:endParaRPr lang="cs-CZ" sz="2200" b="1" dirty="0" smtClean="0"/>
          </a:p>
          <a:p>
            <a:pPr marL="285750" indent="-285750">
              <a:buFont typeface="Arial"/>
              <a:buChar char="•"/>
            </a:pPr>
            <a:r>
              <a:rPr lang="cs-CZ" sz="2200" b="1" dirty="0" smtClean="0"/>
              <a:t>Alternativní školy – návaznost na přerušenou tradici reformní pedagogiky a nové tvořivé přístupy k rozvoji školy</a:t>
            </a:r>
            <a:endParaRPr lang="cs-CZ" sz="2200" b="1" dirty="0"/>
          </a:p>
          <a:p>
            <a:pPr marL="285750" indent="-285750">
              <a:buFont typeface="Arial"/>
              <a:buChar char="•"/>
            </a:pPr>
            <a:r>
              <a:rPr lang="cs-CZ" sz="2200" b="1" dirty="0" smtClean="0"/>
              <a:t>Kobercová „reforma“, proměny uspořádání třídy, počítače a tablety do škol, otevírání školy</a:t>
            </a:r>
          </a:p>
        </p:txBody>
      </p:sp>
      <p:pic>
        <p:nvPicPr>
          <p:cNvPr id="2" name="Picture 1" descr="ScioSkolaBrn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7868" y="2973526"/>
            <a:ext cx="4249542" cy="3187156"/>
          </a:xfrm>
          <a:prstGeom prst="rect">
            <a:avLst/>
          </a:prstGeom>
        </p:spPr>
      </p:pic>
    </p:spTree>
    <p:extLst>
      <p:ext uri="{BB962C8B-B14F-4D97-AF65-F5344CB8AC3E}">
        <p14:creationId xmlns:p14="http://schemas.microsoft.com/office/powerpoint/2010/main" val="6670555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Skola_PredmoderniDoba_Franci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676" y="-3111"/>
            <a:ext cx="2157632" cy="1345689"/>
          </a:xfrm>
          <a:prstGeom prst="rect">
            <a:avLst/>
          </a:prstGeom>
        </p:spPr>
      </p:pic>
      <p:pic>
        <p:nvPicPr>
          <p:cNvPr id="24" name="Picture 23" descr="Skola_DigitaniTrid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9109" y="-4"/>
            <a:ext cx="2200568" cy="1342581"/>
          </a:xfrm>
          <a:prstGeom prst="rect">
            <a:avLst/>
          </a:prstGeom>
        </p:spPr>
      </p:pic>
      <p:pic>
        <p:nvPicPr>
          <p:cNvPr id="35" name="Picture 34" descr="Skola_KobercovaMetoda.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1333" y="-3"/>
            <a:ext cx="2278647" cy="1342581"/>
          </a:xfrm>
          <a:prstGeom prst="rect">
            <a:avLst/>
          </a:prstGeom>
        </p:spPr>
      </p:pic>
      <p:pic>
        <p:nvPicPr>
          <p:cNvPr id="14" name="Picture 13" descr="Skola_VyukaStarovekeRecko.jpg"/>
          <p:cNvPicPr>
            <a:picLocks noChangeAspect="1"/>
          </p:cNvPicPr>
          <p:nvPr/>
        </p:nvPicPr>
        <p:blipFill rotWithShape="1">
          <a:blip r:embed="rId6">
            <a:extLst>
              <a:ext uri="{28A0092B-C50C-407E-A947-70E740481C1C}">
                <a14:useLocalDpi xmlns:a14="http://schemas.microsoft.com/office/drawing/2010/main" val="0"/>
              </a:ext>
            </a:extLst>
          </a:blip>
          <a:srcRect r="15618"/>
          <a:stretch/>
        </p:blipFill>
        <p:spPr>
          <a:xfrm>
            <a:off x="-1" y="-1"/>
            <a:ext cx="1521959" cy="1342579"/>
          </a:xfrm>
          <a:prstGeom prst="rect">
            <a:avLst/>
          </a:prstGeom>
        </p:spPr>
      </p:pic>
      <p:pic>
        <p:nvPicPr>
          <p:cNvPr id="3" name="Picture 2"/>
          <p:cNvPicPr>
            <a:picLocks noChangeAspect="1"/>
          </p:cNvPicPr>
          <p:nvPr/>
        </p:nvPicPr>
        <p:blipFill rotWithShape="1">
          <a:blip r:embed="rId7"/>
          <a:srcRect l="23060" t="8524" r="8568" b="44570"/>
          <a:stretch/>
        </p:blipFill>
        <p:spPr>
          <a:xfrm>
            <a:off x="2786544" y="1376412"/>
            <a:ext cx="3782401" cy="2570613"/>
          </a:xfrm>
          <a:prstGeom prst="rect">
            <a:avLst/>
          </a:prstGeom>
        </p:spPr>
      </p:pic>
      <p:pic>
        <p:nvPicPr>
          <p:cNvPr id="26" name="Picture 6"/>
          <p:cNvPicPr>
            <a:picLocks noChangeAspect="1" noChangeArrowheads="1"/>
          </p:cNvPicPr>
          <p:nvPr/>
        </p:nvPicPr>
        <p:blipFill>
          <a:blip r:embed="rId8">
            <a:extLst>
              <a:ext uri="{28A0092B-C50C-407E-A947-70E740481C1C}">
                <a14:useLocalDpi xmlns:a14="http://schemas.microsoft.com/office/drawing/2010/main" val="0"/>
              </a:ext>
            </a:extLst>
          </a:blip>
          <a:srcRect t="9093" b="3784"/>
          <a:stretch>
            <a:fillRect/>
          </a:stretch>
        </p:blipFill>
        <p:spPr bwMode="auto">
          <a:xfrm>
            <a:off x="3601667" y="-5"/>
            <a:ext cx="1179667" cy="134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 name="Picture 8"/>
          <p:cNvPicPr>
            <a:picLocks noChangeAspect="1"/>
          </p:cNvPicPr>
          <p:nvPr/>
        </p:nvPicPr>
        <p:blipFill>
          <a:blip r:embed="rId9"/>
          <a:stretch>
            <a:fillRect/>
          </a:stretch>
        </p:blipFill>
        <p:spPr>
          <a:xfrm>
            <a:off x="3716263" y="3736848"/>
            <a:ext cx="993648" cy="3121152"/>
          </a:xfrm>
          <a:prstGeom prst="rect">
            <a:avLst/>
          </a:prstGeom>
        </p:spPr>
      </p:pic>
      <p:pic>
        <p:nvPicPr>
          <p:cNvPr id="17" name="Picture 16"/>
          <p:cNvPicPr>
            <a:picLocks noChangeAspect="1"/>
          </p:cNvPicPr>
          <p:nvPr/>
        </p:nvPicPr>
        <p:blipFill>
          <a:blip r:embed="rId10"/>
          <a:stretch>
            <a:fillRect/>
          </a:stretch>
        </p:blipFill>
        <p:spPr>
          <a:xfrm rot="1966740">
            <a:off x="1692371" y="3330903"/>
            <a:ext cx="2207100" cy="3218688"/>
          </a:xfrm>
          <a:prstGeom prst="rect">
            <a:avLst/>
          </a:prstGeom>
        </p:spPr>
      </p:pic>
      <p:pic>
        <p:nvPicPr>
          <p:cNvPr id="25" name="Picture 24"/>
          <p:cNvPicPr>
            <a:picLocks noChangeAspect="1"/>
          </p:cNvPicPr>
          <p:nvPr/>
        </p:nvPicPr>
        <p:blipFill>
          <a:blip r:embed="rId11"/>
          <a:stretch>
            <a:fillRect/>
          </a:stretch>
        </p:blipFill>
        <p:spPr>
          <a:xfrm rot="19616305">
            <a:off x="4631521" y="3639312"/>
            <a:ext cx="1231392" cy="3218688"/>
          </a:xfrm>
          <a:prstGeom prst="rect">
            <a:avLst/>
          </a:prstGeom>
        </p:spPr>
      </p:pic>
      <p:pic>
        <p:nvPicPr>
          <p:cNvPr id="12" name="Picture 11"/>
          <p:cNvPicPr>
            <a:picLocks noChangeAspect="1"/>
          </p:cNvPicPr>
          <p:nvPr/>
        </p:nvPicPr>
        <p:blipFill>
          <a:blip r:embed="rId12"/>
          <a:stretch>
            <a:fillRect/>
          </a:stretch>
        </p:blipFill>
        <p:spPr>
          <a:xfrm rot="18841888">
            <a:off x="5585860" y="3190935"/>
            <a:ext cx="1429441" cy="3261082"/>
          </a:xfrm>
          <a:prstGeom prst="rect">
            <a:avLst/>
          </a:prstGeom>
        </p:spPr>
      </p:pic>
    </p:spTree>
    <p:extLst>
      <p:ext uri="{BB962C8B-B14F-4D97-AF65-F5344CB8AC3E}">
        <p14:creationId xmlns:p14="http://schemas.microsoft.com/office/powerpoint/2010/main" val="30048240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7296" y="91303"/>
            <a:ext cx="4192707" cy="3121152"/>
            <a:chOff x="87296" y="91303"/>
            <a:chExt cx="4192707" cy="3121152"/>
          </a:xfrm>
        </p:grpSpPr>
        <p:pic>
          <p:nvPicPr>
            <p:cNvPr id="9" name="Picture 8"/>
            <p:cNvPicPr>
              <a:picLocks noChangeAspect="1"/>
            </p:cNvPicPr>
            <p:nvPr/>
          </p:nvPicPr>
          <p:blipFill>
            <a:blip r:embed="rId3"/>
            <a:stretch>
              <a:fillRect/>
            </a:stretch>
          </p:blipFill>
          <p:spPr>
            <a:xfrm>
              <a:off x="87296" y="91303"/>
              <a:ext cx="993648" cy="3121152"/>
            </a:xfrm>
            <a:prstGeom prst="rect">
              <a:avLst/>
            </a:prstGeom>
          </p:spPr>
        </p:pic>
        <p:sp>
          <p:nvSpPr>
            <p:cNvPr id="2" name="Cloud Callout 1"/>
            <p:cNvSpPr/>
            <p:nvPr/>
          </p:nvSpPr>
          <p:spPr>
            <a:xfrm>
              <a:off x="1269891" y="122662"/>
              <a:ext cx="3010112" cy="1906283"/>
            </a:xfrm>
            <a:prstGeom prst="cloudCallout">
              <a:avLst>
                <a:gd name="adj1" fmla="val -63774"/>
                <a:gd name="adj2" fmla="val -32449"/>
              </a:avLst>
            </a:prstGeom>
            <a:solidFill>
              <a:srgbClr val="C0504D"/>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cs-CZ"/>
            </a:p>
          </p:txBody>
        </p:sp>
        <p:pic>
          <p:nvPicPr>
            <p:cNvPr id="23" name="Picture 22" descr="Skola_PredmoderniDoba_Franci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7841" y="291557"/>
              <a:ext cx="2037820" cy="1270964"/>
            </a:xfrm>
            <a:prstGeom prst="rect">
              <a:avLst/>
            </a:prstGeom>
          </p:spPr>
        </p:pic>
      </p:grpSp>
      <p:grpSp>
        <p:nvGrpSpPr>
          <p:cNvPr id="13" name="Group 12"/>
          <p:cNvGrpSpPr/>
          <p:nvPr/>
        </p:nvGrpSpPr>
        <p:grpSpPr>
          <a:xfrm>
            <a:off x="4851410" y="3543995"/>
            <a:ext cx="4287154" cy="3261082"/>
            <a:chOff x="4851410" y="3543995"/>
            <a:chExt cx="4287154" cy="3261082"/>
          </a:xfrm>
        </p:grpSpPr>
        <p:pic>
          <p:nvPicPr>
            <p:cNvPr id="12" name="Picture 11"/>
            <p:cNvPicPr>
              <a:picLocks noChangeAspect="1"/>
            </p:cNvPicPr>
            <p:nvPr/>
          </p:nvPicPr>
          <p:blipFill>
            <a:blip r:embed="rId5"/>
            <a:stretch>
              <a:fillRect/>
            </a:stretch>
          </p:blipFill>
          <p:spPr>
            <a:xfrm>
              <a:off x="7709123" y="3543995"/>
              <a:ext cx="1429441" cy="3261082"/>
            </a:xfrm>
            <a:prstGeom prst="rect">
              <a:avLst/>
            </a:prstGeom>
          </p:spPr>
        </p:pic>
        <p:sp>
          <p:nvSpPr>
            <p:cNvPr id="22" name="Cloud Callout 21"/>
            <p:cNvSpPr/>
            <p:nvPr/>
          </p:nvSpPr>
          <p:spPr>
            <a:xfrm>
              <a:off x="4851410" y="4237680"/>
              <a:ext cx="3005494" cy="1705005"/>
            </a:xfrm>
            <a:prstGeom prst="cloudCallout">
              <a:avLst>
                <a:gd name="adj1" fmla="val 53652"/>
                <a:gd name="adj2" fmla="val -79820"/>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pic>
          <p:nvPicPr>
            <p:cNvPr id="24" name="Picture 23" descr="Skola_DigitaniTrida.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7694" y="4500470"/>
              <a:ext cx="1922422" cy="1172882"/>
            </a:xfrm>
            <a:prstGeom prst="rect">
              <a:avLst/>
            </a:prstGeom>
          </p:spPr>
        </p:pic>
      </p:grpSp>
      <p:grpSp>
        <p:nvGrpSpPr>
          <p:cNvPr id="10" name="Group 9"/>
          <p:cNvGrpSpPr/>
          <p:nvPr/>
        </p:nvGrpSpPr>
        <p:grpSpPr>
          <a:xfrm>
            <a:off x="4483813" y="-6233"/>
            <a:ext cx="4604483" cy="3218688"/>
            <a:chOff x="4483813" y="-6233"/>
            <a:chExt cx="4604483" cy="3218688"/>
          </a:xfrm>
        </p:grpSpPr>
        <p:pic>
          <p:nvPicPr>
            <p:cNvPr id="25" name="Picture 24"/>
            <p:cNvPicPr>
              <a:picLocks noChangeAspect="1"/>
            </p:cNvPicPr>
            <p:nvPr/>
          </p:nvPicPr>
          <p:blipFill>
            <a:blip r:embed="rId7"/>
            <a:stretch>
              <a:fillRect/>
            </a:stretch>
          </p:blipFill>
          <p:spPr>
            <a:xfrm>
              <a:off x="7856904" y="-6233"/>
              <a:ext cx="1231392" cy="3218688"/>
            </a:xfrm>
            <a:prstGeom prst="rect">
              <a:avLst/>
            </a:prstGeom>
          </p:spPr>
        </p:pic>
        <p:sp>
          <p:nvSpPr>
            <p:cNvPr id="21" name="Cloud Callout 20"/>
            <p:cNvSpPr/>
            <p:nvPr/>
          </p:nvSpPr>
          <p:spPr>
            <a:xfrm>
              <a:off x="4483813" y="275062"/>
              <a:ext cx="3225310" cy="1920125"/>
            </a:xfrm>
            <a:prstGeom prst="cloudCallout">
              <a:avLst>
                <a:gd name="adj1" fmla="val 70932"/>
                <a:gd name="adj2" fmla="val -52652"/>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pic>
          <p:nvPicPr>
            <p:cNvPr id="26" name="Picture 6"/>
            <p:cNvPicPr>
              <a:picLocks noChangeAspect="1" noChangeArrowheads="1"/>
            </p:cNvPicPr>
            <p:nvPr/>
          </p:nvPicPr>
          <p:blipFill>
            <a:blip r:embed="rId8">
              <a:extLst>
                <a:ext uri="{28A0092B-C50C-407E-A947-70E740481C1C}">
                  <a14:useLocalDpi xmlns:a14="http://schemas.microsoft.com/office/drawing/2010/main" val="0"/>
                </a:ext>
              </a:extLst>
            </a:blip>
            <a:srcRect t="9093" b="3784"/>
            <a:stretch>
              <a:fillRect/>
            </a:stretch>
          </p:blipFill>
          <p:spPr bwMode="auto">
            <a:xfrm>
              <a:off x="5645365" y="590945"/>
              <a:ext cx="1074624" cy="1223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grpSp>
        <p:nvGrpSpPr>
          <p:cNvPr id="11" name="Group 10"/>
          <p:cNvGrpSpPr/>
          <p:nvPr/>
        </p:nvGrpSpPr>
        <p:grpSpPr>
          <a:xfrm>
            <a:off x="37185" y="3586389"/>
            <a:ext cx="4652817" cy="3218688"/>
            <a:chOff x="37185" y="3586389"/>
            <a:chExt cx="4652817" cy="3218688"/>
          </a:xfrm>
        </p:grpSpPr>
        <p:pic>
          <p:nvPicPr>
            <p:cNvPr id="17" name="Picture 16"/>
            <p:cNvPicPr>
              <a:picLocks noChangeAspect="1"/>
            </p:cNvPicPr>
            <p:nvPr/>
          </p:nvPicPr>
          <p:blipFill>
            <a:blip r:embed="rId9"/>
            <a:stretch>
              <a:fillRect/>
            </a:stretch>
          </p:blipFill>
          <p:spPr>
            <a:xfrm>
              <a:off x="37185" y="3586389"/>
              <a:ext cx="2207100" cy="3218688"/>
            </a:xfrm>
            <a:prstGeom prst="rect">
              <a:avLst/>
            </a:prstGeom>
          </p:spPr>
        </p:pic>
        <p:sp>
          <p:nvSpPr>
            <p:cNvPr id="20" name="Cloud Callout 19"/>
            <p:cNvSpPr/>
            <p:nvPr/>
          </p:nvSpPr>
          <p:spPr>
            <a:xfrm>
              <a:off x="1724544" y="4676717"/>
              <a:ext cx="2965458" cy="1814765"/>
            </a:xfrm>
            <a:prstGeom prst="cloudCallout">
              <a:avLst>
                <a:gd name="adj1" fmla="val -50966"/>
                <a:gd name="adj2" fmla="val -91632"/>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pic>
          <p:nvPicPr>
            <p:cNvPr id="35" name="Picture 34" descr="Skola_KobercovaMetoda.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59146" y="4969744"/>
              <a:ext cx="1897767" cy="1118166"/>
            </a:xfrm>
            <a:prstGeom prst="rect">
              <a:avLst/>
            </a:prstGeom>
          </p:spPr>
        </p:pic>
      </p:grpSp>
      <p:pic>
        <p:nvPicPr>
          <p:cNvPr id="36" name="Picture 35" descr="Manage_knowledge_with_multiple_teams.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37527" y="2248067"/>
            <a:ext cx="1830167" cy="1636265"/>
          </a:xfrm>
          <a:prstGeom prst="rect">
            <a:avLst/>
          </a:prstGeom>
        </p:spPr>
      </p:pic>
    </p:spTree>
    <p:extLst>
      <p:ext uri="{BB962C8B-B14F-4D97-AF65-F5344CB8AC3E}">
        <p14:creationId xmlns:p14="http://schemas.microsoft.com/office/powerpoint/2010/main" val="15455311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cs-CZ" dirty="0" smtClean="0"/>
              <a:t>Obsah předmětu</a:t>
            </a:r>
            <a:endParaRPr lang="cs-CZ" dirty="0"/>
          </a:p>
        </p:txBody>
      </p:sp>
      <p:sp>
        <p:nvSpPr>
          <p:cNvPr id="3" name="Content Placeholder 2"/>
          <p:cNvSpPr>
            <a:spLocks noGrp="1"/>
          </p:cNvSpPr>
          <p:nvPr>
            <p:ph idx="1"/>
          </p:nvPr>
        </p:nvSpPr>
        <p:spPr>
          <a:xfrm>
            <a:off x="395536" y="1340768"/>
            <a:ext cx="8229600" cy="2232248"/>
          </a:xfrm>
        </p:spPr>
        <p:txBody>
          <a:bodyPr>
            <a:normAutofit/>
          </a:bodyPr>
          <a:lstStyle/>
          <a:p>
            <a:r>
              <a:rPr lang="cs-CZ" dirty="0" smtClean="0"/>
              <a:t>Škola (uvnitř školského systému)</a:t>
            </a:r>
          </a:p>
          <a:p>
            <a:r>
              <a:rPr lang="cs-CZ" dirty="0" smtClean="0"/>
              <a:t>Kurikulum: cíle a obsahy vzdělávání</a:t>
            </a:r>
          </a:p>
          <a:p>
            <a:r>
              <a:rPr lang="cs-CZ" dirty="0" smtClean="0"/>
              <a:t>Výuka: vyučování a učení a jejich </a:t>
            </a:r>
            <a:r>
              <a:rPr lang="cs-CZ" dirty="0" smtClean="0"/>
              <a:t>aktéři</a:t>
            </a:r>
          </a:p>
          <a:p>
            <a:pPr marL="0" indent="0">
              <a:buNone/>
            </a:pPr>
            <a:r>
              <a:rPr lang="cs-CZ" sz="2600" dirty="0">
                <a:hlinkClick r:id="rId2"/>
              </a:rPr>
              <a:t>https://is.muni.cz/predmet/ped/jaro2018/</a:t>
            </a:r>
            <a:r>
              <a:rPr lang="cs-CZ" sz="2600" dirty="0" smtClean="0">
                <a:hlinkClick r:id="rId2"/>
              </a:rPr>
              <a:t>DCJDR_ISP</a:t>
            </a:r>
            <a:r>
              <a:rPr lang="cs-CZ" sz="2600" dirty="0" smtClean="0"/>
              <a:t> </a:t>
            </a:r>
            <a:endParaRPr lang="cs-CZ" sz="2600" dirty="0" smtClean="0"/>
          </a:p>
        </p:txBody>
      </p:sp>
      <p:sp>
        <p:nvSpPr>
          <p:cNvPr id="4" name="Title 1"/>
          <p:cNvSpPr txBox="1">
            <a:spLocks/>
          </p:cNvSpPr>
          <p:nvPr/>
        </p:nvSpPr>
        <p:spPr>
          <a:xfrm>
            <a:off x="467544" y="3875038"/>
            <a:ext cx="8229600" cy="7780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smtClean="0"/>
              <a:t>Cíle předmětu</a:t>
            </a:r>
            <a:endParaRPr lang="cs-CZ" dirty="0"/>
          </a:p>
        </p:txBody>
      </p:sp>
      <p:sp>
        <p:nvSpPr>
          <p:cNvPr id="5" name="Content Placeholder 2"/>
          <p:cNvSpPr txBox="1">
            <a:spLocks/>
          </p:cNvSpPr>
          <p:nvPr/>
        </p:nvSpPr>
        <p:spPr>
          <a:xfrm>
            <a:off x="539552" y="4653136"/>
            <a:ext cx="8229600" cy="19008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cs-CZ" dirty="0" smtClean="0"/>
              <a:t>Uvést do základů oboru školní pedagogika</a:t>
            </a:r>
          </a:p>
          <a:p>
            <a:r>
              <a:rPr lang="cs-CZ" dirty="0" smtClean="0"/>
              <a:t>Nabídnout širší kontext pro usazení disertačního tématu</a:t>
            </a:r>
            <a:endParaRPr lang="cs-CZ" dirty="0"/>
          </a:p>
        </p:txBody>
      </p:sp>
    </p:spTree>
    <p:extLst>
      <p:ext uri="{BB962C8B-B14F-4D97-AF65-F5344CB8AC3E}">
        <p14:creationId xmlns:p14="http://schemas.microsoft.com/office/powerpoint/2010/main" val="3061571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dirty="0" smtClean="0"/>
              <a:t>Chvála a zatracení školy a učitelů</a:t>
            </a:r>
            <a:endParaRPr lang="cs-CZ" dirty="0"/>
          </a:p>
        </p:txBody>
      </p:sp>
      <p:sp>
        <p:nvSpPr>
          <p:cNvPr id="3" name="Subtitle 2"/>
          <p:cNvSpPr>
            <a:spLocks noGrp="1"/>
          </p:cNvSpPr>
          <p:nvPr>
            <p:ph type="subTitle" idx="1"/>
          </p:nvPr>
        </p:nvSpPr>
        <p:spPr/>
        <p:txBody>
          <a:bodyPr/>
          <a:lstStyle/>
          <a:p>
            <a:r>
              <a:rPr lang="cs-CZ" dirty="0" smtClean="0"/>
              <a:t>(nadsázka, karikatura, satira)</a:t>
            </a:r>
            <a:endParaRPr lang="cs-CZ" dirty="0"/>
          </a:p>
        </p:txBody>
      </p:sp>
    </p:spTree>
    <p:extLst>
      <p:ext uri="{BB962C8B-B14F-4D97-AF65-F5344CB8AC3E}">
        <p14:creationId xmlns:p14="http://schemas.microsoft.com/office/powerpoint/2010/main" val="424130484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240" y="52957"/>
            <a:ext cx="3700738" cy="2955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7353" y="2552247"/>
            <a:ext cx="5646809" cy="4275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704427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4406" y="2012696"/>
            <a:ext cx="4140200" cy="4697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46" r="1505"/>
          <a:stretch/>
        </p:blipFill>
        <p:spPr bwMode="auto">
          <a:xfrm>
            <a:off x="131974" y="169499"/>
            <a:ext cx="5307982"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465889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Lehrer-Karikatur5.pdf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23500" t="15758" r="20071" b="6532"/>
          <a:stretch/>
        </p:blipFill>
        <p:spPr>
          <a:xfrm>
            <a:off x="5175085" y="46858"/>
            <a:ext cx="3953795" cy="4201362"/>
          </a:xfrm>
          <a:prstGeom prst="rect">
            <a:avLst/>
          </a:prstGeom>
        </p:spPr>
      </p:pic>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56" t="2566" r="1631" b="10772"/>
          <a:stretch/>
        </p:blipFill>
        <p:spPr bwMode="auto">
          <a:xfrm>
            <a:off x="139156" y="3703961"/>
            <a:ext cx="5827596" cy="3068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26624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Lehrer-Karikatur4.pdf - Adobe Acrobat Pro"/>
          <p:cNvPicPr>
            <a:picLocks noChangeAspect="1"/>
          </p:cNvPicPr>
          <p:nvPr/>
        </p:nvPicPr>
        <p:blipFill rotWithShape="1">
          <a:blip r:embed="rId2" cstate="print">
            <a:extLst>
              <a:ext uri="{28A0092B-C50C-407E-A947-70E740481C1C}">
                <a14:useLocalDpi xmlns:a14="http://schemas.microsoft.com/office/drawing/2010/main" val="0"/>
              </a:ext>
            </a:extLst>
          </a:blip>
          <a:srcRect l="41420" t="32328" r="23189" b="11824"/>
          <a:stretch/>
        </p:blipFill>
        <p:spPr>
          <a:xfrm>
            <a:off x="4647494" y="230867"/>
            <a:ext cx="4367113" cy="5317518"/>
          </a:xfrm>
          <a:prstGeom prst="rect">
            <a:avLst/>
          </a:prstGeom>
        </p:spPr>
      </p:pic>
      <p:sp>
        <p:nvSpPr>
          <p:cNvPr id="11" name="Textfeld 10"/>
          <p:cNvSpPr txBox="1"/>
          <p:nvPr/>
        </p:nvSpPr>
        <p:spPr>
          <a:xfrm>
            <a:off x="6397568" y="5573570"/>
            <a:ext cx="2617039" cy="215901"/>
          </a:xfrm>
          <a:prstGeom prst="rect">
            <a:avLst/>
          </a:prstGeom>
          <a:noFill/>
        </p:spPr>
        <p:txBody>
          <a:bodyPr wrap="square" lIns="0" tIns="0" rIns="0" bIns="0" rtlCol="0">
            <a:noAutofit/>
          </a:bodyPr>
          <a:lstStyle/>
          <a:p>
            <a:pPr>
              <a:lnSpc>
                <a:spcPts val="2200"/>
              </a:lnSpc>
            </a:pPr>
            <a:r>
              <a:rPr lang="de-CH" sz="1200" dirty="0"/>
              <a:t>Wilhelm Busch, Lehrer </a:t>
            </a:r>
            <a:r>
              <a:rPr lang="de-CH" sz="1200" dirty="0" err="1"/>
              <a:t>Lämpel</a:t>
            </a:r>
            <a:r>
              <a:rPr lang="de-CH" sz="1200" dirty="0"/>
              <a:t>, 1865</a:t>
            </a: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370" y="230867"/>
            <a:ext cx="4038382" cy="54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70077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cs-CZ" sz="3600" b="1" dirty="0" smtClean="0"/>
          </a:p>
          <a:p>
            <a:pPr marL="0" indent="0" algn="ctr">
              <a:buNone/>
            </a:pPr>
            <a:endParaRPr lang="cs-CZ" sz="3600" b="1" dirty="0"/>
          </a:p>
          <a:p>
            <a:pPr marL="0" indent="0" algn="ctr">
              <a:buNone/>
            </a:pPr>
            <a:r>
              <a:rPr lang="cs-CZ" sz="3600" b="1" dirty="0" smtClean="0"/>
              <a:t>Současné proměny školy</a:t>
            </a:r>
            <a:endParaRPr lang="cs-CZ" sz="3600" b="1" dirty="0"/>
          </a:p>
        </p:txBody>
      </p:sp>
    </p:spTree>
    <p:extLst>
      <p:ext uri="{BB962C8B-B14F-4D97-AF65-F5344CB8AC3E}">
        <p14:creationId xmlns:p14="http://schemas.microsoft.com/office/powerpoint/2010/main" val="65026313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VyvojVzdPolitikyCRPO198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99" y="473157"/>
            <a:ext cx="8960989" cy="6406891"/>
          </a:xfrm>
          <a:prstGeom prst="rect">
            <a:avLst/>
          </a:prstGeom>
        </p:spPr>
      </p:pic>
      <p:sp>
        <p:nvSpPr>
          <p:cNvPr id="9" name="TextBox 8"/>
          <p:cNvSpPr txBox="1"/>
          <p:nvPr/>
        </p:nvSpPr>
        <p:spPr>
          <a:xfrm>
            <a:off x="317515" y="35284"/>
            <a:ext cx="5450680" cy="461665"/>
          </a:xfrm>
          <a:prstGeom prst="rect">
            <a:avLst/>
          </a:prstGeom>
          <a:noFill/>
        </p:spPr>
        <p:txBody>
          <a:bodyPr wrap="square" rtlCol="0">
            <a:spAutoFit/>
          </a:bodyPr>
          <a:lstStyle/>
          <a:p>
            <a:r>
              <a:rPr lang="cs-CZ" sz="2400" b="1" dirty="0" smtClean="0"/>
              <a:t>Vývoj vzdělávací politiky v ČR po 1989</a:t>
            </a:r>
            <a:endParaRPr lang="cs-CZ" sz="2400" b="1" dirty="0"/>
          </a:p>
        </p:txBody>
      </p:sp>
    </p:spTree>
    <p:extLst>
      <p:ext uri="{BB962C8B-B14F-4D97-AF65-F5344CB8AC3E}">
        <p14:creationId xmlns:p14="http://schemas.microsoft.com/office/powerpoint/2010/main" val="314708437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Nadpis 6"/>
          <p:cNvSpPr>
            <a:spLocks noGrp="1"/>
          </p:cNvSpPr>
          <p:nvPr>
            <p:ph type="title"/>
          </p:nvPr>
        </p:nvSpPr>
        <p:spPr>
          <a:xfrm>
            <a:off x="251520" y="188640"/>
            <a:ext cx="7804150" cy="579437"/>
          </a:xfrm>
        </p:spPr>
        <p:txBody>
          <a:bodyPr/>
          <a:lstStyle/>
          <a:p>
            <a:pPr algn="l"/>
            <a:r>
              <a:rPr lang="cs-CZ" sz="3200" dirty="0" smtClean="0">
                <a:latin typeface="Arial" charset="0"/>
                <a:cs typeface="Arial" charset="0"/>
              </a:rPr>
              <a:t>Škola: </a:t>
            </a:r>
            <a:r>
              <a:rPr lang="cs-CZ" sz="3200" dirty="0" smtClean="0">
                <a:solidFill>
                  <a:srgbClr val="FF0000"/>
                </a:solidFill>
                <a:latin typeface="Arial" charset="0"/>
                <a:cs typeface="Arial" charset="0"/>
              </a:rPr>
              <a:t>včera </a:t>
            </a:r>
            <a:r>
              <a:rPr lang="en-US" sz="3200" dirty="0" smtClean="0">
                <a:latin typeface="Arial" charset="0"/>
                <a:cs typeface="Arial" charset="0"/>
              </a:rPr>
              <a:t>–</a:t>
            </a:r>
            <a:r>
              <a:rPr lang="cs-CZ" sz="3200" dirty="0" smtClean="0">
                <a:latin typeface="Arial" charset="0"/>
                <a:cs typeface="Arial" charset="0"/>
              </a:rPr>
              <a:t> dnes </a:t>
            </a:r>
            <a:r>
              <a:rPr lang="en-US" sz="3200" dirty="0" smtClean="0">
                <a:latin typeface="Arial" charset="0"/>
                <a:cs typeface="Arial" charset="0"/>
              </a:rPr>
              <a:t>–</a:t>
            </a:r>
            <a:r>
              <a:rPr lang="cs-CZ" sz="3200" dirty="0" smtClean="0">
                <a:latin typeface="Arial" charset="0"/>
                <a:cs typeface="Arial" charset="0"/>
              </a:rPr>
              <a:t> zítra </a:t>
            </a:r>
            <a:endParaRPr lang="cs-CZ" sz="3200" dirty="0">
              <a:latin typeface="Arial" charset="0"/>
              <a:cs typeface="Arial" charset="0"/>
            </a:endParaRPr>
          </a:p>
        </p:txBody>
      </p:sp>
      <p:pic>
        <p:nvPicPr>
          <p:cNvPr id="2" name="Picture 1" descr="StaraSkolaBezLeseni.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51520" y="836712"/>
            <a:ext cx="7848872" cy="5862430"/>
          </a:xfrm>
          <a:prstGeom prst="rect">
            <a:avLst/>
          </a:prstGeom>
        </p:spPr>
      </p:pic>
    </p:spTree>
    <p:extLst>
      <p:ext uri="{BB962C8B-B14F-4D97-AF65-F5344CB8AC3E}">
        <p14:creationId xmlns:p14="http://schemas.microsoft.com/office/powerpoint/2010/main" val="127979678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Nadpis 6"/>
          <p:cNvSpPr>
            <a:spLocks noGrp="1"/>
          </p:cNvSpPr>
          <p:nvPr>
            <p:ph type="title"/>
          </p:nvPr>
        </p:nvSpPr>
        <p:spPr>
          <a:xfrm>
            <a:off x="251520" y="188640"/>
            <a:ext cx="7804150" cy="579437"/>
          </a:xfrm>
        </p:spPr>
        <p:txBody>
          <a:bodyPr/>
          <a:lstStyle/>
          <a:p>
            <a:pPr algn="l"/>
            <a:r>
              <a:rPr lang="cs-CZ" sz="3200" dirty="0" smtClean="0">
                <a:latin typeface="Arial" charset="0"/>
                <a:cs typeface="Arial" charset="0"/>
              </a:rPr>
              <a:t>Škola: </a:t>
            </a:r>
            <a:r>
              <a:rPr lang="cs-CZ" sz="3200" dirty="0" smtClean="0">
                <a:solidFill>
                  <a:srgbClr val="000000"/>
                </a:solidFill>
                <a:latin typeface="Arial" charset="0"/>
                <a:cs typeface="Arial" charset="0"/>
              </a:rPr>
              <a:t>včera </a:t>
            </a:r>
            <a:r>
              <a:rPr lang="en-US" sz="3200" dirty="0" smtClean="0">
                <a:solidFill>
                  <a:srgbClr val="000000"/>
                </a:solidFill>
                <a:latin typeface="Arial" charset="0"/>
                <a:cs typeface="Arial" charset="0"/>
              </a:rPr>
              <a:t>–</a:t>
            </a:r>
            <a:r>
              <a:rPr lang="cs-CZ" sz="3200" dirty="0" smtClean="0">
                <a:solidFill>
                  <a:srgbClr val="000000"/>
                </a:solidFill>
                <a:latin typeface="Arial" charset="0"/>
                <a:cs typeface="Arial" charset="0"/>
              </a:rPr>
              <a:t> </a:t>
            </a:r>
            <a:r>
              <a:rPr lang="cs-CZ" sz="3200" dirty="0" smtClean="0">
                <a:solidFill>
                  <a:srgbClr val="FF0000"/>
                </a:solidFill>
                <a:latin typeface="Arial" charset="0"/>
                <a:cs typeface="Arial" charset="0"/>
              </a:rPr>
              <a:t>dnes </a:t>
            </a:r>
            <a:r>
              <a:rPr lang="en-US" sz="3200" dirty="0" smtClean="0">
                <a:latin typeface="Arial" charset="0"/>
                <a:cs typeface="Arial" charset="0"/>
              </a:rPr>
              <a:t>–</a:t>
            </a:r>
            <a:r>
              <a:rPr lang="cs-CZ" sz="3200" dirty="0" smtClean="0">
                <a:latin typeface="Arial" charset="0"/>
                <a:cs typeface="Arial" charset="0"/>
              </a:rPr>
              <a:t> zítra </a:t>
            </a:r>
            <a:endParaRPr lang="cs-CZ" sz="3200" dirty="0">
              <a:latin typeface="Arial" charset="0"/>
              <a:cs typeface="Arial" charset="0"/>
            </a:endParaRPr>
          </a:p>
        </p:txBody>
      </p:sp>
      <p:pic>
        <p:nvPicPr>
          <p:cNvPr id="3" name="Picture 2" descr="StaraSkolaSLesenim.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23528" y="836711"/>
            <a:ext cx="7776864" cy="5808645"/>
          </a:xfrm>
          <a:prstGeom prst="rect">
            <a:avLst/>
          </a:prstGeom>
        </p:spPr>
      </p:pic>
    </p:spTree>
    <p:extLst>
      <p:ext uri="{BB962C8B-B14F-4D97-AF65-F5344CB8AC3E}">
        <p14:creationId xmlns:p14="http://schemas.microsoft.com/office/powerpoint/2010/main" val="109167119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Nadpis 6"/>
          <p:cNvSpPr>
            <a:spLocks noGrp="1"/>
          </p:cNvSpPr>
          <p:nvPr>
            <p:ph type="title"/>
          </p:nvPr>
        </p:nvSpPr>
        <p:spPr>
          <a:xfrm>
            <a:off x="251520" y="188640"/>
            <a:ext cx="7804150" cy="579437"/>
          </a:xfrm>
        </p:spPr>
        <p:txBody>
          <a:bodyPr/>
          <a:lstStyle/>
          <a:p>
            <a:pPr algn="l"/>
            <a:r>
              <a:rPr lang="cs-CZ" sz="3200" dirty="0" smtClean="0">
                <a:latin typeface="Arial" charset="0"/>
                <a:cs typeface="Arial" charset="0"/>
              </a:rPr>
              <a:t>Škola: </a:t>
            </a:r>
            <a:r>
              <a:rPr lang="cs-CZ" sz="3200" dirty="0" smtClean="0">
                <a:solidFill>
                  <a:srgbClr val="000000"/>
                </a:solidFill>
                <a:latin typeface="Arial" charset="0"/>
                <a:cs typeface="Arial" charset="0"/>
              </a:rPr>
              <a:t>včera </a:t>
            </a:r>
            <a:r>
              <a:rPr lang="en-US" sz="3200" dirty="0" smtClean="0">
                <a:solidFill>
                  <a:srgbClr val="000000"/>
                </a:solidFill>
                <a:latin typeface="Arial" charset="0"/>
                <a:cs typeface="Arial" charset="0"/>
              </a:rPr>
              <a:t>–</a:t>
            </a:r>
            <a:r>
              <a:rPr lang="cs-CZ" sz="3200" dirty="0" smtClean="0">
                <a:solidFill>
                  <a:srgbClr val="000000"/>
                </a:solidFill>
                <a:latin typeface="Arial" charset="0"/>
                <a:cs typeface="Arial" charset="0"/>
              </a:rPr>
              <a:t> </a:t>
            </a:r>
            <a:r>
              <a:rPr lang="cs-CZ" sz="3200" dirty="0" smtClean="0">
                <a:latin typeface="Arial" charset="0"/>
                <a:cs typeface="Arial" charset="0"/>
              </a:rPr>
              <a:t>dnes</a:t>
            </a:r>
            <a:r>
              <a:rPr lang="cs-CZ" sz="3200" dirty="0" smtClean="0">
                <a:solidFill>
                  <a:srgbClr val="FF0000"/>
                </a:solidFill>
                <a:latin typeface="Arial" charset="0"/>
                <a:cs typeface="Arial" charset="0"/>
              </a:rPr>
              <a:t> </a:t>
            </a:r>
            <a:r>
              <a:rPr lang="en-US" sz="3200" dirty="0" smtClean="0">
                <a:latin typeface="Arial" charset="0"/>
                <a:cs typeface="Arial" charset="0"/>
              </a:rPr>
              <a:t>–</a:t>
            </a:r>
            <a:r>
              <a:rPr lang="cs-CZ" sz="3200" dirty="0" smtClean="0">
                <a:latin typeface="Arial" charset="0"/>
                <a:cs typeface="Arial" charset="0"/>
              </a:rPr>
              <a:t> </a:t>
            </a:r>
            <a:r>
              <a:rPr lang="cs-CZ" sz="3200" dirty="0" smtClean="0">
                <a:solidFill>
                  <a:srgbClr val="FF0000"/>
                </a:solidFill>
                <a:latin typeface="Arial" charset="0"/>
                <a:cs typeface="Arial" charset="0"/>
              </a:rPr>
              <a:t>zítra </a:t>
            </a:r>
            <a:endParaRPr lang="cs-CZ" sz="3200" dirty="0">
              <a:solidFill>
                <a:srgbClr val="FF0000"/>
              </a:solidFill>
              <a:latin typeface="Arial" charset="0"/>
              <a:cs typeface="Arial" charset="0"/>
            </a:endParaRPr>
          </a:p>
        </p:txBody>
      </p:sp>
      <p:sp>
        <p:nvSpPr>
          <p:cNvPr id="2" name="TextBox 1"/>
          <p:cNvSpPr txBox="1"/>
          <p:nvPr/>
        </p:nvSpPr>
        <p:spPr>
          <a:xfrm>
            <a:off x="4057142" y="1252522"/>
            <a:ext cx="1675774" cy="3770263"/>
          </a:xfrm>
          <a:prstGeom prst="rect">
            <a:avLst/>
          </a:prstGeom>
          <a:noFill/>
        </p:spPr>
        <p:txBody>
          <a:bodyPr wrap="square" rtlCol="0">
            <a:spAutoFit/>
          </a:bodyPr>
          <a:lstStyle/>
          <a:p>
            <a:r>
              <a:rPr lang="cs-CZ" sz="23900" dirty="0" smtClean="0"/>
              <a:t>?</a:t>
            </a:r>
            <a:endParaRPr lang="cs-CZ" sz="23900" dirty="0"/>
          </a:p>
        </p:txBody>
      </p:sp>
    </p:spTree>
    <p:extLst>
      <p:ext uri="{BB962C8B-B14F-4D97-AF65-F5344CB8AC3E}">
        <p14:creationId xmlns:p14="http://schemas.microsoft.com/office/powerpoint/2010/main" val="42937932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cs-CZ" dirty="0" smtClean="0"/>
              <a:t>Požadavek k ukončení předmětu</a:t>
            </a:r>
            <a:endParaRPr lang="cs-CZ" dirty="0"/>
          </a:p>
        </p:txBody>
      </p:sp>
      <p:sp>
        <p:nvSpPr>
          <p:cNvPr id="3" name="Content Placeholder 2"/>
          <p:cNvSpPr>
            <a:spLocks noGrp="1"/>
          </p:cNvSpPr>
          <p:nvPr>
            <p:ph idx="1"/>
          </p:nvPr>
        </p:nvSpPr>
        <p:spPr>
          <a:xfrm>
            <a:off x="395536" y="1340768"/>
            <a:ext cx="8229600" cy="4786982"/>
          </a:xfrm>
        </p:spPr>
        <p:txBody>
          <a:bodyPr>
            <a:normAutofit/>
          </a:bodyPr>
          <a:lstStyle/>
          <a:p>
            <a:r>
              <a:rPr lang="cs-CZ" dirty="0" smtClean="0"/>
              <a:t>Do konce příslušného semestru v</a:t>
            </a:r>
            <a:r>
              <a:rPr lang="cs-CZ" dirty="0" smtClean="0"/>
              <a:t>ypracovat </a:t>
            </a:r>
            <a:r>
              <a:rPr lang="cs-CZ" dirty="0"/>
              <a:t>6</a:t>
            </a:r>
            <a:r>
              <a:rPr lang="cs-CZ" dirty="0" smtClean="0"/>
              <a:t>-12 stran odborného textu využitelného ve Vaší disertační práci, </a:t>
            </a:r>
          </a:p>
          <a:p>
            <a:r>
              <a:rPr lang="cs-CZ" dirty="0" smtClean="0"/>
              <a:t>který bude ukotvovat téma Vašeho disertačního výzkumu v širším pedagogickém kontextu,</a:t>
            </a:r>
          </a:p>
          <a:p>
            <a:r>
              <a:rPr lang="cs-CZ" dirty="0"/>
              <a:t>z</a:t>
            </a:r>
            <a:r>
              <a:rPr lang="cs-CZ" dirty="0" smtClean="0"/>
              <a:t>aslat e-mailem na adresu </a:t>
            </a:r>
            <a:r>
              <a:rPr lang="cs-CZ" dirty="0" smtClean="0">
                <a:hlinkClick r:id="rId2"/>
              </a:rPr>
              <a:t>tjanik@ped.muni.cz</a:t>
            </a:r>
            <a:r>
              <a:rPr lang="cs-CZ" dirty="0" smtClean="0"/>
              <a:t> </a:t>
            </a:r>
          </a:p>
          <a:p>
            <a:r>
              <a:rPr lang="cs-CZ" dirty="0" smtClean="0"/>
              <a:t>vést nad textem rozpravu s vyučujícím předmětu.  </a:t>
            </a:r>
            <a:endParaRPr lang="cs-CZ" dirty="0"/>
          </a:p>
        </p:txBody>
      </p:sp>
    </p:spTree>
    <p:extLst>
      <p:ext uri="{BB962C8B-B14F-4D97-AF65-F5344CB8AC3E}">
        <p14:creationId xmlns:p14="http://schemas.microsoft.com/office/powerpoint/2010/main" val="204832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Nadpis 6"/>
          <p:cNvSpPr>
            <a:spLocks noGrp="1"/>
          </p:cNvSpPr>
          <p:nvPr>
            <p:ph type="title"/>
          </p:nvPr>
        </p:nvSpPr>
        <p:spPr>
          <a:xfrm>
            <a:off x="251520" y="188640"/>
            <a:ext cx="8892480" cy="1440160"/>
          </a:xfrm>
        </p:spPr>
        <p:txBody>
          <a:bodyPr>
            <a:normAutofit fontScale="90000"/>
          </a:bodyPr>
          <a:lstStyle/>
          <a:p>
            <a:pPr algn="l"/>
            <a:r>
              <a:rPr lang="cs-CZ" sz="3200" dirty="0" smtClean="0">
                <a:latin typeface="Arial" charset="0"/>
                <a:cs typeface="Arial" charset="0"/>
              </a:rPr>
              <a:t>Náročné funkce a cíle školy? </a:t>
            </a:r>
            <a:br>
              <a:rPr lang="cs-CZ" sz="3200" dirty="0" smtClean="0">
                <a:latin typeface="Arial" charset="0"/>
                <a:cs typeface="Arial" charset="0"/>
              </a:rPr>
            </a:br>
            <a:r>
              <a:rPr lang="cs-CZ" sz="3200" dirty="0" err="1">
                <a:latin typeface="Arial" charset="0"/>
                <a:cs typeface="Arial" charset="0"/>
              </a:rPr>
              <a:t>R</a:t>
            </a:r>
            <a:r>
              <a:rPr lang="en-US" sz="3200" dirty="0" err="1" smtClean="0">
                <a:latin typeface="Arial" charset="0"/>
                <a:cs typeface="Arial" charset="0"/>
              </a:rPr>
              <a:t>ůzná</a:t>
            </a:r>
            <a:r>
              <a:rPr lang="en-US" sz="3200" dirty="0" smtClean="0">
                <a:latin typeface="Arial" charset="0"/>
                <a:cs typeface="Arial" charset="0"/>
              </a:rPr>
              <a:t> </a:t>
            </a:r>
            <a:r>
              <a:rPr lang="en-US" sz="3200" dirty="0" err="1" smtClean="0">
                <a:latin typeface="Arial" charset="0"/>
                <a:cs typeface="Arial" charset="0"/>
              </a:rPr>
              <a:t>očekávání</a:t>
            </a:r>
            <a:r>
              <a:rPr lang="en-US" sz="3200" dirty="0" smtClean="0">
                <a:latin typeface="Arial" charset="0"/>
                <a:cs typeface="Arial" charset="0"/>
              </a:rPr>
              <a:t>?</a:t>
            </a:r>
            <a:br>
              <a:rPr lang="en-US" sz="3200" dirty="0" smtClean="0">
                <a:latin typeface="Arial" charset="0"/>
                <a:cs typeface="Arial" charset="0"/>
              </a:rPr>
            </a:br>
            <a:r>
              <a:rPr lang="en-US" sz="3200" dirty="0">
                <a:latin typeface="Arial" charset="0"/>
                <a:cs typeface="Arial" charset="0"/>
              </a:rPr>
              <a:t>K</a:t>
            </a:r>
            <a:r>
              <a:rPr lang="cs-CZ" sz="3200" dirty="0" err="1" smtClean="0">
                <a:latin typeface="Arial" charset="0"/>
                <a:cs typeface="Arial" charset="0"/>
              </a:rPr>
              <a:t>ritika</a:t>
            </a:r>
            <a:r>
              <a:rPr lang="cs-CZ" sz="3200" dirty="0" smtClean="0">
                <a:latin typeface="Arial" charset="0"/>
                <a:cs typeface="Arial" charset="0"/>
              </a:rPr>
              <a:t> školy...</a:t>
            </a:r>
            <a:endParaRPr lang="cs-CZ" sz="3200" dirty="0">
              <a:latin typeface="Arial" charset="0"/>
              <a:cs typeface="Arial" charset="0"/>
            </a:endParaRPr>
          </a:p>
        </p:txBody>
      </p:sp>
      <p:pic>
        <p:nvPicPr>
          <p:cNvPr id="3" name="Picture 2" descr="NovinovyTitulekStaciSDetmiByt.jpg"/>
          <p:cNvPicPr>
            <a:picLocks noChangeAspect="1"/>
          </p:cNvPicPr>
          <p:nvPr/>
        </p:nvPicPr>
        <p:blipFill rotWithShape="1">
          <a:blip r:embed="rId2" cstate="print">
            <a:extLst>
              <a:ext uri="{28A0092B-C50C-407E-A947-70E740481C1C}">
                <a14:useLocalDpi xmlns:a14="http://schemas.microsoft.com/office/drawing/2010/main" val="0"/>
              </a:ext>
            </a:extLst>
          </a:blip>
          <a:srcRect l="3595" t="31535" r="1961" b="49214"/>
          <a:stretch/>
        </p:blipFill>
        <p:spPr>
          <a:xfrm rot="10544599">
            <a:off x="216722" y="1804201"/>
            <a:ext cx="8401172" cy="1314824"/>
          </a:xfrm>
          <a:prstGeom prst="rect">
            <a:avLst/>
          </a:prstGeom>
          <a:noFill/>
          <a:ln>
            <a:noFill/>
          </a:ln>
        </p:spPr>
      </p:pic>
      <p:pic>
        <p:nvPicPr>
          <p:cNvPr id="4" name="Picture 3" descr="NovinovyTitulekSkolyNeuciCoShanime.jpg"/>
          <p:cNvPicPr>
            <a:picLocks noChangeAspect="1"/>
          </p:cNvPicPr>
          <p:nvPr/>
        </p:nvPicPr>
        <p:blipFill rotWithShape="1">
          <a:blip r:embed="rId3" cstate="print">
            <a:extLst>
              <a:ext uri="{28A0092B-C50C-407E-A947-70E740481C1C}">
                <a14:useLocalDpi xmlns:a14="http://schemas.microsoft.com/office/drawing/2010/main" val="0"/>
              </a:ext>
            </a:extLst>
          </a:blip>
          <a:srcRect l="1797" t="47724" b="17930"/>
          <a:stretch/>
        </p:blipFill>
        <p:spPr>
          <a:xfrm rot="10503440">
            <a:off x="264709" y="3744515"/>
            <a:ext cx="8528847" cy="2345764"/>
          </a:xfrm>
          <a:prstGeom prst="rect">
            <a:avLst/>
          </a:prstGeom>
        </p:spPr>
      </p:pic>
    </p:spTree>
    <p:extLst>
      <p:ext uri="{BB962C8B-B14F-4D97-AF65-F5344CB8AC3E}">
        <p14:creationId xmlns:p14="http://schemas.microsoft.com/office/powerpoint/2010/main" val="275771228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kolaNaKrizovat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300"/>
            <a:ext cx="9144000" cy="6362649"/>
          </a:xfrm>
          <a:prstGeom prst="rect">
            <a:avLst/>
          </a:prstGeom>
        </p:spPr>
      </p:pic>
    </p:spTree>
    <p:extLst>
      <p:ext uri="{BB962C8B-B14F-4D97-AF65-F5344CB8AC3E}">
        <p14:creationId xmlns:p14="http://schemas.microsoft.com/office/powerpoint/2010/main" val="36320891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51"/>
          <p:cNvSpPr>
            <a:spLocks noGrp="1"/>
          </p:cNvSpPr>
          <p:nvPr>
            <p:ph type="title"/>
          </p:nvPr>
        </p:nvSpPr>
        <p:spPr>
          <a:xfrm>
            <a:off x="401836" y="232172"/>
            <a:ext cx="8340328" cy="928688"/>
          </a:xfrm>
          <a:prstGeom prst="rect">
            <a:avLst/>
          </a:prstGeom>
        </p:spPr>
        <p:txBody>
          <a:bodyPr/>
          <a:lstStyle/>
          <a:p>
            <a:pPr lvl="0" algn="l">
              <a:defRPr sz="1800"/>
            </a:pPr>
            <a:r>
              <a:rPr lang="cs-CZ" sz="3000" dirty="0" smtClean="0"/>
              <a:t>Kudy kam...?</a:t>
            </a:r>
            <a:endParaRPr sz="3000" dirty="0"/>
          </a:p>
        </p:txBody>
      </p:sp>
      <p:sp>
        <p:nvSpPr>
          <p:cNvPr id="52" name="Shape 52"/>
          <p:cNvSpPr>
            <a:spLocks noGrp="1"/>
          </p:cNvSpPr>
          <p:nvPr>
            <p:ph type="body" idx="1"/>
          </p:nvPr>
        </p:nvSpPr>
        <p:spPr>
          <a:xfrm>
            <a:off x="401836" y="2399197"/>
            <a:ext cx="8418636" cy="4351647"/>
          </a:xfrm>
          <a:prstGeom prst="rect">
            <a:avLst/>
          </a:prstGeom>
        </p:spPr>
        <p:txBody>
          <a:bodyPr>
            <a:normAutofit/>
          </a:bodyPr>
          <a:lstStyle/>
          <a:p>
            <a:pPr>
              <a:spcBef>
                <a:spcPts val="844"/>
              </a:spcBef>
              <a:spcAft>
                <a:spcPts val="844"/>
              </a:spcAft>
              <a:defRPr sz="1800">
                <a:solidFill>
                  <a:srgbClr val="000000"/>
                </a:solidFill>
              </a:defRPr>
            </a:pPr>
            <a:r>
              <a:rPr sz="2500" dirty="0">
                <a:solidFill>
                  <a:srgbClr val="747474"/>
                </a:solidFill>
              </a:rPr>
              <a:t>Představení reformní</a:t>
            </a:r>
            <a:r>
              <a:rPr lang="cs-CZ" sz="2500" dirty="0">
                <a:solidFill>
                  <a:srgbClr val="747474"/>
                </a:solidFill>
              </a:rPr>
              <a:t> křižovatky –</a:t>
            </a:r>
            <a:r>
              <a:rPr sz="2500" dirty="0">
                <a:solidFill>
                  <a:srgbClr val="747474"/>
                </a:solidFill>
              </a:rPr>
              <a:t> kruhového objezdu</a:t>
            </a:r>
            <a:r>
              <a:rPr lang="cs-CZ" sz="2500" dirty="0">
                <a:solidFill>
                  <a:srgbClr val="747474"/>
                </a:solidFill>
              </a:rPr>
              <a:t> se</a:t>
            </a:r>
            <a:r>
              <a:rPr sz="2500" dirty="0">
                <a:solidFill>
                  <a:srgbClr val="747474"/>
                </a:solidFill>
              </a:rPr>
              <a:t> 3 + 1 výjezdy</a:t>
            </a:r>
          </a:p>
          <a:p>
            <a:pPr marL="342900" lvl="1" indent="-342900">
              <a:spcBef>
                <a:spcPts val="844"/>
              </a:spcBef>
              <a:spcAft>
                <a:spcPts val="844"/>
              </a:spcAft>
              <a:buFont typeface="Arial"/>
              <a:buChar char="•"/>
              <a:defRPr sz="1800">
                <a:solidFill>
                  <a:srgbClr val="000000"/>
                </a:solidFill>
              </a:defRPr>
            </a:pPr>
            <a:r>
              <a:rPr sz="2200" dirty="0">
                <a:solidFill>
                  <a:srgbClr val="747474"/>
                </a:solidFill>
              </a:rPr>
              <a:t>směrovníky u jednotlivých výjezdů (slogany)</a:t>
            </a:r>
          </a:p>
          <a:p>
            <a:pPr marL="342900" lvl="1" indent="-342900">
              <a:spcBef>
                <a:spcPts val="844"/>
              </a:spcBef>
              <a:spcAft>
                <a:spcPts val="844"/>
              </a:spcAft>
              <a:buFont typeface="Arial"/>
              <a:buChar char="•"/>
              <a:defRPr sz="1800">
                <a:solidFill>
                  <a:srgbClr val="000000"/>
                </a:solidFill>
              </a:defRPr>
            </a:pPr>
            <a:r>
              <a:rPr sz="2200" dirty="0">
                <a:solidFill>
                  <a:srgbClr val="747474"/>
                </a:solidFill>
              </a:rPr>
              <a:t>pohledy na edukační krajinu po opuštění kruhového objezdu tím či oním výjezdem (logika fungování)</a:t>
            </a:r>
          </a:p>
          <a:p>
            <a:pPr marL="342900" lvl="1" indent="-342900">
              <a:spcBef>
                <a:spcPts val="844"/>
              </a:spcBef>
              <a:spcAft>
                <a:spcPts val="844"/>
              </a:spcAft>
              <a:buFont typeface="Arial"/>
              <a:buChar char="•"/>
              <a:defRPr sz="1800">
                <a:solidFill>
                  <a:srgbClr val="000000"/>
                </a:solidFill>
              </a:defRPr>
            </a:pPr>
            <a:r>
              <a:rPr sz="2200" dirty="0">
                <a:solidFill>
                  <a:srgbClr val="747474"/>
                </a:solidFill>
              </a:rPr>
              <a:t>lidé za volantem (aktéři)</a:t>
            </a:r>
          </a:p>
          <a:p>
            <a:pPr marL="342900" lvl="1" indent="-342900">
              <a:spcBef>
                <a:spcPts val="844"/>
              </a:spcBef>
              <a:spcAft>
                <a:spcPts val="844"/>
              </a:spcAft>
              <a:buFont typeface="Arial"/>
              <a:buChar char="•"/>
              <a:defRPr sz="1800">
                <a:solidFill>
                  <a:srgbClr val="000000"/>
                </a:solidFill>
              </a:defRPr>
            </a:pPr>
            <a:r>
              <a:rPr sz="2200" dirty="0">
                <a:solidFill>
                  <a:srgbClr val="747474"/>
                </a:solidFill>
              </a:rPr>
              <a:t>čeho se obávat (rizika)</a:t>
            </a:r>
          </a:p>
          <a:p>
            <a:pPr>
              <a:spcBef>
                <a:spcPts val="844"/>
              </a:spcBef>
              <a:spcAft>
                <a:spcPts val="844"/>
              </a:spcAft>
              <a:defRPr sz="1800">
                <a:solidFill>
                  <a:srgbClr val="000000"/>
                </a:solidFill>
              </a:defRPr>
            </a:pPr>
            <a:r>
              <a:rPr sz="2500" dirty="0">
                <a:solidFill>
                  <a:srgbClr val="747474"/>
                </a:solidFill>
              </a:rPr>
              <a:t>Když se to vezme kolem a kolem a kudy dál (ven</a:t>
            </a:r>
            <a:r>
              <a:rPr sz="2500" dirty="0" smtClean="0">
                <a:solidFill>
                  <a:srgbClr val="747474"/>
                </a:solidFill>
              </a:rPr>
              <a:t>)</a:t>
            </a:r>
            <a:endParaRPr lang="cs-CZ" dirty="0"/>
          </a:p>
        </p:txBody>
      </p:sp>
      <p:sp>
        <p:nvSpPr>
          <p:cNvPr id="2" name="TextBox 1"/>
          <p:cNvSpPr txBox="1"/>
          <p:nvPr/>
        </p:nvSpPr>
        <p:spPr>
          <a:xfrm>
            <a:off x="8533924" y="3324659"/>
            <a:ext cx="184666" cy="369332"/>
          </a:xfrm>
          <a:prstGeom prst="rect">
            <a:avLst/>
          </a:prstGeom>
          <a:noFill/>
        </p:spPr>
        <p:txBody>
          <a:bodyPr wrap="none" rtlCol="0">
            <a:spAutoFit/>
          </a:bodyPr>
          <a:lstStyle/>
          <a:p>
            <a:endParaRPr lang="cs-CZ" dirty="0"/>
          </a:p>
        </p:txBody>
      </p:sp>
      <p:sp>
        <p:nvSpPr>
          <p:cNvPr id="3" name="TextBox 2"/>
          <p:cNvSpPr txBox="1"/>
          <p:nvPr/>
        </p:nvSpPr>
        <p:spPr>
          <a:xfrm>
            <a:off x="4609461" y="3324659"/>
            <a:ext cx="184666" cy="369332"/>
          </a:xfrm>
          <a:prstGeom prst="rect">
            <a:avLst/>
          </a:prstGeom>
          <a:noFill/>
        </p:spPr>
        <p:txBody>
          <a:bodyPr wrap="none" rtlCol="0">
            <a:spAutoFit/>
          </a:bodyPr>
          <a:lstStyle/>
          <a:p>
            <a:endParaRPr lang="cs-CZ" dirty="0"/>
          </a:p>
        </p:txBody>
      </p:sp>
      <p:pic>
        <p:nvPicPr>
          <p:cNvPr id="10" name="Picture 9" descr="SkolaNaKrizovatc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8629" y="52923"/>
            <a:ext cx="2952450" cy="2054396"/>
          </a:xfrm>
          <a:prstGeom prst="rect">
            <a:avLst/>
          </a:prstGeom>
        </p:spPr>
      </p:pic>
    </p:spTree>
    <p:extLst>
      <p:ext uri="{BB962C8B-B14F-4D97-AF65-F5344CB8AC3E}">
        <p14:creationId xmlns:p14="http://schemas.microsoft.com/office/powerpoint/2010/main" val="2610581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VerkehrAmKresiverkehr.jpg"/>
          <p:cNvPicPr/>
          <p:nvPr/>
        </p:nvPicPr>
        <p:blipFill>
          <a:blip r:embed="rId3" cstate="print">
            <a:extLst/>
          </a:blip>
          <a:stretch>
            <a:fillRect/>
          </a:stretch>
        </p:blipFill>
        <p:spPr>
          <a:xfrm>
            <a:off x="2486354" y="1673675"/>
            <a:ext cx="3866121" cy="2719172"/>
          </a:xfrm>
          <a:prstGeom prst="rect">
            <a:avLst/>
          </a:prstGeom>
          <a:ln w="12700">
            <a:miter lim="400000"/>
          </a:ln>
        </p:spPr>
      </p:pic>
      <p:sp>
        <p:nvSpPr>
          <p:cNvPr id="66" name="Shape 66"/>
          <p:cNvSpPr/>
          <p:nvPr/>
        </p:nvSpPr>
        <p:spPr>
          <a:xfrm>
            <a:off x="237770" y="4499662"/>
            <a:ext cx="2386154" cy="841573"/>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pPr>
            <a:r>
              <a:rPr sz="2500" dirty="0"/>
              <a:t>vstupová reforma</a:t>
            </a:r>
          </a:p>
          <a:p>
            <a:pPr lvl="0">
              <a:defRPr sz="1800"/>
            </a:pPr>
            <a:r>
              <a:rPr sz="2500" dirty="0"/>
              <a:t>(kurikulární)</a:t>
            </a:r>
          </a:p>
        </p:txBody>
      </p:sp>
      <p:sp>
        <p:nvSpPr>
          <p:cNvPr id="67" name="Shape 67"/>
          <p:cNvSpPr/>
          <p:nvPr/>
        </p:nvSpPr>
        <p:spPr>
          <a:xfrm>
            <a:off x="2889315" y="725286"/>
            <a:ext cx="2531270" cy="841573"/>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pPr>
            <a:r>
              <a:rPr sz="2500" dirty="0"/>
              <a:t>výstupová reforma</a:t>
            </a:r>
          </a:p>
          <a:p>
            <a:pPr lvl="0">
              <a:defRPr sz="1800"/>
            </a:pPr>
            <a:r>
              <a:rPr sz="2500" dirty="0"/>
              <a:t>(testová)</a:t>
            </a:r>
          </a:p>
        </p:txBody>
      </p:sp>
      <p:sp>
        <p:nvSpPr>
          <p:cNvPr id="68" name="Shape 68"/>
          <p:cNvSpPr/>
          <p:nvPr/>
        </p:nvSpPr>
        <p:spPr>
          <a:xfrm>
            <a:off x="6357023" y="2285204"/>
            <a:ext cx="2541445" cy="841573"/>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pPr>
            <a:r>
              <a:rPr sz="2500" dirty="0"/>
              <a:t>procesová reforma</a:t>
            </a:r>
          </a:p>
          <a:p>
            <a:pPr lvl="0">
              <a:defRPr sz="1800"/>
            </a:pPr>
            <a:r>
              <a:rPr sz="2500" dirty="0"/>
              <a:t>(didaktická)</a:t>
            </a:r>
          </a:p>
        </p:txBody>
      </p:sp>
    </p:spTree>
    <p:extLst>
      <p:ext uri="{BB962C8B-B14F-4D97-AF65-F5344CB8AC3E}">
        <p14:creationId xmlns:p14="http://schemas.microsoft.com/office/powerpoint/2010/main" val="34459055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VerkehrAmKresiverkehr.jpg"/>
          <p:cNvPicPr/>
          <p:nvPr/>
        </p:nvPicPr>
        <p:blipFill>
          <a:blip r:embed="rId3" cstate="print">
            <a:extLst/>
          </a:blip>
          <a:stretch>
            <a:fillRect/>
          </a:stretch>
        </p:blipFill>
        <p:spPr>
          <a:xfrm>
            <a:off x="3797495" y="1039337"/>
            <a:ext cx="4485561" cy="3154845"/>
          </a:xfrm>
          <a:prstGeom prst="rect">
            <a:avLst/>
          </a:prstGeom>
          <a:ln w="12700">
            <a:miter lim="400000"/>
          </a:ln>
        </p:spPr>
      </p:pic>
      <p:sp>
        <p:nvSpPr>
          <p:cNvPr id="73" name="Shape 73"/>
          <p:cNvSpPr/>
          <p:nvPr/>
        </p:nvSpPr>
        <p:spPr>
          <a:xfrm rot="10800000">
            <a:off x="278045" y="1936442"/>
            <a:ext cx="3479336" cy="1898490"/>
          </a:xfrm>
          <a:prstGeom prst="rightArrow">
            <a:avLst>
              <a:gd name="adj1" fmla="val 66486"/>
              <a:gd name="adj2" fmla="val 32059"/>
            </a:avLst>
          </a:prstGeom>
          <a:solidFill>
            <a:srgbClr val="CBCBCB"/>
          </a:solidFill>
          <a:ln w="12700">
            <a:solidFill/>
            <a:miter lim="400000"/>
          </a:ln>
          <a:effectLst>
            <a:outerShdw blurRad="50800" dist="25400" dir="5400000" rotWithShape="0">
              <a:srgbClr val="000000">
                <a:alpha val="40000"/>
              </a:srgbClr>
            </a:outerShdw>
          </a:effectLst>
        </p:spPr>
        <p:txBody>
          <a:bodyPr lIns="0" tIns="0" rIns="0" bIns="0" anchor="ctr"/>
          <a:lstStyle/>
          <a:p>
            <a:pPr lvl="0">
              <a:defRPr>
                <a:solidFill>
                  <a:srgbClr val="FFFFFF"/>
                </a:solidFill>
              </a:defRPr>
            </a:pPr>
            <a:endParaRPr/>
          </a:p>
        </p:txBody>
      </p:sp>
      <p:sp>
        <p:nvSpPr>
          <p:cNvPr id="74" name="Shape 74"/>
          <p:cNvSpPr/>
          <p:nvPr/>
        </p:nvSpPr>
        <p:spPr>
          <a:xfrm>
            <a:off x="596723" y="2335417"/>
            <a:ext cx="3160658" cy="1100540"/>
          </a:xfrm>
          <a:prstGeom prst="rect">
            <a:avLst/>
          </a:prstGeom>
          <a:ln w="12700">
            <a:miter lim="400000"/>
          </a:ln>
          <a:extLst>
            <a:ext uri="{C572A759-6A51-4108-AA02-DFA0A04FC94B}">
              <ma14:wrappingTextBoxFlag xmlns:ma14="http://schemas.microsoft.com/office/mac/drawingml/2011/main" val="1"/>
            </a:ext>
          </a:extLst>
        </p:spPr>
        <p:txBody>
          <a:bodyPr wrap="square" lIns="26788" tIns="26788" rIns="26788" bIns="26788" anchor="ctr">
            <a:spAutoFit/>
          </a:bodyPr>
          <a:lstStyle/>
          <a:p>
            <a:pPr lvl="0">
              <a:defRPr sz="1800"/>
            </a:pPr>
            <a:r>
              <a:rPr lang="cs-CZ" sz="1700" b="1" dirty="0" err="1">
                <a:latin typeface="Helvetica Neue"/>
                <a:ea typeface="Helvetica Neue"/>
                <a:cs typeface="Helvetica Neue"/>
                <a:sym typeface="Helvetica Neue"/>
              </a:rPr>
              <a:t>EDUout</a:t>
            </a:r>
            <a:r>
              <a:rPr lang="cs-CZ" sz="1700" b="1" dirty="0">
                <a:latin typeface="Helvetica Neue"/>
                <a:ea typeface="Helvetica Neue"/>
                <a:cs typeface="Helvetica Neue"/>
                <a:sym typeface="Helvetica Neue"/>
              </a:rPr>
              <a:t>: </a:t>
            </a:r>
            <a:r>
              <a:rPr sz="1700" b="1" dirty="0">
                <a:latin typeface="Helvetica Neue"/>
                <a:ea typeface="Helvetica Neue"/>
                <a:cs typeface="Helvetica Neue"/>
                <a:sym typeface="Helvetica Neue"/>
              </a:rPr>
              <a:t>vypraz</a:t>
            </a:r>
            <a:r>
              <a:rPr lang="cs-CZ" sz="1700" b="1" dirty="0" err="1">
                <a:latin typeface="Helvetica Neue"/>
                <a:ea typeface="Helvetica Neue"/>
                <a:cs typeface="Helvetica Neue"/>
                <a:sym typeface="Helvetica Neue"/>
              </a:rPr>
              <a:t>dň</a:t>
            </a:r>
            <a:r>
              <a:rPr sz="1700" b="1" dirty="0">
                <a:latin typeface="Helvetica Neue"/>
                <a:ea typeface="Helvetica Neue"/>
                <a:cs typeface="Helvetica Neue"/>
                <a:sym typeface="Helvetica Neue"/>
              </a:rPr>
              <a:t>ování školy </a:t>
            </a:r>
          </a:p>
          <a:p>
            <a:pPr lvl="0">
              <a:defRPr sz="1800"/>
            </a:pPr>
            <a:r>
              <a:rPr sz="1700" b="1" dirty="0">
                <a:latin typeface="Helvetica Neue"/>
                <a:ea typeface="Helvetica Neue"/>
                <a:cs typeface="Helvetica Neue"/>
                <a:sym typeface="Helvetica Neue"/>
              </a:rPr>
              <a:t>(ideje i instituce), </a:t>
            </a:r>
          </a:p>
          <a:p>
            <a:pPr lvl="0">
              <a:defRPr sz="1800"/>
            </a:pPr>
            <a:r>
              <a:rPr sz="1700" b="1" dirty="0">
                <a:latin typeface="Helvetica Neue"/>
                <a:ea typeface="Helvetica Neue"/>
                <a:cs typeface="Helvetica Neue"/>
                <a:sym typeface="Helvetica Neue"/>
              </a:rPr>
              <a:t>descholarizace-privatizace-rescholarizace</a:t>
            </a:r>
          </a:p>
        </p:txBody>
      </p:sp>
    </p:spTree>
    <p:extLst>
      <p:ext uri="{BB962C8B-B14F-4D97-AF65-F5344CB8AC3E}">
        <p14:creationId xmlns:p14="http://schemas.microsoft.com/office/powerpoint/2010/main" val="252269354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VerkehrAmKresiverkehr.jpg"/>
          <p:cNvPicPr/>
          <p:nvPr/>
        </p:nvPicPr>
        <p:blipFill>
          <a:blip r:embed="rId3" cstate="print">
            <a:extLst/>
          </a:blip>
          <a:stretch>
            <a:fillRect/>
          </a:stretch>
        </p:blipFill>
        <p:spPr>
          <a:xfrm>
            <a:off x="6619334" y="52521"/>
            <a:ext cx="2477065" cy="1742202"/>
          </a:xfrm>
          <a:prstGeom prst="rect">
            <a:avLst/>
          </a:prstGeom>
          <a:ln w="12700">
            <a:miter lim="400000"/>
          </a:ln>
        </p:spPr>
      </p:pic>
      <p:sp>
        <p:nvSpPr>
          <p:cNvPr id="83" name="Shape 83"/>
          <p:cNvSpPr/>
          <p:nvPr/>
        </p:nvSpPr>
        <p:spPr>
          <a:xfrm>
            <a:off x="3852035" y="32414"/>
            <a:ext cx="2689256" cy="289500"/>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defRPr sz="2000" b="1">
                <a:latin typeface="Helvetica Neue"/>
                <a:ea typeface="Helvetica Neue"/>
                <a:cs typeface="Helvetica Neue"/>
                <a:sym typeface="Helvetica Neue"/>
              </a:defRPr>
            </a:lvl1pPr>
          </a:lstStyle>
          <a:p>
            <a:pPr lvl="0">
              <a:defRPr sz="1800" b="0"/>
            </a:pPr>
            <a:r>
              <a:rPr sz="1400"/>
              <a:t>vstupová reforma (kurikulární)</a:t>
            </a:r>
          </a:p>
        </p:txBody>
      </p:sp>
      <p:sp>
        <p:nvSpPr>
          <p:cNvPr id="84" name="Shape 84"/>
          <p:cNvSpPr/>
          <p:nvPr/>
        </p:nvSpPr>
        <p:spPr>
          <a:xfrm>
            <a:off x="209771" y="380894"/>
            <a:ext cx="8805458" cy="6212274"/>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lvl="0" algn="l">
              <a:defRPr sz="1800"/>
            </a:pPr>
            <a:r>
              <a:rPr sz="2500" b="1" dirty="0">
                <a:latin typeface="Helvetica Neue"/>
                <a:ea typeface="Helvetica Neue"/>
                <a:cs typeface="Helvetica Neue"/>
                <a:sym typeface="Helvetica Neue"/>
              </a:rPr>
              <a:t>Slogany: </a:t>
            </a:r>
          </a:p>
          <a:p>
            <a:pPr marL="321457" indent="-321457">
              <a:buSzPct val="75000"/>
              <a:buFont typeface="Helvetica Neue"/>
              <a:buChar char="•"/>
              <a:defRPr sz="1800"/>
            </a:pPr>
            <a:r>
              <a:rPr sz="2500" dirty="0"/>
              <a:t>školy si píší svá kurikula</a:t>
            </a:r>
            <a:endParaRPr sz="2500" b="1" dirty="0">
              <a:latin typeface="Helvetica Neue"/>
              <a:ea typeface="Helvetica Neue"/>
              <a:cs typeface="Helvetica Neue"/>
              <a:sym typeface="Helvetica Neue"/>
            </a:endParaRPr>
          </a:p>
          <a:p>
            <a:pPr marL="321457" indent="-321457">
              <a:buSzPct val="75000"/>
              <a:buFont typeface="Helvetica Neue"/>
              <a:buChar char="•"/>
              <a:defRPr sz="1800"/>
            </a:pPr>
            <a:r>
              <a:rPr sz="2500" dirty="0"/>
              <a:t>my máme kurikulum, ó, my se máme…</a:t>
            </a:r>
          </a:p>
          <a:p>
            <a:pPr lvl="0" algn="l">
              <a:defRPr sz="1800"/>
            </a:pPr>
            <a:endParaRPr sz="800" dirty="0"/>
          </a:p>
          <a:p>
            <a:pPr lvl="0" algn="l">
              <a:defRPr sz="1800"/>
            </a:pPr>
            <a:r>
              <a:rPr sz="2500" b="1" dirty="0">
                <a:latin typeface="Helvetica Neue"/>
                <a:ea typeface="Helvetica Neue"/>
                <a:cs typeface="Helvetica Neue"/>
                <a:sym typeface="Helvetica Neue"/>
              </a:rPr>
              <a:t>Logika: </a:t>
            </a:r>
          </a:p>
          <a:p>
            <a:pPr marL="321457" indent="-321457">
              <a:buSzPct val="75000"/>
              <a:buFont typeface="Helvetica Neue"/>
              <a:buChar char="•"/>
              <a:defRPr sz="1800"/>
            </a:pPr>
            <a:r>
              <a:rPr sz="2500" dirty="0"/>
              <a:t>operuje na vstupu systému</a:t>
            </a:r>
          </a:p>
          <a:p>
            <a:pPr marL="321457" indent="-321457">
              <a:buSzPct val="75000"/>
              <a:buFont typeface="Helvetica Neue"/>
              <a:buChar char="•"/>
              <a:defRPr sz="1800"/>
            </a:pPr>
            <a:r>
              <a:rPr sz="2500" dirty="0"/>
              <a:t>drží ve hře vzdělávací obsahy </a:t>
            </a:r>
            <a:r>
              <a:rPr sz="2500" dirty="0" smtClean="0"/>
              <a:t>(v </a:t>
            </a:r>
            <a:r>
              <a:rPr sz="2500" dirty="0"/>
              <a:t>ČR </a:t>
            </a:r>
            <a:r>
              <a:rPr lang="cs-CZ" sz="2500" dirty="0" smtClean="0"/>
              <a:t>vede</a:t>
            </a:r>
            <a:r>
              <a:rPr sz="2500" dirty="0" smtClean="0"/>
              <a:t> </a:t>
            </a:r>
            <a:r>
              <a:rPr sz="2500" dirty="0"/>
              <a:t>ke kompetencím)</a:t>
            </a:r>
          </a:p>
          <a:p>
            <a:pPr marL="321457" indent="-321457">
              <a:buSzPct val="75000"/>
              <a:buFont typeface="Helvetica Neue"/>
              <a:buChar char="•"/>
              <a:defRPr sz="1800"/>
            </a:pPr>
            <a:r>
              <a:rPr sz="2500" dirty="0"/>
              <a:t>ve variantě dvojúrovňového kurikula realizuje ideu decentralizace tvorby kurikula a posiluje autonomii škol</a:t>
            </a:r>
          </a:p>
          <a:p>
            <a:pPr lvl="0" algn="l">
              <a:defRPr sz="1800"/>
            </a:pPr>
            <a:endParaRPr sz="800" dirty="0"/>
          </a:p>
          <a:p>
            <a:pPr lvl="0" algn="l">
              <a:defRPr sz="1800"/>
            </a:pPr>
            <a:r>
              <a:rPr sz="2500" b="1" dirty="0">
                <a:latin typeface="Helvetica Neue"/>
                <a:ea typeface="Helvetica Neue"/>
                <a:cs typeface="Helvetica Neue"/>
                <a:sym typeface="Helvetica Neue"/>
              </a:rPr>
              <a:t>Aktéři:</a:t>
            </a:r>
            <a:r>
              <a:rPr sz="2500" dirty="0"/>
              <a:t> </a:t>
            </a:r>
          </a:p>
          <a:p>
            <a:pPr marL="321457" indent="-321457">
              <a:buSzPct val="75000"/>
              <a:buFont typeface="Helvetica Neue"/>
              <a:buChar char="•"/>
              <a:defRPr sz="1800"/>
            </a:pPr>
            <a:r>
              <a:rPr sz="2500" dirty="0"/>
              <a:t>tvůrci, implemantátoři, realizátoři kurikula (VÚP/NÚV 05-13)</a:t>
            </a:r>
          </a:p>
          <a:p>
            <a:pPr lvl="0" algn="l">
              <a:defRPr sz="1800"/>
            </a:pPr>
            <a:endParaRPr sz="800" dirty="0"/>
          </a:p>
          <a:p>
            <a:pPr lvl="0" algn="l">
              <a:defRPr sz="1800"/>
            </a:pPr>
            <a:r>
              <a:rPr sz="2500" b="1" dirty="0">
                <a:latin typeface="Helvetica Neue"/>
                <a:ea typeface="Helvetica Neue"/>
                <a:cs typeface="Helvetica Neue"/>
                <a:sym typeface="Helvetica Neue"/>
              </a:rPr>
              <a:t>Kritika/rizika:</a:t>
            </a:r>
          </a:p>
          <a:p>
            <a:pPr marL="321457" indent="-321457">
              <a:buSzPct val="75000"/>
              <a:buFont typeface="Helvetica Neue"/>
              <a:buChar char="•"/>
              <a:defRPr sz="1800"/>
            </a:pPr>
            <a:r>
              <a:rPr sz="2500" dirty="0"/>
              <a:t>odvádí učitele od výuky k psacímu stolu </a:t>
            </a:r>
          </a:p>
          <a:p>
            <a:pPr marL="321457" indent="-321457">
              <a:buSzPct val="75000"/>
              <a:buFont typeface="Helvetica Neue"/>
              <a:buChar char="•"/>
              <a:defRPr sz="1800"/>
            </a:pPr>
            <a:r>
              <a:rPr sz="2500" dirty="0"/>
              <a:t>nemá velkou sílu měnit výukovou praxi, neboť je papírová</a:t>
            </a:r>
          </a:p>
          <a:p>
            <a:pPr marL="321457" indent="-321457">
              <a:buSzPct val="75000"/>
              <a:buFont typeface="Helvetica Neue"/>
              <a:buChar char="•"/>
              <a:defRPr sz="1800"/>
            </a:pPr>
            <a:r>
              <a:rPr sz="2500" dirty="0"/>
              <a:t>přecenění ohledu na kompetence jde ruku v ruce s rizikem obsahové</a:t>
            </a:r>
            <a:r>
              <a:rPr lang="cs-CZ" sz="2500" dirty="0"/>
              <a:t>ho</a:t>
            </a:r>
            <a:r>
              <a:rPr sz="2500" dirty="0"/>
              <a:t> vyprazdňování školního učení</a:t>
            </a:r>
          </a:p>
        </p:txBody>
      </p:sp>
    </p:spTree>
    <p:extLst>
      <p:ext uri="{BB962C8B-B14F-4D97-AF65-F5344CB8AC3E}">
        <p14:creationId xmlns:p14="http://schemas.microsoft.com/office/powerpoint/2010/main" val="5192075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VerkehrAmKresiverkehr.jpg"/>
          <p:cNvPicPr/>
          <p:nvPr/>
        </p:nvPicPr>
        <p:blipFill>
          <a:blip r:embed="rId3" cstate="print">
            <a:extLst/>
          </a:blip>
          <a:stretch>
            <a:fillRect/>
          </a:stretch>
        </p:blipFill>
        <p:spPr>
          <a:xfrm>
            <a:off x="21912" y="22969"/>
            <a:ext cx="2435588" cy="1713031"/>
          </a:xfrm>
          <a:prstGeom prst="rect">
            <a:avLst/>
          </a:prstGeom>
          <a:ln w="12700">
            <a:miter lim="400000"/>
          </a:ln>
        </p:spPr>
      </p:pic>
      <p:sp>
        <p:nvSpPr>
          <p:cNvPr id="89" name="Shape 89"/>
          <p:cNvSpPr/>
          <p:nvPr/>
        </p:nvSpPr>
        <p:spPr>
          <a:xfrm>
            <a:off x="2502641" y="95497"/>
            <a:ext cx="3361305" cy="315512"/>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defRPr sz="2300" b="1">
                <a:latin typeface="Helvetica Neue"/>
                <a:ea typeface="Helvetica Neue"/>
                <a:cs typeface="Helvetica Neue"/>
                <a:sym typeface="Helvetica Neue"/>
              </a:defRPr>
            </a:lvl1pPr>
          </a:lstStyle>
          <a:p>
            <a:pPr lvl="0">
              <a:defRPr sz="1800" b="0"/>
            </a:pPr>
            <a:r>
              <a:rPr sz="1600"/>
              <a:t>procesová reforma (didaktická)</a:t>
            </a:r>
          </a:p>
        </p:txBody>
      </p:sp>
      <p:sp>
        <p:nvSpPr>
          <p:cNvPr id="90" name="Shape 90"/>
          <p:cNvSpPr/>
          <p:nvPr/>
        </p:nvSpPr>
        <p:spPr>
          <a:xfrm>
            <a:off x="209771" y="209167"/>
            <a:ext cx="8805458" cy="6555728"/>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lvl="0" algn="r">
              <a:defRPr sz="1800"/>
            </a:pPr>
            <a:r>
              <a:rPr sz="2400" b="1" dirty="0">
                <a:latin typeface="Helvetica Neue"/>
                <a:ea typeface="Helvetica Neue"/>
                <a:cs typeface="Helvetica Neue"/>
                <a:sym typeface="Helvetica Neue"/>
              </a:rPr>
              <a:t>Slogany: </a:t>
            </a:r>
          </a:p>
          <a:p>
            <a:pPr lvl="0" algn="r">
              <a:defRPr sz="1800"/>
            </a:pPr>
            <a:r>
              <a:rPr sz="2400" dirty="0"/>
              <a:t>kultura vyučování-učení: kvalita výuky/školy</a:t>
            </a:r>
          </a:p>
          <a:p>
            <a:pPr lvl="0" algn="r">
              <a:defRPr sz="1800"/>
            </a:pPr>
            <a:r>
              <a:rPr sz="2400" dirty="0"/>
              <a:t>profesní společenství: rozvíjející hospitace</a:t>
            </a:r>
            <a:endParaRPr sz="2400" b="1" dirty="0">
              <a:latin typeface="Helvetica Neue"/>
              <a:ea typeface="Helvetica Neue"/>
              <a:cs typeface="Helvetica Neue"/>
              <a:sym typeface="Helvetica Neue"/>
            </a:endParaRPr>
          </a:p>
          <a:p>
            <a:pPr lvl="0" algn="r">
              <a:defRPr sz="1800"/>
            </a:pPr>
            <a:r>
              <a:rPr sz="2400" dirty="0"/>
              <a:t>učitelství jako aktivistická profese</a:t>
            </a:r>
          </a:p>
          <a:p>
            <a:pPr lvl="0" algn="l">
              <a:defRPr sz="1800"/>
            </a:pPr>
            <a:endParaRPr sz="800" dirty="0"/>
          </a:p>
          <a:p>
            <a:pPr lvl="0" algn="l">
              <a:defRPr sz="1800"/>
            </a:pPr>
            <a:r>
              <a:rPr sz="2400" b="1" dirty="0">
                <a:latin typeface="Helvetica Neue"/>
                <a:ea typeface="Helvetica Neue"/>
                <a:cs typeface="Helvetica Neue"/>
                <a:sym typeface="Helvetica Neue"/>
              </a:rPr>
              <a:t>Logika: </a:t>
            </a:r>
          </a:p>
          <a:p>
            <a:pPr marL="321457" indent="-321457">
              <a:buSzPct val="75000"/>
              <a:buFont typeface="Helvetica Neue"/>
              <a:buChar char="•"/>
              <a:defRPr sz="1800"/>
            </a:pPr>
            <a:r>
              <a:rPr sz="2400" dirty="0"/>
              <a:t>operuje v “černé schránce” školského systému</a:t>
            </a:r>
          </a:p>
          <a:p>
            <a:pPr marL="321457" indent="-321457">
              <a:buSzPct val="75000"/>
              <a:buFont typeface="Helvetica Neue"/>
              <a:buChar char="•"/>
              <a:defRPr sz="1800"/>
            </a:pPr>
            <a:r>
              <a:rPr sz="2400" dirty="0"/>
              <a:t>jde jí </a:t>
            </a:r>
            <a:r>
              <a:rPr lang="cs-CZ" sz="2400" dirty="0"/>
              <a:t>o </a:t>
            </a:r>
            <a:r>
              <a:rPr sz="2400" dirty="0"/>
              <a:t>kvalitu toho, co je didakticky nejryzejší: vyučování-učení </a:t>
            </a:r>
          </a:p>
          <a:p>
            <a:pPr marL="321457" indent="-321457">
              <a:buSzPct val="75000"/>
              <a:buFont typeface="Helvetica Neue"/>
              <a:buChar char="•"/>
              <a:defRPr sz="1800"/>
            </a:pPr>
            <a:r>
              <a:rPr sz="2400" dirty="0"/>
              <a:t>podprována dalším vzděláváním učitelů: </a:t>
            </a:r>
            <a:r>
              <a:rPr sz="2100" dirty="0"/>
              <a:t>realizuje se ve spolupráci mezi učiteli a výzkumníky ve školách (school-based), staví na analýze výukových situací (research-based) a na navrhování a ověřování (design-based) způsobů jejich alternativního (lepšího) řešení</a:t>
            </a:r>
            <a:endParaRPr sz="2400" dirty="0"/>
          </a:p>
          <a:p>
            <a:pPr lvl="0" algn="l">
              <a:defRPr sz="1800"/>
            </a:pPr>
            <a:endParaRPr sz="800" dirty="0"/>
          </a:p>
          <a:p>
            <a:pPr lvl="0" algn="l">
              <a:defRPr sz="1800"/>
            </a:pPr>
            <a:r>
              <a:rPr sz="2400" b="1" dirty="0">
                <a:latin typeface="Helvetica Neue"/>
                <a:ea typeface="Helvetica Neue"/>
                <a:cs typeface="Helvetica Neue"/>
                <a:sym typeface="Helvetica Neue"/>
              </a:rPr>
              <a:t>Aktéři:</a:t>
            </a:r>
            <a:r>
              <a:rPr sz="2400" dirty="0"/>
              <a:t> </a:t>
            </a:r>
          </a:p>
          <a:p>
            <a:pPr marL="321457" indent="-321457">
              <a:buSzPct val="75000"/>
              <a:buFont typeface="Helvetica Neue"/>
              <a:buChar char="•"/>
              <a:defRPr sz="1800"/>
            </a:pPr>
            <a:r>
              <a:rPr sz="2400" dirty="0"/>
              <a:t>angažované učitelstvo sobě + podpora z fakult a odjinud (např. Hejného matematika, Heuréka, Didactica Viva…)</a:t>
            </a:r>
          </a:p>
          <a:p>
            <a:pPr lvl="0" algn="l">
              <a:defRPr sz="1800"/>
            </a:pPr>
            <a:endParaRPr sz="800" dirty="0"/>
          </a:p>
          <a:p>
            <a:pPr lvl="0" algn="l">
              <a:defRPr sz="1800"/>
            </a:pPr>
            <a:r>
              <a:rPr sz="2400" b="1" dirty="0">
                <a:latin typeface="Helvetica Neue"/>
                <a:ea typeface="Helvetica Neue"/>
                <a:cs typeface="Helvetica Neue"/>
                <a:sym typeface="Helvetica Neue"/>
              </a:rPr>
              <a:t>Kritika/rizika:</a:t>
            </a:r>
          </a:p>
          <a:p>
            <a:pPr marL="321457" indent="-321457">
              <a:buSzPct val="75000"/>
              <a:buFont typeface="Helvetica Neue"/>
              <a:buChar char="•"/>
              <a:defRPr sz="1800"/>
            </a:pPr>
            <a:r>
              <a:rPr sz="2400" dirty="0"/>
              <a:t>může se zvrtnout v metodikaření </a:t>
            </a:r>
          </a:p>
          <a:p>
            <a:pPr marL="321457" indent="-321457">
              <a:buSzPct val="75000"/>
              <a:buFont typeface="Helvetica Neue"/>
              <a:buChar char="•"/>
              <a:defRPr sz="1800"/>
            </a:pPr>
            <a:r>
              <a:rPr sz="2400" dirty="0"/>
              <a:t>nebezpečí formalismů a potažmo obsahového vyprazdňování</a:t>
            </a:r>
          </a:p>
        </p:txBody>
      </p:sp>
    </p:spTree>
    <p:extLst>
      <p:ext uri="{BB962C8B-B14F-4D97-AF65-F5344CB8AC3E}">
        <p14:creationId xmlns:p14="http://schemas.microsoft.com/office/powerpoint/2010/main" val="1065034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VerkehrAmKresiverkehr.jpg"/>
          <p:cNvPicPr/>
          <p:nvPr/>
        </p:nvPicPr>
        <p:blipFill>
          <a:blip r:embed="rId3" cstate="print">
            <a:extLst/>
          </a:blip>
          <a:stretch>
            <a:fillRect/>
          </a:stretch>
        </p:blipFill>
        <p:spPr>
          <a:xfrm>
            <a:off x="113940" y="278230"/>
            <a:ext cx="1961045" cy="1379268"/>
          </a:xfrm>
          <a:prstGeom prst="rect">
            <a:avLst/>
          </a:prstGeom>
          <a:ln w="12700">
            <a:miter lim="400000"/>
          </a:ln>
        </p:spPr>
      </p:pic>
      <p:sp>
        <p:nvSpPr>
          <p:cNvPr id="95" name="Shape 95"/>
          <p:cNvSpPr/>
          <p:nvPr/>
        </p:nvSpPr>
        <p:spPr>
          <a:xfrm>
            <a:off x="23114" y="-33704"/>
            <a:ext cx="3107889" cy="349131"/>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lvl1pPr>
              <a:defRPr sz="2500" b="1">
                <a:latin typeface="Helvetica Neue"/>
                <a:ea typeface="Helvetica Neue"/>
                <a:cs typeface="Helvetica Neue"/>
                <a:sym typeface="Helvetica Neue"/>
              </a:defRPr>
            </a:lvl1pPr>
          </a:lstStyle>
          <a:p>
            <a:pPr lvl="0">
              <a:defRPr sz="1800" b="0"/>
            </a:pPr>
            <a:r>
              <a:rPr sz="1800"/>
              <a:t>výstupová reforma (testová)</a:t>
            </a:r>
          </a:p>
        </p:txBody>
      </p:sp>
      <p:sp>
        <p:nvSpPr>
          <p:cNvPr id="96" name="Shape 96"/>
          <p:cNvSpPr/>
          <p:nvPr/>
        </p:nvSpPr>
        <p:spPr>
          <a:xfrm>
            <a:off x="169271" y="298335"/>
            <a:ext cx="8805459" cy="6261331"/>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lvl="0" algn="r">
              <a:defRPr sz="1800"/>
            </a:pPr>
            <a:r>
              <a:rPr b="1" dirty="0">
                <a:latin typeface="Helvetica Neue"/>
                <a:ea typeface="Helvetica Neue"/>
                <a:cs typeface="Helvetica Neue"/>
                <a:sym typeface="Helvetica Neue"/>
              </a:rPr>
              <a:t>Slogany: </a:t>
            </a:r>
          </a:p>
          <a:p>
            <a:pPr lvl="0" algn="r">
              <a:defRPr sz="1800"/>
            </a:pPr>
            <a:r>
              <a:rPr dirty="0"/>
              <a:t>plošné testování, výstupy z učení, ev</a:t>
            </a:r>
            <a:r>
              <a:rPr lang="cs-CZ" dirty="0" err="1"/>
              <a:t>aluační</a:t>
            </a:r>
            <a:r>
              <a:rPr dirty="0"/>
              <a:t> standardy</a:t>
            </a:r>
          </a:p>
          <a:p>
            <a:pPr lvl="0" algn="r">
              <a:defRPr sz="1800"/>
            </a:pPr>
            <a:r>
              <a:rPr dirty="0"/>
              <a:t>skandální zjištění z mezin. srovnávacích šetření</a:t>
            </a:r>
          </a:p>
          <a:p>
            <a:pPr lvl="0" algn="l">
              <a:defRPr sz="1800"/>
            </a:pPr>
            <a:endParaRPr dirty="0"/>
          </a:p>
          <a:p>
            <a:pPr lvl="0" algn="l">
              <a:defRPr sz="1800"/>
            </a:pPr>
            <a:endParaRPr lang="cs-CZ" b="1" dirty="0">
              <a:latin typeface="Helvetica Neue"/>
              <a:ea typeface="Helvetica Neue"/>
              <a:cs typeface="Helvetica Neue"/>
              <a:sym typeface="Helvetica Neue"/>
            </a:endParaRPr>
          </a:p>
          <a:p>
            <a:pPr lvl="0" algn="l">
              <a:defRPr sz="1800"/>
            </a:pPr>
            <a:r>
              <a:rPr b="1" dirty="0" err="1">
                <a:latin typeface="Helvetica Neue"/>
                <a:ea typeface="Helvetica Neue"/>
                <a:cs typeface="Helvetica Neue"/>
                <a:sym typeface="Helvetica Neue"/>
              </a:rPr>
              <a:t>Logika</a:t>
            </a:r>
            <a:r>
              <a:rPr b="1" dirty="0">
                <a:latin typeface="Helvetica Neue"/>
                <a:ea typeface="Helvetica Neue"/>
                <a:cs typeface="Helvetica Neue"/>
                <a:sym typeface="Helvetica Neue"/>
              </a:rPr>
              <a:t>: </a:t>
            </a:r>
          </a:p>
          <a:p>
            <a:pPr marL="321457" indent="-321457">
              <a:buSzPct val="75000"/>
              <a:buFont typeface="Helvetica Neue"/>
              <a:buChar char="•"/>
              <a:defRPr sz="1800"/>
            </a:pPr>
            <a:r>
              <a:rPr dirty="0"/>
              <a:t>základem řízení ve školském systému je měření vzd</a:t>
            </a:r>
            <a:r>
              <a:rPr lang="cs-CZ" dirty="0" err="1"/>
              <a:t>ělávacích</a:t>
            </a:r>
            <a:r>
              <a:rPr dirty="0"/>
              <a:t> výsledků</a:t>
            </a:r>
          </a:p>
          <a:p>
            <a:pPr marL="321457" indent="-321457">
              <a:buSzPct val="75000"/>
              <a:buFont typeface="Helvetica Neue"/>
              <a:buChar char="•"/>
              <a:defRPr sz="1800"/>
            </a:pPr>
            <a:r>
              <a:rPr dirty="0"/>
              <a:t>soutěž škol (ideologie konkurenceschopnosti)</a:t>
            </a:r>
          </a:p>
          <a:p>
            <a:pPr marL="321457" indent="-321457">
              <a:buSzPct val="75000"/>
              <a:buFont typeface="Helvetica Neue"/>
              <a:buChar char="•"/>
              <a:defRPr sz="1800"/>
            </a:pPr>
            <a:r>
              <a:rPr dirty="0"/>
              <a:t>testování, mezinárodně srovnávací šetření - žebříčkování</a:t>
            </a:r>
          </a:p>
          <a:p>
            <a:pPr marL="321457" indent="-321457">
              <a:buSzPct val="75000"/>
              <a:buFont typeface="Helvetica Neue"/>
              <a:buChar char="•"/>
              <a:defRPr sz="1800"/>
            </a:pPr>
            <a:r>
              <a:rPr dirty="0"/>
              <a:t>skandalizace výsledků - konstrukce vzdělávacích katastrof, zavedení válečné terminologie, šíření paniky, hysterie </a:t>
            </a:r>
          </a:p>
          <a:p>
            <a:pPr lvl="0" algn="l">
              <a:defRPr sz="1800"/>
            </a:pPr>
            <a:endParaRPr dirty="0"/>
          </a:p>
          <a:p>
            <a:pPr lvl="0" algn="l">
              <a:defRPr sz="1800"/>
            </a:pPr>
            <a:r>
              <a:rPr b="1" dirty="0">
                <a:latin typeface="Helvetica Neue"/>
                <a:ea typeface="Helvetica Neue"/>
                <a:cs typeface="Helvetica Neue"/>
                <a:sym typeface="Helvetica Neue"/>
              </a:rPr>
              <a:t>Aktéři:</a:t>
            </a:r>
            <a:r>
              <a:rPr dirty="0"/>
              <a:t> </a:t>
            </a:r>
          </a:p>
          <a:p>
            <a:pPr marL="321457" indent="-321457">
              <a:buSzPct val="75000"/>
              <a:buFont typeface="Helvetica Neue"/>
              <a:buChar char="•"/>
              <a:defRPr sz="1800"/>
            </a:pPr>
            <a:r>
              <a:rPr dirty="0"/>
              <a:t>ministerské kontrolní orgány, testovací agentury</a:t>
            </a:r>
            <a:endParaRPr lang="cs-CZ" dirty="0"/>
          </a:p>
          <a:p>
            <a:pPr marL="321457" indent="-321457">
              <a:buSzPct val="75000"/>
              <a:buFont typeface="Helvetica Neue"/>
              <a:buChar char="•"/>
              <a:defRPr sz="1800"/>
            </a:pPr>
            <a:r>
              <a:rPr dirty="0"/>
              <a:t>edukační metrologové z výzkumných institutů</a:t>
            </a:r>
            <a:r>
              <a:rPr lang="cs-CZ" dirty="0"/>
              <a:t>, „experti“ na vzdělávání</a:t>
            </a:r>
            <a:endParaRPr dirty="0"/>
          </a:p>
          <a:p>
            <a:pPr lvl="0" algn="l">
              <a:defRPr sz="1800"/>
            </a:pPr>
            <a:endParaRPr dirty="0"/>
          </a:p>
          <a:p>
            <a:pPr lvl="0" algn="l">
              <a:defRPr sz="1800"/>
            </a:pPr>
            <a:r>
              <a:rPr b="1" dirty="0">
                <a:latin typeface="Helvetica Neue"/>
                <a:ea typeface="Helvetica Neue"/>
                <a:cs typeface="Helvetica Neue"/>
                <a:sym typeface="Helvetica Neue"/>
              </a:rPr>
              <a:t>Kritika/rizika:</a:t>
            </a:r>
          </a:p>
          <a:p>
            <a:pPr marL="321457" indent="-321457">
              <a:buSzPct val="75000"/>
              <a:buFont typeface="Helvetica Neue"/>
              <a:buChar char="•"/>
              <a:defRPr sz="1800"/>
            </a:pPr>
            <a:r>
              <a:rPr dirty="0"/>
              <a:t>vytváří se sebereferenční svět</a:t>
            </a:r>
            <a:r>
              <a:rPr lang="cs-CZ" dirty="0"/>
              <a:t> klamu</a:t>
            </a:r>
            <a:r>
              <a:rPr dirty="0"/>
              <a:t> (Scheinwelt) - řeší se “data o vzdělávání” spíše než vzdělávání jako takové </a:t>
            </a:r>
          </a:p>
          <a:p>
            <a:pPr marL="321457" indent="-321457">
              <a:buSzPct val="75000"/>
              <a:buFont typeface="Helvetica Neue"/>
              <a:buChar char="•"/>
              <a:defRPr sz="1800"/>
            </a:pPr>
            <a:r>
              <a:rPr dirty="0"/>
              <a:t>škola se mění v soutežiště a bojiště - vystresovaní rodiče požadují od vystresovaných škol hyperkvalifikaci pro své vystresované děti</a:t>
            </a:r>
            <a:r>
              <a:rPr lang="cs-CZ" dirty="0"/>
              <a:t> (angličtina od MŠ, esperanto od 3. třídy, digitální gramotnost implantovat ihned po narození)</a:t>
            </a:r>
            <a:endParaRPr dirty="0"/>
          </a:p>
        </p:txBody>
      </p:sp>
    </p:spTree>
    <p:extLst>
      <p:ext uri="{BB962C8B-B14F-4D97-AF65-F5344CB8AC3E}">
        <p14:creationId xmlns:p14="http://schemas.microsoft.com/office/powerpoint/2010/main" val="33716298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VerkehrAmKresiverkehr.jpg"/>
          <p:cNvPicPr/>
          <p:nvPr/>
        </p:nvPicPr>
        <p:blipFill>
          <a:blip r:embed="rId3" cstate="print">
            <a:extLst/>
          </a:blip>
          <a:stretch>
            <a:fillRect/>
          </a:stretch>
        </p:blipFill>
        <p:spPr>
          <a:xfrm>
            <a:off x="7015008" y="35454"/>
            <a:ext cx="2113286" cy="1486345"/>
          </a:xfrm>
          <a:prstGeom prst="rect">
            <a:avLst/>
          </a:prstGeom>
          <a:ln w="12700">
            <a:miter lim="400000"/>
          </a:ln>
        </p:spPr>
      </p:pic>
      <p:sp>
        <p:nvSpPr>
          <p:cNvPr id="101" name="Shape 101"/>
          <p:cNvSpPr/>
          <p:nvPr/>
        </p:nvSpPr>
        <p:spPr>
          <a:xfrm rot="10800000">
            <a:off x="198453" y="380098"/>
            <a:ext cx="6766456" cy="830805"/>
          </a:xfrm>
          <a:prstGeom prst="rightArrow">
            <a:avLst>
              <a:gd name="adj1" fmla="val 66486"/>
              <a:gd name="adj2" fmla="val 73259"/>
            </a:avLst>
          </a:prstGeom>
          <a:solidFill>
            <a:srgbClr val="CBCBCB"/>
          </a:solidFill>
          <a:ln w="12700">
            <a:solidFill/>
            <a:miter lim="400000"/>
          </a:ln>
          <a:effectLst>
            <a:outerShdw blurRad="50800" dist="25400" dir="5400000" rotWithShape="0">
              <a:srgbClr val="000000">
                <a:alpha val="40000"/>
              </a:srgbClr>
            </a:outerShdw>
          </a:effectLst>
        </p:spPr>
        <p:txBody>
          <a:bodyPr lIns="0" tIns="0" rIns="0" bIns="0" anchor="ctr"/>
          <a:lstStyle/>
          <a:p>
            <a:pPr lvl="0">
              <a:defRPr>
                <a:solidFill>
                  <a:srgbClr val="FFFFFF"/>
                </a:solidFill>
              </a:defRPr>
            </a:pPr>
            <a:endParaRPr/>
          </a:p>
        </p:txBody>
      </p:sp>
      <p:sp>
        <p:nvSpPr>
          <p:cNvPr id="102" name="Shape 102"/>
          <p:cNvSpPr/>
          <p:nvPr/>
        </p:nvSpPr>
        <p:spPr>
          <a:xfrm>
            <a:off x="765028" y="517694"/>
            <a:ext cx="6761506" cy="573474"/>
          </a:xfrm>
          <a:prstGeom prst="rect">
            <a:avLst/>
          </a:prstGeom>
          <a:ln w="12700">
            <a:miter lim="400000"/>
          </a:ln>
          <a:extLst>
            <a:ext uri="{C572A759-6A51-4108-AA02-DFA0A04FC94B}">
              <ma14:wrappingTextBoxFlag xmlns:ma14="http://schemas.microsoft.com/office/mac/drawingml/2011/main" val="1"/>
            </a:ext>
          </a:extLst>
        </p:spPr>
        <p:txBody>
          <a:bodyPr wrap="square" lIns="26788" tIns="26788" rIns="26788" bIns="26788" anchor="ctr">
            <a:spAutoFit/>
          </a:bodyPr>
          <a:lstStyle/>
          <a:p>
            <a:pPr lvl="0">
              <a:defRPr sz="1800"/>
            </a:pPr>
            <a:r>
              <a:rPr lang="cs-CZ" sz="1700" b="1" dirty="0" err="1">
                <a:latin typeface="Helvetica Neue"/>
                <a:ea typeface="Helvetica Neue"/>
                <a:cs typeface="Helvetica Neue"/>
                <a:sym typeface="Helvetica Neue"/>
              </a:rPr>
              <a:t>EDUout</a:t>
            </a:r>
            <a:r>
              <a:rPr lang="cs-CZ" sz="1700" b="1" dirty="0">
                <a:latin typeface="Helvetica Neue"/>
                <a:ea typeface="Helvetica Neue"/>
                <a:cs typeface="Helvetica Neue"/>
                <a:sym typeface="Helvetica Neue"/>
              </a:rPr>
              <a:t>: </a:t>
            </a:r>
            <a:r>
              <a:rPr sz="1700" b="1" dirty="0">
                <a:latin typeface="Helvetica Neue"/>
                <a:ea typeface="Helvetica Neue"/>
                <a:cs typeface="Helvetica Neue"/>
                <a:sym typeface="Helvetica Neue"/>
              </a:rPr>
              <a:t>vyprazďnování školy (ideje i instituce), </a:t>
            </a:r>
          </a:p>
          <a:p>
            <a:pPr lvl="0">
              <a:defRPr sz="1800"/>
            </a:pPr>
            <a:r>
              <a:rPr sz="1700" b="1" dirty="0">
                <a:latin typeface="Helvetica Neue"/>
                <a:ea typeface="Helvetica Neue"/>
                <a:cs typeface="Helvetica Neue"/>
                <a:sym typeface="Helvetica Neue"/>
              </a:rPr>
              <a:t>descholarizace-privatizace-rescholarizace</a:t>
            </a:r>
          </a:p>
        </p:txBody>
      </p:sp>
      <p:sp>
        <p:nvSpPr>
          <p:cNvPr id="103" name="Shape 103"/>
          <p:cNvSpPr/>
          <p:nvPr/>
        </p:nvSpPr>
        <p:spPr>
          <a:xfrm>
            <a:off x="169271" y="1154499"/>
            <a:ext cx="8805459" cy="5673665"/>
          </a:xfrm>
          <a:prstGeom prst="rect">
            <a:avLst/>
          </a:prstGeom>
          <a:ln w="12700">
            <a:miter lim="400000"/>
          </a:ln>
          <a:extLst>
            <a:ext uri="{C572A759-6A51-4108-AA02-DFA0A04FC94B}">
              <ma14:wrappingTextBoxFlag xmlns:ma14="http://schemas.microsoft.com/office/mac/drawingml/2011/main" val="1"/>
            </a:ext>
          </a:extLst>
        </p:spPr>
        <p:txBody>
          <a:bodyPr lIns="35717" tIns="35717" rIns="35717" bIns="35717" anchor="ctr">
            <a:spAutoFit/>
          </a:bodyPr>
          <a:lstStyle/>
          <a:p>
            <a:pPr lvl="0" algn="l">
              <a:defRPr sz="1800"/>
            </a:pPr>
            <a:r>
              <a:rPr sz="2000" b="1" dirty="0">
                <a:latin typeface="Helvetica Neue"/>
                <a:ea typeface="Helvetica Neue"/>
                <a:cs typeface="Helvetica Neue"/>
                <a:sym typeface="Helvetica Neue"/>
              </a:rPr>
              <a:t>Slogany: </a:t>
            </a:r>
          </a:p>
          <a:p>
            <a:pPr marL="267881" indent="-267881">
              <a:buSzPct val="75000"/>
              <a:buFont typeface="Helvetica Neue"/>
              <a:buChar char="•"/>
              <a:defRPr sz="1800"/>
            </a:pPr>
            <a:r>
              <a:rPr sz="2000" dirty="0"/>
              <a:t>nejlepší škola je život - učit netřeba, stačí s dětmi být (škola domácí/lesní)</a:t>
            </a:r>
          </a:p>
          <a:p>
            <a:pPr marL="267881" indent="-267881">
              <a:buSzPct val="75000"/>
              <a:buFont typeface="Helvetica Neue"/>
              <a:buChar char="•"/>
              <a:defRPr sz="1800"/>
            </a:pPr>
            <a:r>
              <a:rPr sz="2000" dirty="0"/>
              <a:t>proč se učit, když je všechno na Google - hackni si své vzdělávání</a:t>
            </a:r>
          </a:p>
          <a:p>
            <a:pPr marL="267881" indent="-267881">
              <a:buSzPct val="75000"/>
              <a:buFont typeface="Helvetica Neue"/>
              <a:buChar char="•"/>
              <a:defRPr sz="1800"/>
            </a:pPr>
            <a:r>
              <a:rPr sz="2000" dirty="0"/>
              <a:t>nespokojení rodiče zakládají školy pro své (nespokojené) děti </a:t>
            </a:r>
          </a:p>
          <a:p>
            <a:pPr marL="267881" indent="-267881">
              <a:buSzPct val="75000"/>
              <a:buFont typeface="Helvetica Neue"/>
              <a:buChar char="•"/>
              <a:defRPr sz="1800"/>
            </a:pPr>
            <a:r>
              <a:rPr sz="2000" dirty="0"/>
              <a:t>škola je </a:t>
            </a:r>
            <a:r>
              <a:rPr sz="2000" dirty="0" err="1"/>
              <a:t>dobrý</a:t>
            </a:r>
            <a:r>
              <a:rPr sz="2000" dirty="0"/>
              <a:t> </a:t>
            </a:r>
            <a:r>
              <a:rPr sz="2000" dirty="0" err="1"/>
              <a:t>byzn</a:t>
            </a:r>
            <a:r>
              <a:rPr lang="cs-CZ" sz="2000" dirty="0"/>
              <a:t>y</a:t>
            </a:r>
            <a:r>
              <a:rPr sz="2000" dirty="0"/>
              <a:t>s: ten, který by nejraději školy zrušil, je teď zakládá…</a:t>
            </a:r>
          </a:p>
          <a:p>
            <a:pPr lvl="0" algn="l">
              <a:defRPr sz="1800"/>
            </a:pPr>
            <a:endParaRPr sz="800" dirty="0"/>
          </a:p>
          <a:p>
            <a:pPr lvl="0" algn="l">
              <a:defRPr sz="1800"/>
            </a:pPr>
            <a:r>
              <a:rPr sz="2000" b="1" dirty="0">
                <a:latin typeface="Helvetica Neue"/>
                <a:ea typeface="Helvetica Neue"/>
                <a:cs typeface="Helvetica Neue"/>
                <a:sym typeface="Helvetica Neue"/>
              </a:rPr>
              <a:t>Logika: </a:t>
            </a:r>
          </a:p>
          <a:p>
            <a:pPr marL="321457" indent="-321457">
              <a:buSzPct val="75000"/>
              <a:buFont typeface="Helvetica Neue"/>
              <a:buChar char="•"/>
              <a:defRPr sz="1800"/>
            </a:pPr>
            <a:r>
              <a:rPr sz="2000" dirty="0"/>
              <a:t>v reakci na problémy, které běžně běžná škola má, se mnoha různými směry rozvíjejí aktivity, které “řeší” problém školy</a:t>
            </a:r>
          </a:p>
          <a:p>
            <a:pPr marL="321457" indent="-321457">
              <a:buSzPct val="75000"/>
              <a:buFont typeface="Helvetica Neue"/>
              <a:buChar char="•"/>
              <a:defRPr sz="1800"/>
            </a:pPr>
            <a:r>
              <a:rPr sz="2000" dirty="0"/>
              <a:t>školu jako ideu i instituci vyprazďnují - někdy tak činí z neporozumění tomu, že idea školy je v pořádku, jind tak činní v zájmu svého vlastního podnikatelského zájmu (descholarizátor rescholarizátorem)   </a:t>
            </a:r>
          </a:p>
          <a:p>
            <a:pPr lvl="0" algn="l">
              <a:defRPr sz="1800"/>
            </a:pPr>
            <a:endParaRPr sz="800" dirty="0"/>
          </a:p>
          <a:p>
            <a:pPr lvl="0" algn="l">
              <a:defRPr sz="1800"/>
            </a:pPr>
            <a:r>
              <a:rPr sz="2000" b="1" dirty="0">
                <a:latin typeface="Helvetica Neue"/>
                <a:ea typeface="Helvetica Neue"/>
                <a:cs typeface="Helvetica Neue"/>
                <a:sym typeface="Helvetica Neue"/>
              </a:rPr>
              <a:t>Aktéři:</a:t>
            </a:r>
            <a:r>
              <a:rPr sz="2000" dirty="0"/>
              <a:t> </a:t>
            </a:r>
          </a:p>
          <a:p>
            <a:pPr marL="321457" indent="-321457">
              <a:buSzPct val="75000"/>
              <a:buFont typeface="Helvetica Neue"/>
              <a:buChar char="•"/>
              <a:defRPr sz="1800"/>
            </a:pPr>
            <a:r>
              <a:rPr sz="2000" dirty="0"/>
              <a:t>o.p.s.</a:t>
            </a:r>
            <a:r>
              <a:rPr lang="cs-CZ" sz="2000" dirty="0"/>
              <a:t> ... </a:t>
            </a:r>
            <a:r>
              <a:rPr sz="2000" dirty="0"/>
              <a:t>a.s.</a:t>
            </a:r>
            <a:r>
              <a:rPr lang="cs-CZ" sz="2000" dirty="0"/>
              <a:t> ... s.r.o.</a:t>
            </a:r>
            <a:r>
              <a:rPr sz="2000" dirty="0"/>
              <a:t> … typu EDU-out</a:t>
            </a:r>
          </a:p>
          <a:p>
            <a:pPr lvl="0" algn="l">
              <a:defRPr sz="1800"/>
            </a:pPr>
            <a:endParaRPr sz="800" dirty="0"/>
          </a:p>
          <a:p>
            <a:pPr lvl="0" algn="l">
              <a:defRPr sz="1800"/>
            </a:pPr>
            <a:r>
              <a:rPr sz="2000" b="1" dirty="0">
                <a:latin typeface="Helvetica Neue"/>
                <a:ea typeface="Helvetica Neue"/>
                <a:cs typeface="Helvetica Neue"/>
                <a:sym typeface="Helvetica Neue"/>
              </a:rPr>
              <a:t>Kritika/rizika:</a:t>
            </a:r>
          </a:p>
          <a:p>
            <a:pPr marL="321457" indent="-321457">
              <a:buSzPct val="75000"/>
              <a:buFont typeface="Helvetica Neue"/>
              <a:buChar char="•"/>
              <a:defRPr sz="1800"/>
            </a:pPr>
            <a:r>
              <a:rPr sz="2000" dirty="0"/>
              <a:t>riziko destabilizace školy jako ideje a instituce</a:t>
            </a:r>
          </a:p>
          <a:p>
            <a:pPr marL="321457" indent="-321457">
              <a:buSzPct val="75000"/>
              <a:buFont typeface="Helvetica Neue"/>
              <a:buChar char="•"/>
              <a:defRPr sz="1800"/>
            </a:pPr>
            <a:r>
              <a:rPr sz="2000" dirty="0"/>
              <a:t>riziko obsahového vyprazďování </a:t>
            </a:r>
            <a:r>
              <a:rPr sz="2000" dirty="0" err="1"/>
              <a:t>školy</a:t>
            </a:r>
            <a:r>
              <a:rPr sz="2000" dirty="0"/>
              <a:t> </a:t>
            </a:r>
            <a:r>
              <a:rPr lang="cs-CZ" sz="2000" dirty="0"/>
              <a:t>přináší vážné důsledky </a:t>
            </a:r>
            <a:r>
              <a:rPr sz="2000" dirty="0"/>
              <a:t>- oslabení zájmu o “věcnost”</a:t>
            </a:r>
          </a:p>
        </p:txBody>
      </p:sp>
    </p:spTree>
    <p:extLst>
      <p:ext uri="{BB962C8B-B14F-4D97-AF65-F5344CB8AC3E}">
        <p14:creationId xmlns:p14="http://schemas.microsoft.com/office/powerpoint/2010/main" val="20396320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VerkehrAmKresiverkehr.jpg"/>
          <p:cNvPicPr/>
          <p:nvPr/>
        </p:nvPicPr>
        <p:blipFill>
          <a:blip r:embed="rId3" cstate="print">
            <a:extLst/>
          </a:blip>
          <a:stretch>
            <a:fillRect/>
          </a:stretch>
        </p:blipFill>
        <p:spPr>
          <a:xfrm>
            <a:off x="1070099" y="3516876"/>
            <a:ext cx="2327836" cy="1558728"/>
          </a:xfrm>
          <a:prstGeom prst="rect">
            <a:avLst/>
          </a:prstGeom>
          <a:ln w="12700">
            <a:miter lim="400000"/>
          </a:ln>
        </p:spPr>
      </p:pic>
      <p:pic>
        <p:nvPicPr>
          <p:cNvPr id="111" name="VerkehrAmKresiverkehr.jpg"/>
          <p:cNvPicPr/>
          <p:nvPr/>
        </p:nvPicPr>
        <p:blipFill>
          <a:blip r:embed="rId3" cstate="print">
            <a:extLst/>
          </a:blip>
          <a:stretch>
            <a:fillRect/>
          </a:stretch>
        </p:blipFill>
        <p:spPr>
          <a:xfrm>
            <a:off x="5559369" y="3516876"/>
            <a:ext cx="2374275" cy="1558729"/>
          </a:xfrm>
          <a:prstGeom prst="rect">
            <a:avLst/>
          </a:prstGeom>
          <a:ln w="12700">
            <a:miter lim="400000"/>
          </a:ln>
        </p:spPr>
      </p:pic>
      <p:pic>
        <p:nvPicPr>
          <p:cNvPr id="13" name="VerkehrAmKresiverkehr.jpg"/>
          <p:cNvPicPr/>
          <p:nvPr/>
        </p:nvPicPr>
        <p:blipFill>
          <a:blip r:embed="rId3" cstate="print">
            <a:extLst/>
          </a:blip>
          <a:stretch>
            <a:fillRect/>
          </a:stretch>
        </p:blipFill>
        <p:spPr>
          <a:xfrm>
            <a:off x="3397935" y="3516876"/>
            <a:ext cx="2327836" cy="1558728"/>
          </a:xfrm>
          <a:prstGeom prst="rect">
            <a:avLst/>
          </a:prstGeom>
          <a:ln w="12700">
            <a:miter lim="400000"/>
          </a:ln>
        </p:spPr>
      </p:pic>
      <p:pic>
        <p:nvPicPr>
          <p:cNvPr id="17" name="VerkehrAmKresiverkehr.jpg"/>
          <p:cNvPicPr/>
          <p:nvPr/>
        </p:nvPicPr>
        <p:blipFill>
          <a:blip r:embed="rId3" cstate="print">
            <a:extLst/>
          </a:blip>
          <a:stretch>
            <a:fillRect/>
          </a:stretch>
        </p:blipFill>
        <p:spPr>
          <a:xfrm>
            <a:off x="1070099" y="2266646"/>
            <a:ext cx="2327836" cy="1558728"/>
          </a:xfrm>
          <a:prstGeom prst="rect">
            <a:avLst/>
          </a:prstGeom>
          <a:ln w="12700">
            <a:miter lim="400000"/>
          </a:ln>
        </p:spPr>
      </p:pic>
      <p:pic>
        <p:nvPicPr>
          <p:cNvPr id="16" name="VerkehrAmKresiverkehr.jpg"/>
          <p:cNvPicPr/>
          <p:nvPr/>
        </p:nvPicPr>
        <p:blipFill>
          <a:blip r:embed="rId3" cstate="print">
            <a:extLst/>
          </a:blip>
          <a:stretch>
            <a:fillRect/>
          </a:stretch>
        </p:blipFill>
        <p:spPr>
          <a:xfrm>
            <a:off x="3397935" y="2266647"/>
            <a:ext cx="2327836" cy="1558728"/>
          </a:xfrm>
          <a:prstGeom prst="rect">
            <a:avLst/>
          </a:prstGeom>
          <a:ln w="12700">
            <a:miter lim="400000"/>
          </a:ln>
        </p:spPr>
      </p:pic>
      <p:pic>
        <p:nvPicPr>
          <p:cNvPr id="9" name="VerkehrAmKresiverkehr.jpg"/>
          <p:cNvPicPr/>
          <p:nvPr/>
        </p:nvPicPr>
        <p:blipFill>
          <a:blip r:embed="rId3" cstate="print">
            <a:extLst/>
          </a:blip>
          <a:stretch>
            <a:fillRect/>
          </a:stretch>
        </p:blipFill>
        <p:spPr>
          <a:xfrm>
            <a:off x="5725771" y="2266647"/>
            <a:ext cx="2207873" cy="1558728"/>
          </a:xfrm>
          <a:prstGeom prst="rect">
            <a:avLst/>
          </a:prstGeom>
          <a:ln w="12700">
            <a:miter lim="400000"/>
          </a:ln>
        </p:spPr>
      </p:pic>
    </p:spTree>
    <p:extLst>
      <p:ext uri="{BB962C8B-B14F-4D97-AF65-F5344CB8AC3E}">
        <p14:creationId xmlns:p14="http://schemas.microsoft.com/office/powerpoint/2010/main" val="190713577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8511" y="2780976"/>
            <a:ext cx="5659231" cy="646331"/>
          </a:xfrm>
          <a:prstGeom prst="rect">
            <a:avLst/>
          </a:prstGeom>
          <a:noFill/>
        </p:spPr>
        <p:txBody>
          <a:bodyPr wrap="square" rtlCol="0">
            <a:spAutoFit/>
          </a:bodyPr>
          <a:lstStyle/>
          <a:p>
            <a:pPr algn="ctr"/>
            <a:r>
              <a:rPr lang="cs-CZ" sz="3600" b="1" dirty="0" smtClean="0"/>
              <a:t>Škola – co je...</a:t>
            </a:r>
            <a:endParaRPr lang="cs-CZ" sz="3600" b="1" dirty="0"/>
          </a:p>
        </p:txBody>
      </p:sp>
    </p:spTree>
    <p:extLst>
      <p:ext uri="{BB962C8B-B14F-4D97-AF65-F5344CB8AC3E}">
        <p14:creationId xmlns:p14="http://schemas.microsoft.com/office/powerpoint/2010/main" val="3435748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51" y="87116"/>
            <a:ext cx="5654141" cy="783637"/>
          </a:xfrm>
        </p:spPr>
        <p:txBody>
          <a:bodyPr>
            <a:normAutofit/>
          </a:bodyPr>
          <a:lstStyle/>
          <a:p>
            <a:pPr algn="l"/>
            <a:r>
              <a:rPr lang="cs-CZ" sz="3200" dirty="0" smtClean="0"/>
              <a:t>Jízdní řád: kdy-odkud-kam-o čem </a:t>
            </a:r>
            <a:endParaRPr lang="cs-CZ" sz="3200" dirty="0"/>
          </a:p>
        </p:txBody>
      </p:sp>
      <p:sp>
        <p:nvSpPr>
          <p:cNvPr id="3" name="Content Placeholder 2"/>
          <p:cNvSpPr>
            <a:spLocks noGrp="1"/>
          </p:cNvSpPr>
          <p:nvPr>
            <p:ph idx="1"/>
          </p:nvPr>
        </p:nvSpPr>
        <p:spPr>
          <a:xfrm>
            <a:off x="144266" y="851795"/>
            <a:ext cx="6047183" cy="4282997"/>
          </a:xfrm>
        </p:spPr>
        <p:txBody>
          <a:bodyPr>
            <a:noAutofit/>
          </a:bodyPr>
          <a:lstStyle/>
          <a:p>
            <a:r>
              <a:rPr lang="cs-CZ" dirty="0" smtClean="0"/>
              <a:t>Tři </a:t>
            </a:r>
            <a:r>
              <a:rPr lang="cs-CZ" b="1" dirty="0" smtClean="0">
                <a:solidFill>
                  <a:srgbClr val="800000"/>
                </a:solidFill>
              </a:rPr>
              <a:t>scénáře budoucnosti </a:t>
            </a:r>
            <a:r>
              <a:rPr lang="cs-CZ" dirty="0" smtClean="0"/>
              <a:t>školy a učitelské profese (OECD)</a:t>
            </a:r>
          </a:p>
          <a:p>
            <a:pPr marL="457200" lvl="1" indent="0">
              <a:buNone/>
            </a:pPr>
            <a:r>
              <a:rPr lang="cs-CZ" b="1" dirty="0">
                <a:solidFill>
                  <a:srgbClr val="800000"/>
                </a:solidFill>
              </a:rPr>
              <a:t>p</a:t>
            </a:r>
            <a:r>
              <a:rPr lang="cs-CZ" b="1" dirty="0" smtClean="0">
                <a:solidFill>
                  <a:srgbClr val="800000"/>
                </a:solidFill>
              </a:rPr>
              <a:t>okračování </a:t>
            </a:r>
            <a:endParaRPr lang="cs-CZ" b="1" dirty="0">
              <a:solidFill>
                <a:srgbClr val="800000"/>
              </a:solidFill>
            </a:endParaRPr>
          </a:p>
          <a:p>
            <a:pPr marL="457200" lvl="1" indent="0">
              <a:buNone/>
            </a:pPr>
            <a:r>
              <a:rPr lang="cs-CZ" b="1" dirty="0">
                <a:solidFill>
                  <a:srgbClr val="800000"/>
                </a:solidFill>
              </a:rPr>
              <a:t>p</a:t>
            </a:r>
            <a:r>
              <a:rPr lang="cs-CZ" b="1" dirty="0" smtClean="0">
                <a:solidFill>
                  <a:srgbClr val="800000"/>
                </a:solidFill>
              </a:rPr>
              <a:t>osilování </a:t>
            </a:r>
          </a:p>
          <a:p>
            <a:pPr marL="457200" lvl="1" indent="0">
              <a:buNone/>
            </a:pPr>
            <a:r>
              <a:rPr lang="cs-CZ" b="1" dirty="0" smtClean="0">
                <a:solidFill>
                  <a:srgbClr val="800000"/>
                </a:solidFill>
              </a:rPr>
              <a:t>oslabování</a:t>
            </a:r>
          </a:p>
          <a:p>
            <a:r>
              <a:rPr lang="cs-CZ" dirty="0"/>
              <a:t>P</a:t>
            </a:r>
            <a:r>
              <a:rPr lang="cs-CZ" dirty="0" smtClean="0"/>
              <a:t>ostřehy svědčící o </a:t>
            </a:r>
            <a:r>
              <a:rPr lang="cs-CZ" dirty="0"/>
              <a:t>naplňování </a:t>
            </a:r>
            <a:r>
              <a:rPr lang="cs-CZ" dirty="0" smtClean="0"/>
              <a:t>scénářů </a:t>
            </a:r>
            <a:r>
              <a:rPr lang="cs-CZ" b="1" dirty="0" smtClean="0">
                <a:solidFill>
                  <a:srgbClr val="800000"/>
                </a:solidFill>
              </a:rPr>
              <a:t>posilování</a:t>
            </a:r>
            <a:r>
              <a:rPr lang="cs-CZ" dirty="0">
                <a:solidFill>
                  <a:srgbClr val="800000"/>
                </a:solidFill>
              </a:rPr>
              <a:t> </a:t>
            </a:r>
            <a:r>
              <a:rPr lang="cs-CZ" dirty="0">
                <a:solidFill>
                  <a:srgbClr val="000000"/>
                </a:solidFill>
              </a:rPr>
              <a:t>a</a:t>
            </a:r>
            <a:r>
              <a:rPr lang="cs-CZ" dirty="0" smtClean="0">
                <a:solidFill>
                  <a:srgbClr val="800000"/>
                </a:solidFill>
              </a:rPr>
              <a:t> </a:t>
            </a:r>
            <a:r>
              <a:rPr lang="cs-CZ" b="1" dirty="0" smtClean="0">
                <a:solidFill>
                  <a:srgbClr val="800000"/>
                </a:solidFill>
              </a:rPr>
              <a:t>oslabování</a:t>
            </a:r>
          </a:p>
        </p:txBody>
      </p:sp>
      <p:pic>
        <p:nvPicPr>
          <p:cNvPr id="5" name="Picture 4" descr="SpokojenyUcitelCeskeScifi.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1196" y="-1"/>
            <a:ext cx="2602804" cy="3683297"/>
          </a:xfrm>
          <a:prstGeom prst="rect">
            <a:avLst/>
          </a:prstGeom>
        </p:spPr>
      </p:pic>
      <p:pic>
        <p:nvPicPr>
          <p:cNvPr id="4" name="Picture 3" descr="NesmslnostUceniVeSkole.pdf"/>
          <p:cNvPicPr>
            <a:picLocks noChangeAspect="1"/>
          </p:cNvPicPr>
          <p:nvPr/>
        </p:nvPicPr>
        <p:blipFill rotWithShape="1">
          <a:blip r:embed="rId4">
            <a:extLst>
              <a:ext uri="{28A0092B-C50C-407E-A947-70E740481C1C}">
                <a14:useLocalDpi xmlns:a14="http://schemas.microsoft.com/office/drawing/2010/main" val="0"/>
              </a:ext>
            </a:extLst>
          </a:blip>
          <a:srcRect t="6440" b="7414"/>
          <a:stretch/>
        </p:blipFill>
        <p:spPr>
          <a:xfrm>
            <a:off x="6541196" y="3683296"/>
            <a:ext cx="2602804" cy="3173000"/>
          </a:xfrm>
          <a:prstGeom prst="rect">
            <a:avLst/>
          </a:prstGeom>
        </p:spPr>
      </p:pic>
      <p:pic>
        <p:nvPicPr>
          <p:cNvPr id="6" name="Picture 5" descr="SkolySkvelyByznys.png"/>
          <p:cNvPicPr>
            <a:picLocks noChangeAspect="1"/>
          </p:cNvPicPr>
          <p:nvPr/>
        </p:nvPicPr>
        <p:blipFill rotWithShape="1">
          <a:blip r:embed="rId5">
            <a:extLst>
              <a:ext uri="{28A0092B-C50C-407E-A947-70E740481C1C}">
                <a14:useLocalDpi xmlns:a14="http://schemas.microsoft.com/office/drawing/2010/main" val="0"/>
              </a:ext>
            </a:extLst>
          </a:blip>
          <a:srcRect l="4803" t="4330" b="56205"/>
          <a:stretch/>
        </p:blipFill>
        <p:spPr>
          <a:xfrm>
            <a:off x="0" y="5431200"/>
            <a:ext cx="2639620" cy="1425096"/>
          </a:xfrm>
          <a:prstGeom prst="rect">
            <a:avLst/>
          </a:prstGeom>
        </p:spPr>
      </p:pic>
      <p:pic>
        <p:nvPicPr>
          <p:cNvPr id="8" name="Picture 7" descr="PedFakultyNepripravuji.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3252" y="5336660"/>
            <a:ext cx="3761641" cy="1501231"/>
          </a:xfrm>
          <a:prstGeom prst="rect">
            <a:avLst/>
          </a:prstGeom>
        </p:spPr>
      </p:pic>
    </p:spTree>
    <p:extLst>
      <p:ext uri="{BB962C8B-B14F-4D97-AF65-F5344CB8AC3E}">
        <p14:creationId xmlns:p14="http://schemas.microsoft.com/office/powerpoint/2010/main" val="1274284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8282" y="270384"/>
            <a:ext cx="8875718" cy="469844"/>
          </a:xfrm>
          <a:prstGeom prst="rect">
            <a:avLst/>
          </a:prstGeom>
          <a:noFill/>
        </p:spPr>
        <p:txBody>
          <a:bodyPr wrap="square" lIns="130019" tIns="65010" rIns="130019" bIns="65010" rtlCol="0">
            <a:spAutoFit/>
          </a:bodyPr>
          <a:lstStyle/>
          <a:p>
            <a:pPr defTabSz="650096" fontAlgn="auto" hangingPunct="1">
              <a:spcBef>
                <a:spcPts val="0"/>
              </a:spcBef>
              <a:spcAft>
                <a:spcPts val="0"/>
              </a:spcAft>
            </a:pPr>
            <a:r>
              <a:rPr lang="cs-CZ" sz="2200" b="1" dirty="0" smtClean="0">
                <a:latin typeface="+mj-lt"/>
                <a:cs typeface="Arial Narrow"/>
              </a:rPr>
              <a:t>Scénáře vývoje školy (upraveno dle OECD...)</a:t>
            </a:r>
            <a:endParaRPr lang="cs-CZ" sz="2200" dirty="0">
              <a:solidFill>
                <a:srgbClr val="800000"/>
              </a:solidFill>
              <a:latin typeface="+mj-lt"/>
              <a:cs typeface="Arial Narrow"/>
            </a:endParaRPr>
          </a:p>
        </p:txBody>
      </p:sp>
      <p:graphicFrame>
        <p:nvGraphicFramePr>
          <p:cNvPr id="4" name="Table 3"/>
          <p:cNvGraphicFramePr>
            <a:graphicFrameLocks noGrp="1"/>
          </p:cNvGraphicFramePr>
          <p:nvPr>
            <p:extLst>
              <p:ext uri="{D42A27DB-BD31-4B8C-83A1-F6EECF244321}">
                <p14:modId xmlns:p14="http://schemas.microsoft.com/office/powerpoint/2010/main" val="3241406252"/>
              </p:ext>
            </p:extLst>
          </p:nvPr>
        </p:nvGraphicFramePr>
        <p:xfrm>
          <a:off x="268282" y="1036552"/>
          <a:ext cx="8602962" cy="4919471"/>
        </p:xfrm>
        <a:graphic>
          <a:graphicData uri="http://schemas.openxmlformats.org/drawingml/2006/table">
            <a:tbl>
              <a:tblPr firstRow="1" bandRow="1">
                <a:tableStyleId>{5940675A-B579-460E-94D1-54222C63F5DA}</a:tableStyleId>
              </a:tblPr>
              <a:tblGrid>
                <a:gridCol w="3210764"/>
                <a:gridCol w="5392198"/>
              </a:tblGrid>
              <a:tr h="316078">
                <a:tc>
                  <a:txBody>
                    <a:bodyPr/>
                    <a:lstStyle/>
                    <a:p>
                      <a:pPr>
                        <a:lnSpc>
                          <a:spcPct val="120000"/>
                        </a:lnSpc>
                      </a:pPr>
                      <a:r>
                        <a:rPr lang="cs-CZ" sz="2600" b="1" dirty="0" smtClean="0"/>
                        <a:t>Pokračování</a:t>
                      </a:r>
                      <a:r>
                        <a:rPr lang="cs-CZ" sz="2600" b="1" baseline="0" dirty="0" smtClean="0"/>
                        <a:t> </a:t>
                      </a:r>
                    </a:p>
                    <a:p>
                      <a:pPr>
                        <a:lnSpc>
                          <a:spcPct val="120000"/>
                        </a:lnSpc>
                      </a:pPr>
                      <a:r>
                        <a:rPr lang="cs-CZ" sz="2600" b="1" baseline="0" dirty="0" smtClean="0"/>
                        <a:t>současného stavu</a:t>
                      </a:r>
                      <a:endParaRPr lang="cs-CZ" sz="2600" b="1" dirty="0"/>
                    </a:p>
                  </a:txBody>
                  <a:tcPr anchor="ctr">
                    <a:solidFill>
                      <a:schemeClr val="accent2">
                        <a:lumMod val="20000"/>
                        <a:lumOff val="80000"/>
                      </a:schemeClr>
                    </a:solidFill>
                  </a:tcPr>
                </a:tc>
                <a:tc>
                  <a:txBody>
                    <a:bodyPr/>
                    <a:lstStyle/>
                    <a:p>
                      <a:pPr>
                        <a:lnSpc>
                          <a:spcPct val="120000"/>
                        </a:lnSpc>
                      </a:pPr>
                      <a:r>
                        <a:rPr lang="cs-CZ" sz="2400" dirty="0" smtClean="0"/>
                        <a:t>Udržování byrokraticky řízených školských systémů (tradiční model)</a:t>
                      </a:r>
                    </a:p>
                  </a:txBody>
                  <a:tcPr anchor="ctr">
                    <a:solidFill>
                      <a:schemeClr val="accent2">
                        <a:lumMod val="20000"/>
                        <a:lumOff val="80000"/>
                      </a:schemeClr>
                    </a:solidFill>
                  </a:tcPr>
                </a:tc>
              </a:tr>
              <a:tr h="289832">
                <a:tc rowSpan="2">
                  <a:txBody>
                    <a:bodyPr/>
                    <a:lstStyle/>
                    <a:p>
                      <a:pPr>
                        <a:lnSpc>
                          <a:spcPct val="120000"/>
                        </a:lnSpc>
                      </a:pPr>
                      <a:r>
                        <a:rPr lang="cs-CZ" sz="2600" b="1" dirty="0" smtClean="0"/>
                        <a:t>Posilování </a:t>
                      </a:r>
                    </a:p>
                    <a:p>
                      <a:pPr>
                        <a:lnSpc>
                          <a:spcPct val="120000"/>
                        </a:lnSpc>
                      </a:pPr>
                      <a:r>
                        <a:rPr lang="cs-CZ" sz="2600" b="1" dirty="0" smtClean="0"/>
                        <a:t>funkcí školy</a:t>
                      </a:r>
                      <a:endParaRPr lang="cs-CZ" sz="2600" b="1" dirty="0"/>
                    </a:p>
                  </a:txBody>
                  <a:tcPr anchor="ctr">
                    <a:solidFill>
                      <a:schemeClr val="accent2">
                        <a:lumMod val="40000"/>
                        <a:lumOff val="60000"/>
                      </a:schemeClr>
                    </a:solidFill>
                  </a:tcPr>
                </a:tc>
                <a:tc>
                  <a:txBody>
                    <a:bodyPr/>
                    <a:lstStyle/>
                    <a:p>
                      <a:pPr>
                        <a:lnSpc>
                          <a:spcPct val="120000"/>
                        </a:lnSpc>
                      </a:pPr>
                      <a:r>
                        <a:rPr lang="cs-CZ" sz="2400" dirty="0" smtClean="0"/>
                        <a:t>Školy jako hlavní střediska společenského života obcí (model komunitní školy)</a:t>
                      </a:r>
                    </a:p>
                  </a:txBody>
                  <a:tcPr anchor="ctr">
                    <a:solidFill>
                      <a:schemeClr val="accent2">
                        <a:lumMod val="40000"/>
                        <a:lumOff val="60000"/>
                      </a:schemeClr>
                    </a:solidFill>
                  </a:tcPr>
                </a:tc>
              </a:tr>
              <a:tr h="499859">
                <a:tc vMerge="1">
                  <a:txBody>
                    <a:bodyPr/>
                    <a:lstStyle/>
                    <a:p>
                      <a:endParaRPr lang="cs-CZ" dirty="0"/>
                    </a:p>
                  </a:txBody>
                  <a:tcPr/>
                </a:tc>
                <a:tc>
                  <a:txBody>
                    <a:bodyPr/>
                    <a:lstStyle/>
                    <a:p>
                      <a:pPr>
                        <a:lnSpc>
                          <a:spcPct val="120000"/>
                        </a:lnSpc>
                      </a:pPr>
                      <a:r>
                        <a:rPr lang="cs-CZ" sz="2400" dirty="0" smtClean="0"/>
                        <a:t>Školy jako organizace zaměřené na procesy učení (model učící se školy)</a:t>
                      </a:r>
                    </a:p>
                  </a:txBody>
                  <a:tcPr anchor="ctr">
                    <a:solidFill>
                      <a:schemeClr val="accent2">
                        <a:lumMod val="40000"/>
                        <a:lumOff val="60000"/>
                      </a:schemeClr>
                    </a:solidFill>
                  </a:tcPr>
                </a:tc>
              </a:tr>
              <a:tr h="633936">
                <a:tc rowSpan="2">
                  <a:txBody>
                    <a:bodyPr/>
                    <a:lstStyle/>
                    <a:p>
                      <a:pPr>
                        <a:lnSpc>
                          <a:spcPct val="120000"/>
                        </a:lnSpc>
                      </a:pPr>
                      <a:r>
                        <a:rPr lang="cs-CZ" sz="2600" b="1" dirty="0" smtClean="0">
                          <a:solidFill>
                            <a:schemeClr val="bg1"/>
                          </a:solidFill>
                        </a:rPr>
                        <a:t>Oslabování </a:t>
                      </a:r>
                    </a:p>
                    <a:p>
                      <a:pPr>
                        <a:lnSpc>
                          <a:spcPct val="120000"/>
                        </a:lnSpc>
                      </a:pPr>
                      <a:r>
                        <a:rPr lang="cs-CZ" sz="2600" b="1" dirty="0" smtClean="0">
                          <a:solidFill>
                            <a:schemeClr val="bg1"/>
                          </a:solidFill>
                        </a:rPr>
                        <a:t>funkcí školy</a:t>
                      </a:r>
                      <a:endParaRPr lang="cs-CZ" sz="2600" b="1" dirty="0">
                        <a:solidFill>
                          <a:schemeClr val="bg1"/>
                        </a:solidFill>
                      </a:endParaRPr>
                    </a:p>
                  </a:txBody>
                  <a:tcPr anchor="ctr">
                    <a:solidFill>
                      <a:srgbClr val="800000"/>
                    </a:solidFill>
                  </a:tcPr>
                </a:tc>
                <a:tc>
                  <a:txBody>
                    <a:bodyPr/>
                    <a:lstStyle/>
                    <a:p>
                      <a:pPr>
                        <a:lnSpc>
                          <a:spcPct val="120000"/>
                        </a:lnSpc>
                      </a:pPr>
                      <a:r>
                        <a:rPr lang="cs-CZ" sz="2400" dirty="0" smtClean="0">
                          <a:solidFill>
                            <a:schemeClr val="bg1"/>
                          </a:solidFill>
                        </a:rPr>
                        <a:t>Sítě učících se v podmínkách společnosti sítí (učební sítě)</a:t>
                      </a:r>
                    </a:p>
                  </a:txBody>
                  <a:tcPr anchor="ctr">
                    <a:solidFill>
                      <a:srgbClr val="800000"/>
                    </a:solidFill>
                  </a:tcPr>
                </a:tc>
              </a:tr>
              <a:tr h="583968">
                <a:tc vMerge="1">
                  <a:txBody>
                    <a:bodyPr/>
                    <a:lstStyle/>
                    <a:p>
                      <a:endParaRPr lang="cs-CZ" dirty="0"/>
                    </a:p>
                  </a:txBody>
                  <a:tcPr/>
                </a:tc>
                <a:tc>
                  <a:txBody>
                    <a:bodyPr/>
                    <a:lstStyle/>
                    <a:p>
                      <a:pPr>
                        <a:lnSpc>
                          <a:spcPct val="120000"/>
                        </a:lnSpc>
                      </a:pPr>
                      <a:r>
                        <a:rPr lang="cs-CZ" sz="2400" dirty="0" smtClean="0">
                          <a:solidFill>
                            <a:schemeClr val="bg1"/>
                          </a:solidFill>
                        </a:rPr>
                        <a:t>Uplatňování tržních mechanismů ve vzdělávání (tržní model školy)</a:t>
                      </a:r>
                      <a:endParaRPr lang="cs-CZ" sz="2400" dirty="0">
                        <a:solidFill>
                          <a:schemeClr val="bg1"/>
                        </a:solidFill>
                      </a:endParaRPr>
                    </a:p>
                  </a:txBody>
                  <a:tcPr anchor="ctr">
                    <a:solidFill>
                      <a:srgbClr val="800000"/>
                    </a:solidFill>
                  </a:tcPr>
                </a:tc>
              </a:tr>
            </a:tbl>
          </a:graphicData>
        </a:graphic>
      </p:graphicFrame>
    </p:spTree>
    <p:extLst>
      <p:ext uri="{BB962C8B-B14F-4D97-AF65-F5344CB8AC3E}">
        <p14:creationId xmlns:p14="http://schemas.microsoft.com/office/powerpoint/2010/main" val="285871308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2460" y="6209585"/>
            <a:ext cx="2974879" cy="541537"/>
          </a:xfrm>
        </p:spPr>
        <p:txBody>
          <a:bodyPr>
            <a:normAutofit/>
          </a:bodyPr>
          <a:lstStyle/>
          <a:p>
            <a:pPr marL="0" indent="0">
              <a:buNone/>
            </a:pPr>
            <a:r>
              <a:rPr lang="cs-CZ" sz="2800" b="1" dirty="0" smtClean="0"/>
              <a:t>Scénář: posilování</a:t>
            </a:r>
          </a:p>
        </p:txBody>
      </p:sp>
      <p:sp>
        <p:nvSpPr>
          <p:cNvPr id="7" name="Content Placeholder 2"/>
          <p:cNvSpPr txBox="1">
            <a:spLocks/>
          </p:cNvSpPr>
          <p:nvPr/>
        </p:nvSpPr>
        <p:spPr>
          <a:xfrm>
            <a:off x="5079503" y="150343"/>
            <a:ext cx="3006767" cy="5941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cs-CZ" sz="2800" b="1" dirty="0" smtClean="0"/>
              <a:t>Scénář: oslabování</a:t>
            </a:r>
            <a:endParaRPr lang="cs-CZ" sz="3600" b="1" dirty="0" smtClean="0"/>
          </a:p>
        </p:txBody>
      </p:sp>
      <p:grpSp>
        <p:nvGrpSpPr>
          <p:cNvPr id="29" name="Group 28"/>
          <p:cNvGrpSpPr/>
          <p:nvPr/>
        </p:nvGrpSpPr>
        <p:grpSpPr>
          <a:xfrm rot="16200000">
            <a:off x="-2250260" y="2755884"/>
            <a:ext cx="6430240" cy="1407364"/>
            <a:chOff x="464985" y="1681566"/>
            <a:chExt cx="6430240" cy="1407364"/>
          </a:xfrm>
        </p:grpSpPr>
        <p:sp>
          <p:nvSpPr>
            <p:cNvPr id="8" name="Isosceles Triangle 7"/>
            <p:cNvSpPr/>
            <p:nvPr/>
          </p:nvSpPr>
          <p:spPr>
            <a:xfrm rot="5400000">
              <a:off x="411368" y="1735184"/>
              <a:ext cx="590224" cy="482989"/>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9" name="Donut 8"/>
            <p:cNvSpPr/>
            <p:nvPr/>
          </p:nvSpPr>
          <p:spPr>
            <a:xfrm>
              <a:off x="1860100" y="168156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11" name="Straight Connector 10"/>
            <p:cNvCxnSpPr>
              <a:stCxn id="8" idx="0"/>
            </p:cNvCxnSpPr>
            <p:nvPr/>
          </p:nvCxnSpPr>
          <p:spPr>
            <a:xfrm>
              <a:off x="947975" y="1976679"/>
              <a:ext cx="9121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a:stCxn id="9" idx="6"/>
            </p:cNvCxnSpPr>
            <p:nvPr/>
          </p:nvCxnSpPr>
          <p:spPr>
            <a:xfrm rot="5400000" flipV="1">
              <a:off x="2506760" y="1920244"/>
              <a:ext cx="817137" cy="930009"/>
            </a:xfrm>
            <a:prstGeom prst="line">
              <a:avLst/>
            </a:prstGeom>
          </p:spPr>
          <p:style>
            <a:lnRef idx="2">
              <a:schemeClr val="accent2"/>
            </a:lnRef>
            <a:fillRef idx="0">
              <a:schemeClr val="accent2"/>
            </a:fillRef>
            <a:effectRef idx="1">
              <a:schemeClr val="accent2"/>
            </a:effectRef>
            <a:fontRef idx="minor">
              <a:schemeClr val="tx1"/>
            </a:fontRef>
          </p:style>
        </p:cxnSp>
        <p:sp>
          <p:nvSpPr>
            <p:cNvPr id="14" name="Donut 13"/>
            <p:cNvSpPr/>
            <p:nvPr/>
          </p:nvSpPr>
          <p:spPr>
            <a:xfrm>
              <a:off x="3380332" y="2498705"/>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19" name="Donut 18"/>
            <p:cNvSpPr/>
            <p:nvPr/>
          </p:nvSpPr>
          <p:spPr>
            <a:xfrm>
              <a:off x="4846952" y="168156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26" name="Straight Connector 25"/>
            <p:cNvCxnSpPr>
              <a:stCxn id="14" idx="6"/>
            </p:cNvCxnSpPr>
            <p:nvPr/>
          </p:nvCxnSpPr>
          <p:spPr>
            <a:xfrm rot="5400000" flipH="1" flipV="1">
              <a:off x="4026992" y="1920243"/>
              <a:ext cx="817140" cy="930012"/>
            </a:xfrm>
            <a:prstGeom prst="line">
              <a:avLst/>
            </a:prstGeom>
          </p:spPr>
          <p:style>
            <a:lnRef idx="2">
              <a:schemeClr val="accent2"/>
            </a:lnRef>
            <a:fillRef idx="0">
              <a:schemeClr val="accent2"/>
            </a:fillRef>
            <a:effectRef idx="1">
              <a:schemeClr val="accent2"/>
            </a:effectRef>
            <a:fontRef idx="minor">
              <a:schemeClr val="tx1"/>
            </a:fontRef>
          </p:style>
        </p:cxnSp>
        <p:sp>
          <p:nvSpPr>
            <p:cNvPr id="27" name="Donut 26"/>
            <p:cNvSpPr/>
            <p:nvPr/>
          </p:nvSpPr>
          <p:spPr>
            <a:xfrm>
              <a:off x="6305001" y="2203595"/>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28" name="Straight Connector 27"/>
            <p:cNvCxnSpPr>
              <a:endCxn id="27" idx="2"/>
            </p:cNvCxnSpPr>
            <p:nvPr/>
          </p:nvCxnSpPr>
          <p:spPr>
            <a:xfrm rot="5400000" flipV="1">
              <a:off x="5610073" y="1803781"/>
              <a:ext cx="522029" cy="867826"/>
            </a:xfrm>
            <a:prstGeom prst="line">
              <a:avLst/>
            </a:prstGeom>
          </p:spPr>
          <p:style>
            <a:lnRef idx="2">
              <a:schemeClr val="accent2"/>
            </a:lnRef>
            <a:fillRef idx="0">
              <a:schemeClr val="accent2"/>
            </a:fillRef>
            <a:effectRef idx="1">
              <a:schemeClr val="accent2"/>
            </a:effectRef>
            <a:fontRef idx="minor">
              <a:schemeClr val="tx1"/>
            </a:fontRef>
          </p:style>
        </p:cxnSp>
      </p:grpSp>
      <p:sp>
        <p:nvSpPr>
          <p:cNvPr id="40" name="Content Placeholder 2"/>
          <p:cNvSpPr txBox="1">
            <a:spLocks/>
          </p:cNvSpPr>
          <p:nvPr/>
        </p:nvSpPr>
        <p:spPr>
          <a:xfrm>
            <a:off x="1085144" y="4492579"/>
            <a:ext cx="3547217" cy="981304"/>
          </a:xfrm>
          <a:prstGeom prst="rect">
            <a:avLst/>
          </a:prstGeom>
        </p:spPr>
        <p:txBody>
          <a:bodyPr vert="horz" lIns="91440" tIns="45720" rIns="91440" bIns="45720" rtlCol="0">
            <a:normAutofit fontScale="6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cs-CZ" dirty="0"/>
              <a:t>b</a:t>
            </a:r>
            <a:r>
              <a:rPr lang="cs-CZ" dirty="0" smtClean="0"/>
              <a:t>udování školského systému</a:t>
            </a:r>
          </a:p>
          <a:p>
            <a:pPr marL="0" indent="0">
              <a:buFont typeface="Arial"/>
              <a:buNone/>
            </a:pPr>
            <a:r>
              <a:rPr lang="cs-CZ" dirty="0" smtClean="0"/>
              <a:t>povinná školní docházka</a:t>
            </a:r>
          </a:p>
          <a:p>
            <a:pPr marL="0" indent="0">
              <a:buFont typeface="Arial"/>
              <a:buNone/>
            </a:pPr>
            <a:r>
              <a:rPr lang="cs-CZ" dirty="0" smtClean="0"/>
              <a:t>budování systému a uč. přípravy</a:t>
            </a:r>
          </a:p>
        </p:txBody>
      </p:sp>
      <p:sp>
        <p:nvSpPr>
          <p:cNvPr id="23" name="Content Placeholder 2"/>
          <p:cNvSpPr txBox="1">
            <a:spLocks/>
          </p:cNvSpPr>
          <p:nvPr/>
        </p:nvSpPr>
        <p:spPr>
          <a:xfrm>
            <a:off x="1863538" y="2984200"/>
            <a:ext cx="2947681" cy="99909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pPr>
            <a:r>
              <a:rPr lang="cs-CZ" sz="2000" dirty="0" smtClean="0"/>
              <a:t>rozvinutí </a:t>
            </a:r>
            <a:r>
              <a:rPr lang="cs-CZ" sz="2000" dirty="0"/>
              <a:t>učitelského </a:t>
            </a:r>
          </a:p>
          <a:p>
            <a:pPr marL="0" indent="0">
              <a:lnSpc>
                <a:spcPct val="80000"/>
              </a:lnSpc>
              <a:buNone/>
            </a:pPr>
            <a:r>
              <a:rPr lang="cs-CZ" sz="2000" dirty="0"/>
              <a:t>povolání do </a:t>
            </a:r>
            <a:r>
              <a:rPr lang="cs-CZ" sz="2000" dirty="0" smtClean="0"/>
              <a:t>profese</a:t>
            </a:r>
          </a:p>
          <a:p>
            <a:pPr marL="0" indent="0">
              <a:lnSpc>
                <a:spcPct val="80000"/>
              </a:lnSpc>
              <a:buNone/>
            </a:pPr>
            <a:r>
              <a:rPr lang="cs-CZ" sz="2000" dirty="0"/>
              <a:t>(</a:t>
            </a:r>
            <a:r>
              <a:rPr lang="cs-CZ" sz="2000" dirty="0" smtClean="0"/>
              <a:t>vzestup – prestiž) </a:t>
            </a:r>
            <a:endParaRPr lang="cs-CZ" sz="2000" dirty="0"/>
          </a:p>
          <a:p>
            <a:pPr marL="0" indent="0">
              <a:lnSpc>
                <a:spcPct val="80000"/>
              </a:lnSpc>
              <a:buFont typeface="Arial"/>
              <a:buNone/>
            </a:pPr>
            <a:endParaRPr lang="cs-CZ" sz="2000" dirty="0" smtClean="0"/>
          </a:p>
        </p:txBody>
      </p:sp>
      <p:sp>
        <p:nvSpPr>
          <p:cNvPr id="24" name="Content Placeholder 2"/>
          <p:cNvSpPr txBox="1">
            <a:spLocks/>
          </p:cNvSpPr>
          <p:nvPr/>
        </p:nvSpPr>
        <p:spPr>
          <a:xfrm>
            <a:off x="1570178" y="114975"/>
            <a:ext cx="2597161" cy="97519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Font typeface="Arial"/>
              <a:buNone/>
            </a:pPr>
            <a:r>
              <a:rPr lang="cs-CZ" sz="2000" dirty="0"/>
              <a:t>r</a:t>
            </a:r>
            <a:r>
              <a:rPr lang="cs-CZ" sz="2000" dirty="0" smtClean="0"/>
              <a:t>ozvoj školy </a:t>
            </a:r>
          </a:p>
          <a:p>
            <a:pPr marL="0" indent="0">
              <a:lnSpc>
                <a:spcPct val="80000"/>
              </a:lnSpc>
              <a:buFont typeface="Arial"/>
              <a:buNone/>
            </a:pPr>
            <a:r>
              <a:rPr lang="cs-CZ" sz="2000" dirty="0"/>
              <a:t>j</a:t>
            </a:r>
            <a:r>
              <a:rPr lang="cs-CZ" sz="2000" dirty="0" smtClean="0"/>
              <a:t>ako silné instituce</a:t>
            </a:r>
          </a:p>
          <a:p>
            <a:pPr marL="0" indent="0">
              <a:lnSpc>
                <a:spcPct val="80000"/>
              </a:lnSpc>
              <a:buFont typeface="Arial"/>
              <a:buNone/>
            </a:pPr>
            <a:r>
              <a:rPr lang="cs-CZ" sz="2000" dirty="0" smtClean="0"/>
              <a:t>zvládající nové výzvy </a:t>
            </a:r>
          </a:p>
        </p:txBody>
      </p:sp>
      <p:sp>
        <p:nvSpPr>
          <p:cNvPr id="25" name="Content Placeholder 2"/>
          <p:cNvSpPr txBox="1">
            <a:spLocks/>
          </p:cNvSpPr>
          <p:nvPr/>
        </p:nvSpPr>
        <p:spPr>
          <a:xfrm>
            <a:off x="1066037" y="1543841"/>
            <a:ext cx="3619982" cy="99032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pPr>
            <a:r>
              <a:rPr lang="cs-CZ" sz="2000" dirty="0"/>
              <a:t>humanizace školy </a:t>
            </a:r>
          </a:p>
          <a:p>
            <a:pPr marL="0" indent="0">
              <a:lnSpc>
                <a:spcPct val="80000"/>
              </a:lnSpc>
              <a:buNone/>
            </a:pPr>
            <a:r>
              <a:rPr lang="cs-CZ" sz="2000" dirty="0"/>
              <a:t>obrat k dítěti          </a:t>
            </a:r>
          </a:p>
          <a:p>
            <a:pPr marL="0" indent="0">
              <a:lnSpc>
                <a:spcPct val="80000"/>
              </a:lnSpc>
              <a:buNone/>
            </a:pPr>
            <a:r>
              <a:rPr lang="cs-CZ" sz="2000" dirty="0" err="1"/>
              <a:t>ped</a:t>
            </a:r>
            <a:r>
              <a:rPr lang="cs-CZ" sz="2000" dirty="0"/>
              <a:t>. </a:t>
            </a:r>
            <a:r>
              <a:rPr lang="cs-CZ" sz="2000" dirty="0" smtClean="0"/>
              <a:t>reformismus</a:t>
            </a:r>
            <a:endParaRPr lang="cs-CZ" sz="2000" dirty="0"/>
          </a:p>
        </p:txBody>
      </p:sp>
      <p:cxnSp>
        <p:nvCxnSpPr>
          <p:cNvPr id="33" name="Straight Connector 32"/>
          <p:cNvCxnSpPr/>
          <p:nvPr/>
        </p:nvCxnSpPr>
        <p:spPr>
          <a:xfrm flipV="1">
            <a:off x="4632361" y="114976"/>
            <a:ext cx="1" cy="6564596"/>
          </a:xfrm>
          <a:prstGeom prst="line">
            <a:avLst/>
          </a:prstGeom>
        </p:spPr>
        <p:style>
          <a:lnRef idx="2">
            <a:schemeClr val="accent2"/>
          </a:lnRef>
          <a:fillRef idx="0">
            <a:schemeClr val="accent2"/>
          </a:fillRef>
          <a:effectRef idx="1">
            <a:schemeClr val="accent2"/>
          </a:effectRef>
          <a:fontRef idx="minor">
            <a:schemeClr val="tx1"/>
          </a:fontRef>
        </p:style>
      </p:cxnSp>
      <p:sp>
        <p:nvSpPr>
          <p:cNvPr id="39" name="Content Placeholder 2"/>
          <p:cNvSpPr txBox="1">
            <a:spLocks/>
          </p:cNvSpPr>
          <p:nvPr/>
        </p:nvSpPr>
        <p:spPr>
          <a:xfrm>
            <a:off x="6170530" y="1049327"/>
            <a:ext cx="1885080" cy="7131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80000"/>
              </a:lnSpc>
              <a:buFont typeface="Arial"/>
              <a:buNone/>
            </a:pPr>
            <a:r>
              <a:rPr lang="cs-CZ" sz="2000" dirty="0" smtClean="0"/>
              <a:t>znevažování školy a učitelů </a:t>
            </a:r>
          </a:p>
        </p:txBody>
      </p:sp>
      <p:sp>
        <p:nvSpPr>
          <p:cNvPr id="41" name="Content Placeholder 2"/>
          <p:cNvSpPr txBox="1">
            <a:spLocks/>
          </p:cNvSpPr>
          <p:nvPr/>
        </p:nvSpPr>
        <p:spPr>
          <a:xfrm>
            <a:off x="4846992" y="2073454"/>
            <a:ext cx="2538277" cy="698675"/>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80000"/>
              </a:lnSpc>
              <a:buFont typeface="Arial"/>
              <a:buNone/>
            </a:pPr>
            <a:r>
              <a:rPr lang="cs-CZ" sz="2200" dirty="0" smtClean="0"/>
              <a:t>heroická očekávání vs. reálné možnosti školy</a:t>
            </a:r>
          </a:p>
        </p:txBody>
      </p:sp>
      <p:sp>
        <p:nvSpPr>
          <p:cNvPr id="42" name="Content Placeholder 2"/>
          <p:cNvSpPr txBox="1">
            <a:spLocks/>
          </p:cNvSpPr>
          <p:nvPr/>
        </p:nvSpPr>
        <p:spPr>
          <a:xfrm>
            <a:off x="4936423" y="3008240"/>
            <a:ext cx="3089933" cy="626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80000"/>
              </a:lnSpc>
              <a:buFont typeface="Arial"/>
              <a:buNone/>
            </a:pPr>
            <a:r>
              <a:rPr lang="cs-CZ" sz="2000" dirty="0"/>
              <a:t>p</a:t>
            </a:r>
            <a:r>
              <a:rPr lang="cs-CZ" sz="2000" dirty="0" smtClean="0"/>
              <a:t>osilování pojetí učitele jako úředníka a technokrata </a:t>
            </a:r>
          </a:p>
        </p:txBody>
      </p:sp>
      <p:grpSp>
        <p:nvGrpSpPr>
          <p:cNvPr id="57" name="Group 56"/>
          <p:cNvGrpSpPr/>
          <p:nvPr/>
        </p:nvGrpSpPr>
        <p:grpSpPr>
          <a:xfrm>
            <a:off x="7607328" y="261495"/>
            <a:ext cx="1281183" cy="6326027"/>
            <a:chOff x="7607328" y="261495"/>
            <a:chExt cx="1281183" cy="6326027"/>
          </a:xfrm>
        </p:grpSpPr>
        <p:sp>
          <p:nvSpPr>
            <p:cNvPr id="30" name="Donut 29"/>
            <p:cNvSpPr/>
            <p:nvPr/>
          </p:nvSpPr>
          <p:spPr>
            <a:xfrm rot="16200000">
              <a:off x="8296614" y="1102159"/>
              <a:ext cx="590222"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1" name="Isosceles Triangle 30"/>
            <p:cNvSpPr/>
            <p:nvPr/>
          </p:nvSpPr>
          <p:spPr>
            <a:xfrm rot="10800000">
              <a:off x="8298286" y="261495"/>
              <a:ext cx="590224" cy="482989"/>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2" name="Donut 31"/>
            <p:cNvSpPr/>
            <p:nvPr/>
          </p:nvSpPr>
          <p:spPr>
            <a:xfrm rot="16200000">
              <a:off x="7607329" y="208704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18" name="Straight Connector 17"/>
            <p:cNvCxnSpPr>
              <a:stCxn id="32" idx="5"/>
            </p:cNvCxnSpPr>
            <p:nvPr/>
          </p:nvCxnSpPr>
          <p:spPr>
            <a:xfrm flipV="1">
              <a:off x="8111118" y="1702498"/>
              <a:ext cx="414564" cy="470986"/>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a:stCxn id="30" idx="6"/>
            </p:cNvCxnSpPr>
            <p:nvPr/>
          </p:nvCxnSpPr>
          <p:spPr>
            <a:xfrm flipH="1" flipV="1">
              <a:off x="8591725" y="744485"/>
              <a:ext cx="1" cy="357676"/>
            </a:xfrm>
            <a:prstGeom prst="line">
              <a:avLst/>
            </a:prstGeom>
          </p:spPr>
          <p:style>
            <a:lnRef idx="2">
              <a:schemeClr val="accent2"/>
            </a:lnRef>
            <a:fillRef idx="0">
              <a:schemeClr val="accent2"/>
            </a:fillRef>
            <a:effectRef idx="1">
              <a:schemeClr val="accent2"/>
            </a:effectRef>
            <a:fontRef idx="minor">
              <a:schemeClr val="tx1"/>
            </a:fontRef>
          </p:style>
        </p:cxnSp>
        <p:sp>
          <p:nvSpPr>
            <p:cNvPr id="34" name="Donut 33"/>
            <p:cNvSpPr/>
            <p:nvPr/>
          </p:nvSpPr>
          <p:spPr>
            <a:xfrm rot="16200000">
              <a:off x="8285380" y="2966311"/>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5" name="Donut 34"/>
            <p:cNvSpPr/>
            <p:nvPr/>
          </p:nvSpPr>
          <p:spPr>
            <a:xfrm rot="16200000">
              <a:off x="7695155" y="401322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6" name="Donut 35"/>
            <p:cNvSpPr/>
            <p:nvPr/>
          </p:nvSpPr>
          <p:spPr>
            <a:xfrm rot="16200000">
              <a:off x="8298287" y="4984458"/>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7" name="Donut 36"/>
            <p:cNvSpPr/>
            <p:nvPr/>
          </p:nvSpPr>
          <p:spPr>
            <a:xfrm rot="16200000">
              <a:off x="7787321" y="599729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43" name="Straight Connector 42"/>
            <p:cNvCxnSpPr>
              <a:stCxn id="35" idx="5"/>
              <a:endCxn id="34" idx="2"/>
            </p:cNvCxnSpPr>
            <p:nvPr/>
          </p:nvCxnSpPr>
          <p:spPr>
            <a:xfrm flipV="1">
              <a:off x="8198944" y="3556536"/>
              <a:ext cx="381549" cy="543127"/>
            </a:xfrm>
            <a:prstGeom prst="line">
              <a:avLst/>
            </a:prstGeom>
          </p:spPr>
          <p:style>
            <a:lnRef idx="2">
              <a:schemeClr val="accent2"/>
            </a:lnRef>
            <a:fillRef idx="0">
              <a:schemeClr val="accent2"/>
            </a:fillRef>
            <a:effectRef idx="1">
              <a:schemeClr val="accent2"/>
            </a:effectRef>
            <a:fontRef idx="minor">
              <a:schemeClr val="tx1"/>
            </a:fontRef>
          </p:style>
        </p:cxnSp>
        <p:cxnSp>
          <p:nvCxnSpPr>
            <p:cNvPr id="44" name="Straight Connector 43"/>
            <p:cNvCxnSpPr/>
            <p:nvPr/>
          </p:nvCxnSpPr>
          <p:spPr>
            <a:xfrm flipV="1">
              <a:off x="8255570" y="5556795"/>
              <a:ext cx="213585" cy="528930"/>
            </a:xfrm>
            <a:prstGeom prst="line">
              <a:avLst/>
            </a:prstGeom>
          </p:spPr>
          <p:style>
            <a:lnRef idx="2">
              <a:schemeClr val="accent2"/>
            </a:lnRef>
            <a:fillRef idx="0">
              <a:schemeClr val="accent2"/>
            </a:fillRef>
            <a:effectRef idx="1">
              <a:schemeClr val="accent2"/>
            </a:effectRef>
            <a:fontRef idx="minor">
              <a:schemeClr val="tx1"/>
            </a:fontRef>
          </p:style>
        </p:cxnSp>
        <p:cxnSp>
          <p:nvCxnSpPr>
            <p:cNvPr id="46" name="Straight Connector 45"/>
            <p:cNvCxnSpPr/>
            <p:nvPr/>
          </p:nvCxnSpPr>
          <p:spPr>
            <a:xfrm>
              <a:off x="8059524" y="2659384"/>
              <a:ext cx="312292" cy="375476"/>
            </a:xfrm>
            <a:prstGeom prst="line">
              <a:avLst/>
            </a:prstGeom>
          </p:spPr>
          <p:style>
            <a:lnRef idx="2">
              <a:schemeClr val="accent2"/>
            </a:lnRef>
            <a:fillRef idx="0">
              <a:schemeClr val="accent2"/>
            </a:fillRef>
            <a:effectRef idx="1">
              <a:schemeClr val="accent2"/>
            </a:effectRef>
            <a:fontRef idx="minor">
              <a:schemeClr val="tx1"/>
            </a:fontRef>
          </p:style>
        </p:cxnSp>
        <p:cxnSp>
          <p:nvCxnSpPr>
            <p:cNvPr id="49" name="Straight Connector 48"/>
            <p:cNvCxnSpPr/>
            <p:nvPr/>
          </p:nvCxnSpPr>
          <p:spPr>
            <a:xfrm flipH="1" flipV="1">
              <a:off x="8163172" y="4517015"/>
              <a:ext cx="394456" cy="467444"/>
            </a:xfrm>
            <a:prstGeom prst="line">
              <a:avLst/>
            </a:prstGeom>
          </p:spPr>
          <p:style>
            <a:lnRef idx="2">
              <a:schemeClr val="accent2"/>
            </a:lnRef>
            <a:fillRef idx="0">
              <a:schemeClr val="accent2"/>
            </a:fillRef>
            <a:effectRef idx="1">
              <a:schemeClr val="accent2"/>
            </a:effectRef>
            <a:fontRef idx="minor">
              <a:schemeClr val="tx1"/>
            </a:fontRef>
          </p:style>
        </p:cxnSp>
      </p:grpSp>
      <p:sp>
        <p:nvSpPr>
          <p:cNvPr id="45" name="Content Placeholder 2"/>
          <p:cNvSpPr txBox="1">
            <a:spLocks/>
          </p:cNvSpPr>
          <p:nvPr/>
        </p:nvSpPr>
        <p:spPr>
          <a:xfrm>
            <a:off x="4686019" y="4913466"/>
            <a:ext cx="3477153" cy="77761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80000"/>
              </a:lnSpc>
              <a:buFont typeface="Arial"/>
              <a:buNone/>
            </a:pPr>
            <a:r>
              <a:rPr lang="cs-CZ" sz="2000" dirty="0"/>
              <a:t>d</a:t>
            </a:r>
            <a:r>
              <a:rPr lang="cs-CZ" sz="2000" dirty="0" smtClean="0"/>
              <a:t>e-kvalifikace</a:t>
            </a:r>
          </a:p>
          <a:p>
            <a:pPr marL="0" indent="0" algn="r">
              <a:lnSpc>
                <a:spcPct val="80000"/>
              </a:lnSpc>
              <a:buFont typeface="Arial"/>
              <a:buNone/>
            </a:pPr>
            <a:r>
              <a:rPr lang="cs-CZ" sz="2000" dirty="0" smtClean="0"/>
              <a:t>(snižování požadavků na vstup)</a:t>
            </a:r>
          </a:p>
        </p:txBody>
      </p:sp>
      <p:sp>
        <p:nvSpPr>
          <p:cNvPr id="47" name="Content Placeholder 2"/>
          <p:cNvSpPr txBox="1">
            <a:spLocks/>
          </p:cNvSpPr>
          <p:nvPr/>
        </p:nvSpPr>
        <p:spPr>
          <a:xfrm>
            <a:off x="4939883" y="5939748"/>
            <a:ext cx="2728090" cy="71727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80000"/>
              </a:lnSpc>
              <a:buFont typeface="Arial"/>
              <a:buNone/>
            </a:pPr>
            <a:r>
              <a:rPr lang="cs-CZ" sz="2000" dirty="0" smtClean="0"/>
              <a:t>deformace </a:t>
            </a:r>
          </a:p>
          <a:p>
            <a:pPr marL="0" indent="0" algn="r">
              <a:lnSpc>
                <a:spcPct val="80000"/>
              </a:lnSpc>
              <a:buFont typeface="Arial"/>
              <a:buNone/>
            </a:pPr>
            <a:r>
              <a:rPr lang="cs-CZ" sz="2000" dirty="0" smtClean="0"/>
              <a:t>učitelské přípravy </a:t>
            </a:r>
          </a:p>
        </p:txBody>
      </p:sp>
      <p:sp>
        <p:nvSpPr>
          <p:cNvPr id="50" name="Content Placeholder 2"/>
          <p:cNvSpPr txBox="1">
            <a:spLocks/>
          </p:cNvSpPr>
          <p:nvPr/>
        </p:nvSpPr>
        <p:spPr>
          <a:xfrm>
            <a:off x="4632363" y="3991963"/>
            <a:ext cx="2957598" cy="71527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lnSpc>
                <a:spcPct val="80000"/>
              </a:lnSpc>
              <a:buNone/>
            </a:pPr>
            <a:r>
              <a:rPr lang="cs-CZ" sz="2000" dirty="0" smtClean="0"/>
              <a:t>odliv z učitelské profese </a:t>
            </a:r>
          </a:p>
          <a:p>
            <a:pPr marL="0" indent="0" algn="r">
              <a:lnSpc>
                <a:spcPct val="80000"/>
              </a:lnSpc>
              <a:buNone/>
            </a:pPr>
            <a:r>
              <a:rPr lang="cs-CZ" sz="2000" dirty="0" smtClean="0"/>
              <a:t>a stárnutí uč. sborů  </a:t>
            </a:r>
            <a:endParaRPr lang="cs-CZ" sz="2000" dirty="0"/>
          </a:p>
        </p:txBody>
      </p:sp>
    </p:spTree>
    <p:extLst>
      <p:ext uri="{BB962C8B-B14F-4D97-AF65-F5344CB8AC3E}">
        <p14:creationId xmlns:p14="http://schemas.microsoft.com/office/powerpoint/2010/main" val="38584307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40" grpId="0"/>
      <p:bldP spid="23" grpId="0"/>
      <p:bldP spid="24" grpId="0"/>
      <p:bldP spid="25" grpId="0"/>
      <p:bldP spid="39" grpId="0"/>
      <p:bldP spid="41" grpId="0"/>
      <p:bldP spid="42" grpId="0"/>
      <p:bldP spid="45" grpId="0"/>
      <p:bldP spid="47" grpId="0"/>
      <p:bldP spid="5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69618" y="1628877"/>
            <a:ext cx="6991572" cy="4093428"/>
          </a:xfrm>
          <a:prstGeom prst="rect">
            <a:avLst/>
          </a:prstGeom>
          <a:noFill/>
        </p:spPr>
        <p:txBody>
          <a:bodyPr wrap="square" rtlCol="0">
            <a:spAutoFit/>
          </a:bodyPr>
          <a:lstStyle/>
          <a:p>
            <a:pPr marL="285750" indent="-285750">
              <a:buFont typeface="Arial"/>
              <a:buChar char="•"/>
            </a:pPr>
            <a:r>
              <a:rPr lang="cs-CZ" sz="2600" dirty="0" smtClean="0"/>
              <a:t>Budování školských systémů a zavádění povinné školní docházky má zásadní přínos pro zvýšení gramotnosti obyvatelstva a pozdvižení jeho kulturní úrovně.</a:t>
            </a:r>
          </a:p>
          <a:p>
            <a:pPr marL="285750" indent="-285750">
              <a:buFont typeface="Arial"/>
              <a:buChar char="•"/>
            </a:pPr>
            <a:r>
              <a:rPr lang="cs-CZ" sz="2600" dirty="0" smtClean="0"/>
              <a:t>Pozdvižení učitelského vzdělávání z učitelských ústavů (sekundární či postsekundární vzdělávání) na fakulty univerzit (terciérní vzdělávání) je odpovědí na skutečnost, že učitelství musí být znalostně založenou profesí předpokládající náročnou přípravu. </a:t>
            </a:r>
          </a:p>
        </p:txBody>
      </p:sp>
      <p:grpSp>
        <p:nvGrpSpPr>
          <p:cNvPr id="5" name="Group 4"/>
          <p:cNvGrpSpPr/>
          <p:nvPr/>
        </p:nvGrpSpPr>
        <p:grpSpPr>
          <a:xfrm rot="16200000">
            <a:off x="-2125058" y="2755884"/>
            <a:ext cx="6430240" cy="1407364"/>
            <a:chOff x="464985" y="1681566"/>
            <a:chExt cx="6430240" cy="1407364"/>
          </a:xfrm>
        </p:grpSpPr>
        <p:sp>
          <p:nvSpPr>
            <p:cNvPr id="7" name="Isosceles Triangle 6"/>
            <p:cNvSpPr/>
            <p:nvPr/>
          </p:nvSpPr>
          <p:spPr>
            <a:xfrm rot="5400000">
              <a:off x="411368" y="1735184"/>
              <a:ext cx="590224" cy="482989"/>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 name="Donut 7"/>
            <p:cNvSpPr/>
            <p:nvPr/>
          </p:nvSpPr>
          <p:spPr>
            <a:xfrm>
              <a:off x="1860100" y="168156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9" name="Straight Connector 8"/>
            <p:cNvCxnSpPr>
              <a:stCxn id="7" idx="0"/>
            </p:cNvCxnSpPr>
            <p:nvPr/>
          </p:nvCxnSpPr>
          <p:spPr>
            <a:xfrm>
              <a:off x="947975" y="1976679"/>
              <a:ext cx="9121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a:stCxn id="8" idx="6"/>
            </p:cNvCxnSpPr>
            <p:nvPr/>
          </p:nvCxnSpPr>
          <p:spPr>
            <a:xfrm rot="5400000" flipV="1">
              <a:off x="2506760" y="1920244"/>
              <a:ext cx="817137" cy="930009"/>
            </a:xfrm>
            <a:prstGeom prst="line">
              <a:avLst/>
            </a:prstGeom>
          </p:spPr>
          <p:style>
            <a:lnRef idx="2">
              <a:schemeClr val="accent2"/>
            </a:lnRef>
            <a:fillRef idx="0">
              <a:schemeClr val="accent2"/>
            </a:fillRef>
            <a:effectRef idx="1">
              <a:schemeClr val="accent2"/>
            </a:effectRef>
            <a:fontRef idx="minor">
              <a:schemeClr val="tx1"/>
            </a:fontRef>
          </p:style>
        </p:cxnSp>
        <p:sp>
          <p:nvSpPr>
            <p:cNvPr id="11" name="Donut 10"/>
            <p:cNvSpPr/>
            <p:nvPr/>
          </p:nvSpPr>
          <p:spPr>
            <a:xfrm>
              <a:off x="3380332" y="2498705"/>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12" name="Donut 11"/>
            <p:cNvSpPr/>
            <p:nvPr/>
          </p:nvSpPr>
          <p:spPr>
            <a:xfrm>
              <a:off x="4846952" y="168156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13" name="Straight Connector 12"/>
            <p:cNvCxnSpPr>
              <a:stCxn id="11" idx="6"/>
            </p:cNvCxnSpPr>
            <p:nvPr/>
          </p:nvCxnSpPr>
          <p:spPr>
            <a:xfrm rot="5400000" flipH="1" flipV="1">
              <a:off x="4026992" y="1920243"/>
              <a:ext cx="817140" cy="930012"/>
            </a:xfrm>
            <a:prstGeom prst="line">
              <a:avLst/>
            </a:prstGeom>
          </p:spPr>
          <p:style>
            <a:lnRef idx="2">
              <a:schemeClr val="accent2"/>
            </a:lnRef>
            <a:fillRef idx="0">
              <a:schemeClr val="accent2"/>
            </a:fillRef>
            <a:effectRef idx="1">
              <a:schemeClr val="accent2"/>
            </a:effectRef>
            <a:fontRef idx="minor">
              <a:schemeClr val="tx1"/>
            </a:fontRef>
          </p:style>
        </p:cxnSp>
        <p:sp>
          <p:nvSpPr>
            <p:cNvPr id="14" name="Donut 13"/>
            <p:cNvSpPr/>
            <p:nvPr/>
          </p:nvSpPr>
          <p:spPr>
            <a:xfrm>
              <a:off x="6305001" y="2203595"/>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15" name="Straight Connector 14"/>
            <p:cNvCxnSpPr>
              <a:endCxn id="14" idx="2"/>
            </p:cNvCxnSpPr>
            <p:nvPr/>
          </p:nvCxnSpPr>
          <p:spPr>
            <a:xfrm rot="5400000" flipV="1">
              <a:off x="5610073" y="1803781"/>
              <a:ext cx="522029" cy="867826"/>
            </a:xfrm>
            <a:prstGeom prst="line">
              <a:avLst/>
            </a:prstGeom>
          </p:spPr>
          <p:style>
            <a:lnRef idx="2">
              <a:schemeClr val="accent2"/>
            </a:lnRef>
            <a:fillRef idx="0">
              <a:schemeClr val="accent2"/>
            </a:fillRef>
            <a:effectRef idx="1">
              <a:schemeClr val="accent2"/>
            </a:effectRef>
            <a:fontRef idx="minor">
              <a:schemeClr val="tx1"/>
            </a:fontRef>
          </p:style>
        </p:cxnSp>
      </p:grpSp>
      <p:sp>
        <p:nvSpPr>
          <p:cNvPr id="17" name="Title 1"/>
          <p:cNvSpPr>
            <a:spLocks noGrp="1"/>
          </p:cNvSpPr>
          <p:nvPr>
            <p:ph type="title"/>
          </p:nvPr>
        </p:nvSpPr>
        <p:spPr>
          <a:xfrm>
            <a:off x="1811632" y="205037"/>
            <a:ext cx="7186374" cy="1190265"/>
          </a:xfrm>
        </p:spPr>
        <p:txBody>
          <a:bodyPr>
            <a:noAutofit/>
          </a:bodyPr>
          <a:lstStyle/>
          <a:p>
            <a:pPr algn="l"/>
            <a:r>
              <a:rPr lang="cs-CZ" sz="3600" dirty="0" smtClean="0"/>
              <a:t>Vlivy působící ve směru </a:t>
            </a:r>
            <a:r>
              <a:rPr lang="cs-CZ" sz="3600" dirty="0" smtClean="0">
                <a:solidFill>
                  <a:srgbClr val="800000"/>
                </a:solidFill>
              </a:rPr>
              <a:t>posilování</a:t>
            </a:r>
            <a:r>
              <a:rPr lang="cs-CZ" sz="3600" dirty="0" smtClean="0"/>
              <a:t/>
            </a:r>
            <a:br>
              <a:rPr lang="cs-CZ" sz="3600" dirty="0" smtClean="0"/>
            </a:br>
            <a:r>
              <a:rPr lang="cs-CZ" sz="2600" b="1" dirty="0" smtClean="0"/>
              <a:t>budování školského systému a učitelské přípravy</a:t>
            </a:r>
            <a:endParaRPr lang="cs-CZ" sz="2600" b="1" dirty="0"/>
          </a:p>
        </p:txBody>
      </p:sp>
    </p:spTree>
    <p:extLst>
      <p:ext uri="{BB962C8B-B14F-4D97-AF65-F5344CB8AC3E}">
        <p14:creationId xmlns:p14="http://schemas.microsoft.com/office/powerpoint/2010/main" val="396022403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06440" y="1399006"/>
            <a:ext cx="7081640" cy="5293757"/>
          </a:xfrm>
          <a:prstGeom prst="rect">
            <a:avLst/>
          </a:prstGeom>
          <a:noFill/>
        </p:spPr>
        <p:txBody>
          <a:bodyPr wrap="square" rtlCol="0">
            <a:spAutoFit/>
          </a:bodyPr>
          <a:lstStyle/>
          <a:p>
            <a:pPr marL="285750" indent="-285750">
              <a:buFont typeface="Arial"/>
              <a:buChar char="•"/>
            </a:pPr>
            <a:r>
              <a:rPr lang="cs-CZ" sz="2600" dirty="0" smtClean="0"/>
              <a:t>Formování školských systémů je současně procesem vyhraňování pedagogických profesí – zejména profese učitelské.</a:t>
            </a:r>
          </a:p>
          <a:p>
            <a:pPr marL="285750" indent="-285750">
              <a:buFont typeface="Arial"/>
              <a:buChar char="•"/>
            </a:pPr>
            <a:r>
              <a:rPr lang="cs-CZ" sz="2600" dirty="0" smtClean="0"/>
              <a:t>Učitelské profesi je v systému svěřována speciální úloha (výchova a vzdělávání dětí), která je vnímána jako společensky i individuálně závažná – tudíž je vznášen požadavek na profesionalitu.</a:t>
            </a:r>
          </a:p>
          <a:p>
            <a:pPr marL="285750" indent="-285750">
              <a:buFont typeface="Arial"/>
              <a:buChar char="•"/>
            </a:pPr>
            <a:r>
              <a:rPr lang="cs-CZ" sz="2600" dirty="0" smtClean="0"/>
              <a:t>Učitelstvo „dělá kariéru“ – realizuje společenský vzestup </a:t>
            </a:r>
            <a:r>
              <a:rPr lang="cs-CZ" sz="2600" dirty="0"/>
              <a:t>(</a:t>
            </a:r>
            <a:r>
              <a:rPr lang="cs-CZ" sz="2600" dirty="0" smtClean="0"/>
              <a:t>zvláště dobře je to patrné u učitelů primárních škol) a těší se relativně vysoké prestiži (jakkoliv učiteli samými prestiž jejich stavu nemusí být vždy vnímána jako vysoká).</a:t>
            </a:r>
            <a:endParaRPr lang="cs-CZ" sz="2600" dirty="0"/>
          </a:p>
        </p:txBody>
      </p:sp>
      <p:grpSp>
        <p:nvGrpSpPr>
          <p:cNvPr id="5" name="Group 4"/>
          <p:cNvGrpSpPr/>
          <p:nvPr/>
        </p:nvGrpSpPr>
        <p:grpSpPr>
          <a:xfrm rot="16200000">
            <a:off x="-2125058" y="2755884"/>
            <a:ext cx="6430240" cy="1407364"/>
            <a:chOff x="464985" y="1681566"/>
            <a:chExt cx="6430240" cy="1407364"/>
          </a:xfrm>
        </p:grpSpPr>
        <p:sp>
          <p:nvSpPr>
            <p:cNvPr id="7" name="Isosceles Triangle 6"/>
            <p:cNvSpPr/>
            <p:nvPr/>
          </p:nvSpPr>
          <p:spPr>
            <a:xfrm rot="5400000">
              <a:off x="411368" y="1735184"/>
              <a:ext cx="590224" cy="482989"/>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 name="Donut 7"/>
            <p:cNvSpPr/>
            <p:nvPr/>
          </p:nvSpPr>
          <p:spPr>
            <a:xfrm>
              <a:off x="1860100" y="168156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9" name="Straight Connector 8"/>
            <p:cNvCxnSpPr>
              <a:stCxn id="7" idx="0"/>
            </p:cNvCxnSpPr>
            <p:nvPr/>
          </p:nvCxnSpPr>
          <p:spPr>
            <a:xfrm>
              <a:off x="947975" y="1976679"/>
              <a:ext cx="9121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a:stCxn id="8" idx="6"/>
            </p:cNvCxnSpPr>
            <p:nvPr/>
          </p:nvCxnSpPr>
          <p:spPr>
            <a:xfrm rot="5400000" flipV="1">
              <a:off x="2506760" y="1920244"/>
              <a:ext cx="817137" cy="930009"/>
            </a:xfrm>
            <a:prstGeom prst="line">
              <a:avLst/>
            </a:prstGeom>
          </p:spPr>
          <p:style>
            <a:lnRef idx="2">
              <a:schemeClr val="accent2"/>
            </a:lnRef>
            <a:fillRef idx="0">
              <a:schemeClr val="accent2"/>
            </a:fillRef>
            <a:effectRef idx="1">
              <a:schemeClr val="accent2"/>
            </a:effectRef>
            <a:fontRef idx="minor">
              <a:schemeClr val="tx1"/>
            </a:fontRef>
          </p:style>
        </p:cxnSp>
        <p:sp>
          <p:nvSpPr>
            <p:cNvPr id="11" name="Donut 10"/>
            <p:cNvSpPr/>
            <p:nvPr/>
          </p:nvSpPr>
          <p:spPr>
            <a:xfrm>
              <a:off x="3380332" y="2498705"/>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12" name="Donut 11"/>
            <p:cNvSpPr/>
            <p:nvPr/>
          </p:nvSpPr>
          <p:spPr>
            <a:xfrm>
              <a:off x="4846952" y="168156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13" name="Straight Connector 12"/>
            <p:cNvCxnSpPr>
              <a:stCxn id="11" idx="6"/>
            </p:cNvCxnSpPr>
            <p:nvPr/>
          </p:nvCxnSpPr>
          <p:spPr>
            <a:xfrm rot="5400000" flipH="1" flipV="1">
              <a:off x="4026992" y="1920243"/>
              <a:ext cx="817140" cy="930012"/>
            </a:xfrm>
            <a:prstGeom prst="line">
              <a:avLst/>
            </a:prstGeom>
          </p:spPr>
          <p:style>
            <a:lnRef idx="2">
              <a:schemeClr val="accent2"/>
            </a:lnRef>
            <a:fillRef idx="0">
              <a:schemeClr val="accent2"/>
            </a:fillRef>
            <a:effectRef idx="1">
              <a:schemeClr val="accent2"/>
            </a:effectRef>
            <a:fontRef idx="minor">
              <a:schemeClr val="tx1"/>
            </a:fontRef>
          </p:style>
        </p:cxnSp>
        <p:sp>
          <p:nvSpPr>
            <p:cNvPr id="14" name="Donut 13"/>
            <p:cNvSpPr/>
            <p:nvPr/>
          </p:nvSpPr>
          <p:spPr>
            <a:xfrm>
              <a:off x="6305001" y="2203595"/>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15" name="Straight Connector 14"/>
            <p:cNvCxnSpPr>
              <a:endCxn id="14" idx="2"/>
            </p:cNvCxnSpPr>
            <p:nvPr/>
          </p:nvCxnSpPr>
          <p:spPr>
            <a:xfrm rot="5400000" flipV="1">
              <a:off x="5610073" y="1803781"/>
              <a:ext cx="522029" cy="867826"/>
            </a:xfrm>
            <a:prstGeom prst="line">
              <a:avLst/>
            </a:prstGeom>
          </p:spPr>
          <p:style>
            <a:lnRef idx="2">
              <a:schemeClr val="accent2"/>
            </a:lnRef>
            <a:fillRef idx="0">
              <a:schemeClr val="accent2"/>
            </a:fillRef>
            <a:effectRef idx="1">
              <a:schemeClr val="accent2"/>
            </a:effectRef>
            <a:fontRef idx="minor">
              <a:schemeClr val="tx1"/>
            </a:fontRef>
          </p:style>
        </p:cxnSp>
      </p:grpSp>
      <p:sp>
        <p:nvSpPr>
          <p:cNvPr id="17" name="Title 1"/>
          <p:cNvSpPr>
            <a:spLocks noGrp="1"/>
          </p:cNvSpPr>
          <p:nvPr>
            <p:ph type="title"/>
          </p:nvPr>
        </p:nvSpPr>
        <p:spPr>
          <a:xfrm>
            <a:off x="1793746" y="222925"/>
            <a:ext cx="7186374" cy="1190265"/>
          </a:xfrm>
        </p:spPr>
        <p:txBody>
          <a:bodyPr>
            <a:noAutofit/>
          </a:bodyPr>
          <a:lstStyle/>
          <a:p>
            <a:pPr algn="l"/>
            <a:r>
              <a:rPr lang="cs-CZ" sz="3600" dirty="0" smtClean="0"/>
              <a:t>Vlivy působící ve směru </a:t>
            </a:r>
            <a:r>
              <a:rPr lang="cs-CZ" sz="3600" dirty="0" smtClean="0">
                <a:solidFill>
                  <a:srgbClr val="800000"/>
                </a:solidFill>
              </a:rPr>
              <a:t>posilování</a:t>
            </a:r>
            <a:r>
              <a:rPr lang="cs-CZ" sz="3600" dirty="0" smtClean="0"/>
              <a:t/>
            </a:r>
            <a:br>
              <a:rPr lang="cs-CZ" sz="3600" dirty="0" smtClean="0"/>
            </a:br>
            <a:r>
              <a:rPr lang="cs-CZ" sz="2600" b="1" dirty="0" smtClean="0"/>
              <a:t>rozvinutí učitelského povolání do profese</a:t>
            </a:r>
            <a:endParaRPr lang="cs-CZ" sz="2600" b="1" dirty="0"/>
          </a:p>
        </p:txBody>
      </p:sp>
    </p:spTree>
    <p:extLst>
      <p:ext uri="{BB962C8B-B14F-4D97-AF65-F5344CB8AC3E}">
        <p14:creationId xmlns:p14="http://schemas.microsoft.com/office/powerpoint/2010/main" val="416015233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95870" y="1359526"/>
            <a:ext cx="6916128" cy="3416320"/>
          </a:xfrm>
          <a:prstGeom prst="rect">
            <a:avLst/>
          </a:prstGeom>
          <a:noFill/>
        </p:spPr>
        <p:txBody>
          <a:bodyPr wrap="square" rtlCol="0">
            <a:spAutoFit/>
          </a:bodyPr>
          <a:lstStyle/>
          <a:p>
            <a:pPr marL="285750" indent="-285750">
              <a:buFont typeface="Arial"/>
              <a:buChar char="•"/>
            </a:pPr>
            <a:r>
              <a:rPr lang="cs-CZ" sz="2400" dirty="0" smtClean="0"/>
              <a:t>Pedagogické profese jsou aktérem pozitivních posunů v náhledu na člověka/dítě.</a:t>
            </a:r>
          </a:p>
          <a:p>
            <a:pPr marL="285750" indent="-285750">
              <a:buFont typeface="Arial"/>
              <a:buChar char="•"/>
            </a:pPr>
            <a:r>
              <a:rPr lang="cs-CZ" sz="2400" dirty="0"/>
              <a:t>P</a:t>
            </a:r>
            <a:r>
              <a:rPr lang="cs-CZ" sz="2400" dirty="0" smtClean="0"/>
              <a:t>řispívají k humanizaci školy a potažmo společnosti: s narůstající empatií a porozuměním se obracejí k dítěti a podávají mu pomocnou ruku.</a:t>
            </a:r>
          </a:p>
          <a:p>
            <a:pPr marL="285750" indent="-285750">
              <a:buFont typeface="Arial"/>
              <a:buChar char="•"/>
            </a:pPr>
            <a:r>
              <a:rPr lang="cs-CZ" sz="2400" dirty="0" smtClean="0"/>
              <a:t>Učitelstvo vynalézá pedagogiku a didaktiku, čímž napomáhá zefektivňovat vzdělávání, takže se daří relativně účinně poskytovat vzdělávání zvyšujícímu se počtu osob po delší dobu. </a:t>
            </a:r>
            <a:endParaRPr lang="cs-CZ" sz="2400" dirty="0"/>
          </a:p>
        </p:txBody>
      </p:sp>
      <p:grpSp>
        <p:nvGrpSpPr>
          <p:cNvPr id="5" name="Group 4"/>
          <p:cNvGrpSpPr/>
          <p:nvPr/>
        </p:nvGrpSpPr>
        <p:grpSpPr>
          <a:xfrm rot="16200000">
            <a:off x="-2125058" y="2755884"/>
            <a:ext cx="6430240" cy="1407364"/>
            <a:chOff x="464985" y="1681566"/>
            <a:chExt cx="6430240" cy="1407364"/>
          </a:xfrm>
        </p:grpSpPr>
        <p:sp>
          <p:nvSpPr>
            <p:cNvPr id="7" name="Isosceles Triangle 6"/>
            <p:cNvSpPr/>
            <p:nvPr/>
          </p:nvSpPr>
          <p:spPr>
            <a:xfrm rot="5400000">
              <a:off x="411368" y="1735184"/>
              <a:ext cx="590224" cy="482989"/>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 name="Donut 7"/>
            <p:cNvSpPr/>
            <p:nvPr/>
          </p:nvSpPr>
          <p:spPr>
            <a:xfrm>
              <a:off x="1860100" y="168156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9" name="Straight Connector 8"/>
            <p:cNvCxnSpPr>
              <a:stCxn id="7" idx="0"/>
            </p:cNvCxnSpPr>
            <p:nvPr/>
          </p:nvCxnSpPr>
          <p:spPr>
            <a:xfrm>
              <a:off x="947975" y="1976679"/>
              <a:ext cx="9121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a:stCxn id="8" idx="6"/>
            </p:cNvCxnSpPr>
            <p:nvPr/>
          </p:nvCxnSpPr>
          <p:spPr>
            <a:xfrm rot="5400000" flipV="1">
              <a:off x="2506760" y="1920244"/>
              <a:ext cx="817137" cy="930009"/>
            </a:xfrm>
            <a:prstGeom prst="line">
              <a:avLst/>
            </a:prstGeom>
          </p:spPr>
          <p:style>
            <a:lnRef idx="2">
              <a:schemeClr val="accent2"/>
            </a:lnRef>
            <a:fillRef idx="0">
              <a:schemeClr val="accent2"/>
            </a:fillRef>
            <a:effectRef idx="1">
              <a:schemeClr val="accent2"/>
            </a:effectRef>
            <a:fontRef idx="minor">
              <a:schemeClr val="tx1"/>
            </a:fontRef>
          </p:style>
        </p:cxnSp>
        <p:sp>
          <p:nvSpPr>
            <p:cNvPr id="11" name="Donut 10"/>
            <p:cNvSpPr/>
            <p:nvPr/>
          </p:nvSpPr>
          <p:spPr>
            <a:xfrm>
              <a:off x="3380332" y="2498705"/>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12" name="Donut 11"/>
            <p:cNvSpPr/>
            <p:nvPr/>
          </p:nvSpPr>
          <p:spPr>
            <a:xfrm>
              <a:off x="4846952" y="168156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13" name="Straight Connector 12"/>
            <p:cNvCxnSpPr>
              <a:stCxn id="11" idx="6"/>
            </p:cNvCxnSpPr>
            <p:nvPr/>
          </p:nvCxnSpPr>
          <p:spPr>
            <a:xfrm rot="5400000" flipH="1" flipV="1">
              <a:off x="4026992" y="1920243"/>
              <a:ext cx="817140" cy="930012"/>
            </a:xfrm>
            <a:prstGeom prst="line">
              <a:avLst/>
            </a:prstGeom>
          </p:spPr>
          <p:style>
            <a:lnRef idx="2">
              <a:schemeClr val="accent2"/>
            </a:lnRef>
            <a:fillRef idx="0">
              <a:schemeClr val="accent2"/>
            </a:fillRef>
            <a:effectRef idx="1">
              <a:schemeClr val="accent2"/>
            </a:effectRef>
            <a:fontRef idx="minor">
              <a:schemeClr val="tx1"/>
            </a:fontRef>
          </p:style>
        </p:cxnSp>
        <p:sp>
          <p:nvSpPr>
            <p:cNvPr id="14" name="Donut 13"/>
            <p:cNvSpPr/>
            <p:nvPr/>
          </p:nvSpPr>
          <p:spPr>
            <a:xfrm>
              <a:off x="6305001" y="2203595"/>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15" name="Straight Connector 14"/>
            <p:cNvCxnSpPr>
              <a:endCxn id="14" idx="2"/>
            </p:cNvCxnSpPr>
            <p:nvPr/>
          </p:nvCxnSpPr>
          <p:spPr>
            <a:xfrm rot="5400000" flipV="1">
              <a:off x="5610073" y="1803781"/>
              <a:ext cx="522029" cy="867826"/>
            </a:xfrm>
            <a:prstGeom prst="line">
              <a:avLst/>
            </a:prstGeom>
          </p:spPr>
          <p:style>
            <a:lnRef idx="2">
              <a:schemeClr val="accent2"/>
            </a:lnRef>
            <a:fillRef idx="0">
              <a:schemeClr val="accent2"/>
            </a:fillRef>
            <a:effectRef idx="1">
              <a:schemeClr val="accent2"/>
            </a:effectRef>
            <a:fontRef idx="minor">
              <a:schemeClr val="tx1"/>
            </a:fontRef>
          </p:style>
        </p:cxnSp>
      </p:grpSp>
      <p:sp>
        <p:nvSpPr>
          <p:cNvPr id="17" name="Title 1"/>
          <p:cNvSpPr>
            <a:spLocks noGrp="1"/>
          </p:cNvSpPr>
          <p:nvPr>
            <p:ph type="title"/>
          </p:nvPr>
        </p:nvSpPr>
        <p:spPr>
          <a:xfrm>
            <a:off x="1793746" y="133485"/>
            <a:ext cx="7186374" cy="1190265"/>
          </a:xfrm>
        </p:spPr>
        <p:txBody>
          <a:bodyPr>
            <a:noAutofit/>
          </a:bodyPr>
          <a:lstStyle/>
          <a:p>
            <a:pPr algn="l"/>
            <a:r>
              <a:rPr lang="cs-CZ" sz="3600" dirty="0" smtClean="0"/>
              <a:t>Vlivy působící ve směru </a:t>
            </a:r>
            <a:r>
              <a:rPr lang="cs-CZ" sz="3600" dirty="0" smtClean="0">
                <a:solidFill>
                  <a:srgbClr val="800000"/>
                </a:solidFill>
              </a:rPr>
              <a:t>posilování</a:t>
            </a:r>
            <a:r>
              <a:rPr lang="cs-CZ" sz="3600" dirty="0" smtClean="0"/>
              <a:t/>
            </a:r>
            <a:br>
              <a:rPr lang="cs-CZ" sz="3600" dirty="0" smtClean="0"/>
            </a:br>
            <a:r>
              <a:rPr lang="cs-CZ" sz="2600" b="1" dirty="0" smtClean="0"/>
              <a:t>humanizace školy, obrat k dítěti, </a:t>
            </a:r>
            <a:r>
              <a:rPr lang="cs-CZ" sz="2600" b="1" dirty="0" err="1" smtClean="0"/>
              <a:t>ped</a:t>
            </a:r>
            <a:r>
              <a:rPr lang="cs-CZ" sz="2600" b="1" dirty="0" smtClean="0"/>
              <a:t>. </a:t>
            </a:r>
            <a:r>
              <a:rPr lang="cs-CZ" sz="2600" b="1" dirty="0"/>
              <a:t>r</a:t>
            </a:r>
            <a:r>
              <a:rPr lang="cs-CZ" sz="2600" b="1" dirty="0" smtClean="0"/>
              <a:t>eformismus</a:t>
            </a:r>
            <a:endParaRPr lang="cs-CZ" sz="2600" b="1" dirty="0"/>
          </a:p>
        </p:txBody>
      </p:sp>
      <p:pic>
        <p:nvPicPr>
          <p:cNvPr id="16" name="Picture 15" descr="Skola_PredmoderniDoba_Franci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484" y="4847915"/>
            <a:ext cx="3252410" cy="2028490"/>
          </a:xfrm>
          <a:prstGeom prst="rect">
            <a:avLst/>
          </a:prstGeom>
        </p:spPr>
      </p:pic>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1618" y="4841872"/>
            <a:ext cx="3080790" cy="2034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Right Arrow 1"/>
          <p:cNvSpPr/>
          <p:nvPr/>
        </p:nvSpPr>
        <p:spPr>
          <a:xfrm>
            <a:off x="4954302" y="5386715"/>
            <a:ext cx="1019478" cy="80498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71147184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740087" y="1486267"/>
            <a:ext cx="7202700" cy="3785652"/>
          </a:xfrm>
          <a:prstGeom prst="rect">
            <a:avLst/>
          </a:prstGeom>
          <a:noFill/>
        </p:spPr>
        <p:txBody>
          <a:bodyPr wrap="square" rtlCol="0">
            <a:spAutoFit/>
          </a:bodyPr>
          <a:lstStyle/>
          <a:p>
            <a:pPr marL="285750" indent="-285750">
              <a:buFont typeface="Arial"/>
              <a:buChar char="•"/>
            </a:pPr>
            <a:r>
              <a:rPr lang="cs-CZ" sz="2400" dirty="0" smtClean="0"/>
              <a:t>Škola je nakonec možná jednou z mála institucí, které dávají naději, že zvládneme i ty nejnáročnější výzvy jako jsou informační exploze, zvyšující se heterogenita žáků, migrace apod.</a:t>
            </a:r>
          </a:p>
          <a:p>
            <a:pPr marL="285750" indent="-285750">
              <a:buFont typeface="Arial"/>
              <a:buChar char="•"/>
            </a:pPr>
            <a:r>
              <a:rPr lang="cs-CZ" sz="2400" dirty="0" smtClean="0"/>
              <a:t>Společnost nedisponuje jiným srovnatelným systémem, který by se týkal všech (nejen dětí, ale i jejich rodin a širších komunit), v případě, že mají školy dostatek sil a </a:t>
            </a:r>
            <a:r>
              <a:rPr lang="cs-CZ" sz="2400" dirty="0" err="1" smtClean="0"/>
              <a:t>expertnosti</a:t>
            </a:r>
            <a:r>
              <a:rPr lang="cs-CZ" sz="2400" dirty="0" smtClean="0"/>
              <a:t>, může se s nimi v tomto ohledu počítat (naopak: necháme-li školy padnout na kolena, stanou se samy problémem nás všech).</a:t>
            </a:r>
          </a:p>
        </p:txBody>
      </p:sp>
      <p:grpSp>
        <p:nvGrpSpPr>
          <p:cNvPr id="5" name="Group 4"/>
          <p:cNvGrpSpPr/>
          <p:nvPr/>
        </p:nvGrpSpPr>
        <p:grpSpPr>
          <a:xfrm rot="16200000">
            <a:off x="-2125058" y="2755884"/>
            <a:ext cx="6430240" cy="1407364"/>
            <a:chOff x="464985" y="1681566"/>
            <a:chExt cx="6430240" cy="1407364"/>
          </a:xfrm>
        </p:grpSpPr>
        <p:sp>
          <p:nvSpPr>
            <p:cNvPr id="7" name="Isosceles Triangle 6"/>
            <p:cNvSpPr/>
            <p:nvPr/>
          </p:nvSpPr>
          <p:spPr>
            <a:xfrm rot="5400000">
              <a:off x="411368" y="1735184"/>
              <a:ext cx="590224" cy="482989"/>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 name="Donut 7"/>
            <p:cNvSpPr/>
            <p:nvPr/>
          </p:nvSpPr>
          <p:spPr>
            <a:xfrm>
              <a:off x="1860100" y="168156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9" name="Straight Connector 8"/>
            <p:cNvCxnSpPr>
              <a:stCxn id="7" idx="0"/>
            </p:cNvCxnSpPr>
            <p:nvPr/>
          </p:nvCxnSpPr>
          <p:spPr>
            <a:xfrm>
              <a:off x="947975" y="1976679"/>
              <a:ext cx="9121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a:stCxn id="8" idx="6"/>
            </p:cNvCxnSpPr>
            <p:nvPr/>
          </p:nvCxnSpPr>
          <p:spPr>
            <a:xfrm rot="5400000" flipV="1">
              <a:off x="2506760" y="1920244"/>
              <a:ext cx="817137" cy="930009"/>
            </a:xfrm>
            <a:prstGeom prst="line">
              <a:avLst/>
            </a:prstGeom>
          </p:spPr>
          <p:style>
            <a:lnRef idx="2">
              <a:schemeClr val="accent2"/>
            </a:lnRef>
            <a:fillRef idx="0">
              <a:schemeClr val="accent2"/>
            </a:fillRef>
            <a:effectRef idx="1">
              <a:schemeClr val="accent2"/>
            </a:effectRef>
            <a:fontRef idx="minor">
              <a:schemeClr val="tx1"/>
            </a:fontRef>
          </p:style>
        </p:cxnSp>
        <p:sp>
          <p:nvSpPr>
            <p:cNvPr id="11" name="Donut 10"/>
            <p:cNvSpPr/>
            <p:nvPr/>
          </p:nvSpPr>
          <p:spPr>
            <a:xfrm>
              <a:off x="3380332" y="2498705"/>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12" name="Donut 11"/>
            <p:cNvSpPr/>
            <p:nvPr/>
          </p:nvSpPr>
          <p:spPr>
            <a:xfrm>
              <a:off x="4846952" y="168156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13" name="Straight Connector 12"/>
            <p:cNvCxnSpPr>
              <a:stCxn id="11" idx="6"/>
            </p:cNvCxnSpPr>
            <p:nvPr/>
          </p:nvCxnSpPr>
          <p:spPr>
            <a:xfrm rot="5400000" flipH="1" flipV="1">
              <a:off x="4026992" y="1920243"/>
              <a:ext cx="817140" cy="930012"/>
            </a:xfrm>
            <a:prstGeom prst="line">
              <a:avLst/>
            </a:prstGeom>
          </p:spPr>
          <p:style>
            <a:lnRef idx="2">
              <a:schemeClr val="accent2"/>
            </a:lnRef>
            <a:fillRef idx="0">
              <a:schemeClr val="accent2"/>
            </a:fillRef>
            <a:effectRef idx="1">
              <a:schemeClr val="accent2"/>
            </a:effectRef>
            <a:fontRef idx="minor">
              <a:schemeClr val="tx1"/>
            </a:fontRef>
          </p:style>
        </p:cxnSp>
        <p:sp>
          <p:nvSpPr>
            <p:cNvPr id="14" name="Donut 13"/>
            <p:cNvSpPr/>
            <p:nvPr/>
          </p:nvSpPr>
          <p:spPr>
            <a:xfrm>
              <a:off x="6305001" y="2203595"/>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15" name="Straight Connector 14"/>
            <p:cNvCxnSpPr>
              <a:endCxn id="14" idx="2"/>
            </p:cNvCxnSpPr>
            <p:nvPr/>
          </p:nvCxnSpPr>
          <p:spPr>
            <a:xfrm rot="5400000" flipV="1">
              <a:off x="5610073" y="1803781"/>
              <a:ext cx="522029" cy="867826"/>
            </a:xfrm>
            <a:prstGeom prst="line">
              <a:avLst/>
            </a:prstGeom>
          </p:spPr>
          <p:style>
            <a:lnRef idx="2">
              <a:schemeClr val="accent2"/>
            </a:lnRef>
            <a:fillRef idx="0">
              <a:schemeClr val="accent2"/>
            </a:fillRef>
            <a:effectRef idx="1">
              <a:schemeClr val="accent2"/>
            </a:effectRef>
            <a:fontRef idx="minor">
              <a:schemeClr val="tx1"/>
            </a:fontRef>
          </p:style>
        </p:cxnSp>
      </p:grpSp>
      <p:sp>
        <p:nvSpPr>
          <p:cNvPr id="17" name="Title 1"/>
          <p:cNvSpPr>
            <a:spLocks noGrp="1"/>
          </p:cNvSpPr>
          <p:nvPr>
            <p:ph type="title"/>
          </p:nvPr>
        </p:nvSpPr>
        <p:spPr>
          <a:xfrm>
            <a:off x="1658818" y="166903"/>
            <a:ext cx="7481486" cy="1190265"/>
          </a:xfrm>
        </p:spPr>
        <p:txBody>
          <a:bodyPr>
            <a:noAutofit/>
          </a:bodyPr>
          <a:lstStyle/>
          <a:p>
            <a:pPr algn="l"/>
            <a:r>
              <a:rPr lang="cs-CZ" sz="3600" dirty="0" smtClean="0"/>
              <a:t>Vlivy působící ve směru </a:t>
            </a:r>
            <a:r>
              <a:rPr lang="cs-CZ" sz="3600" dirty="0" smtClean="0">
                <a:solidFill>
                  <a:srgbClr val="800000"/>
                </a:solidFill>
              </a:rPr>
              <a:t>posilování</a:t>
            </a:r>
            <a:r>
              <a:rPr lang="cs-CZ" sz="3600" dirty="0" smtClean="0"/>
              <a:t/>
            </a:r>
            <a:br>
              <a:rPr lang="cs-CZ" sz="3600" dirty="0" smtClean="0"/>
            </a:br>
            <a:r>
              <a:rPr lang="cs-CZ" sz="2600" b="1" dirty="0" smtClean="0"/>
              <a:t>rozvoj školy jako silné instituce zvládající nové výzvy</a:t>
            </a:r>
            <a:endParaRPr lang="cs-CZ" sz="2600" b="1" dirty="0"/>
          </a:p>
        </p:txBody>
      </p:sp>
      <p:pic>
        <p:nvPicPr>
          <p:cNvPr id="2" name="Picture 1" descr="ganztagsschule-niedersachsen-g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2343" y="5279571"/>
            <a:ext cx="2222500" cy="1524000"/>
          </a:xfrm>
          <a:prstGeom prst="rect">
            <a:avLst/>
          </a:prstGeom>
        </p:spPr>
      </p:pic>
    </p:spTree>
    <p:extLst>
      <p:ext uri="{BB962C8B-B14F-4D97-AF65-F5344CB8AC3E}">
        <p14:creationId xmlns:p14="http://schemas.microsoft.com/office/powerpoint/2010/main" val="277351524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20" y="222925"/>
            <a:ext cx="8686800" cy="1211159"/>
          </a:xfrm>
        </p:spPr>
        <p:txBody>
          <a:bodyPr>
            <a:noAutofit/>
          </a:bodyPr>
          <a:lstStyle/>
          <a:p>
            <a:pPr algn="l"/>
            <a:r>
              <a:rPr lang="cs-CZ" sz="3600" dirty="0" smtClean="0"/>
              <a:t>Vlivy působící ve směru </a:t>
            </a:r>
            <a:r>
              <a:rPr lang="cs-CZ" sz="3600" dirty="0" smtClean="0">
                <a:solidFill>
                  <a:srgbClr val="800000"/>
                </a:solidFill>
              </a:rPr>
              <a:t>oslabování</a:t>
            </a:r>
            <a:r>
              <a:rPr lang="cs-CZ" sz="3600" dirty="0" smtClean="0"/>
              <a:t/>
            </a:r>
            <a:br>
              <a:rPr lang="cs-CZ" sz="3600" dirty="0" smtClean="0"/>
            </a:br>
            <a:r>
              <a:rPr lang="cs-CZ" sz="2800" b="1" dirty="0" smtClean="0"/>
              <a:t>znevažování školy a učitelské profese</a:t>
            </a:r>
            <a:endParaRPr lang="cs-CZ" sz="2800" b="1" dirty="0"/>
          </a:p>
        </p:txBody>
      </p:sp>
      <p:pic>
        <p:nvPicPr>
          <p:cNvPr id="3" name="Picture 2" descr="LiniUcite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6" y="5159794"/>
            <a:ext cx="8108310" cy="1259662"/>
          </a:xfrm>
          <a:prstGeom prst="rect">
            <a:avLst/>
          </a:prstGeom>
        </p:spPr>
      </p:pic>
      <p:grpSp>
        <p:nvGrpSpPr>
          <p:cNvPr id="24" name="Group 23"/>
          <p:cNvGrpSpPr/>
          <p:nvPr/>
        </p:nvGrpSpPr>
        <p:grpSpPr>
          <a:xfrm>
            <a:off x="7607328" y="261495"/>
            <a:ext cx="1281183" cy="6326027"/>
            <a:chOff x="7607328" y="261495"/>
            <a:chExt cx="1281183" cy="6326027"/>
          </a:xfrm>
        </p:grpSpPr>
        <p:sp>
          <p:nvSpPr>
            <p:cNvPr id="25" name="Donut 24"/>
            <p:cNvSpPr/>
            <p:nvPr/>
          </p:nvSpPr>
          <p:spPr>
            <a:xfrm rot="16200000">
              <a:off x="8296614" y="1102159"/>
              <a:ext cx="590222"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26" name="Isosceles Triangle 25"/>
            <p:cNvSpPr/>
            <p:nvPr/>
          </p:nvSpPr>
          <p:spPr>
            <a:xfrm rot="10800000">
              <a:off x="8298286" y="261495"/>
              <a:ext cx="590224" cy="482989"/>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7" name="Donut 26"/>
            <p:cNvSpPr/>
            <p:nvPr/>
          </p:nvSpPr>
          <p:spPr>
            <a:xfrm rot="16200000">
              <a:off x="7607329" y="208704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28" name="Straight Connector 27"/>
            <p:cNvCxnSpPr>
              <a:stCxn id="27" idx="5"/>
            </p:cNvCxnSpPr>
            <p:nvPr/>
          </p:nvCxnSpPr>
          <p:spPr>
            <a:xfrm flipV="1">
              <a:off x="8111118" y="1702498"/>
              <a:ext cx="414564" cy="470986"/>
            </a:xfrm>
            <a:prstGeom prst="line">
              <a:avLst/>
            </a:prstGeom>
          </p:spPr>
          <p:style>
            <a:lnRef idx="2">
              <a:schemeClr val="accent2"/>
            </a:lnRef>
            <a:fillRef idx="0">
              <a:schemeClr val="accent2"/>
            </a:fillRef>
            <a:effectRef idx="1">
              <a:schemeClr val="accent2"/>
            </a:effectRef>
            <a:fontRef idx="minor">
              <a:schemeClr val="tx1"/>
            </a:fontRef>
          </p:style>
        </p:cxnSp>
        <p:cxnSp>
          <p:nvCxnSpPr>
            <p:cNvPr id="29" name="Straight Connector 28"/>
            <p:cNvCxnSpPr>
              <a:stCxn id="25" idx="6"/>
            </p:cNvCxnSpPr>
            <p:nvPr/>
          </p:nvCxnSpPr>
          <p:spPr>
            <a:xfrm flipH="1" flipV="1">
              <a:off x="8591725" y="744485"/>
              <a:ext cx="1" cy="357676"/>
            </a:xfrm>
            <a:prstGeom prst="line">
              <a:avLst/>
            </a:prstGeom>
          </p:spPr>
          <p:style>
            <a:lnRef idx="2">
              <a:schemeClr val="accent2"/>
            </a:lnRef>
            <a:fillRef idx="0">
              <a:schemeClr val="accent2"/>
            </a:fillRef>
            <a:effectRef idx="1">
              <a:schemeClr val="accent2"/>
            </a:effectRef>
            <a:fontRef idx="minor">
              <a:schemeClr val="tx1"/>
            </a:fontRef>
          </p:style>
        </p:cxnSp>
        <p:sp>
          <p:nvSpPr>
            <p:cNvPr id="30" name="Donut 29"/>
            <p:cNvSpPr/>
            <p:nvPr/>
          </p:nvSpPr>
          <p:spPr>
            <a:xfrm rot="16200000">
              <a:off x="8285380" y="2966311"/>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1" name="Donut 30"/>
            <p:cNvSpPr/>
            <p:nvPr/>
          </p:nvSpPr>
          <p:spPr>
            <a:xfrm rot="16200000">
              <a:off x="7695155" y="401322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2" name="Donut 31"/>
            <p:cNvSpPr/>
            <p:nvPr/>
          </p:nvSpPr>
          <p:spPr>
            <a:xfrm rot="16200000">
              <a:off x="8298287" y="4984458"/>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3" name="Donut 32"/>
            <p:cNvSpPr/>
            <p:nvPr/>
          </p:nvSpPr>
          <p:spPr>
            <a:xfrm rot="16200000">
              <a:off x="7787321" y="599729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34" name="Straight Connector 33"/>
            <p:cNvCxnSpPr>
              <a:stCxn id="31" idx="5"/>
              <a:endCxn id="30" idx="2"/>
            </p:cNvCxnSpPr>
            <p:nvPr/>
          </p:nvCxnSpPr>
          <p:spPr>
            <a:xfrm flipV="1">
              <a:off x="8198944" y="3556536"/>
              <a:ext cx="381549" cy="543127"/>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Straight Connector 34"/>
            <p:cNvCxnSpPr/>
            <p:nvPr/>
          </p:nvCxnSpPr>
          <p:spPr>
            <a:xfrm flipV="1">
              <a:off x="8255570" y="5556795"/>
              <a:ext cx="213585" cy="528930"/>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Straight Connector 35"/>
            <p:cNvCxnSpPr/>
            <p:nvPr/>
          </p:nvCxnSpPr>
          <p:spPr>
            <a:xfrm>
              <a:off x="8059524" y="2659384"/>
              <a:ext cx="312292" cy="375476"/>
            </a:xfrm>
            <a:prstGeom prst="line">
              <a:avLst/>
            </a:prstGeom>
          </p:spPr>
          <p:style>
            <a:lnRef idx="2">
              <a:schemeClr val="accent2"/>
            </a:lnRef>
            <a:fillRef idx="0">
              <a:schemeClr val="accent2"/>
            </a:fillRef>
            <a:effectRef idx="1">
              <a:schemeClr val="accent2"/>
            </a:effectRef>
            <a:fontRef idx="minor">
              <a:schemeClr val="tx1"/>
            </a:fontRef>
          </p:style>
        </p:cxnSp>
        <p:cxnSp>
          <p:nvCxnSpPr>
            <p:cNvPr id="37" name="Straight Connector 36"/>
            <p:cNvCxnSpPr/>
            <p:nvPr/>
          </p:nvCxnSpPr>
          <p:spPr>
            <a:xfrm flipH="1" flipV="1">
              <a:off x="8163172" y="4517015"/>
              <a:ext cx="394456" cy="467444"/>
            </a:xfrm>
            <a:prstGeom prst="line">
              <a:avLst/>
            </a:prstGeom>
          </p:spPr>
          <p:style>
            <a:lnRef idx="2">
              <a:schemeClr val="accent2"/>
            </a:lnRef>
            <a:fillRef idx="0">
              <a:schemeClr val="accent2"/>
            </a:fillRef>
            <a:effectRef idx="1">
              <a:schemeClr val="accent2"/>
            </a:effectRef>
            <a:fontRef idx="minor">
              <a:schemeClr val="tx1"/>
            </a:fontRef>
          </p:style>
        </p:cxnSp>
      </p:grpSp>
      <p:sp>
        <p:nvSpPr>
          <p:cNvPr id="38" name="TextBox 37"/>
          <p:cNvSpPr txBox="1"/>
          <p:nvPr/>
        </p:nvSpPr>
        <p:spPr>
          <a:xfrm>
            <a:off x="257294" y="1483465"/>
            <a:ext cx="4467612" cy="3416320"/>
          </a:xfrm>
          <a:prstGeom prst="rect">
            <a:avLst/>
          </a:prstGeom>
          <a:noFill/>
        </p:spPr>
        <p:txBody>
          <a:bodyPr wrap="square" rtlCol="0">
            <a:spAutoFit/>
          </a:bodyPr>
          <a:lstStyle/>
          <a:p>
            <a:pPr marL="285750" indent="-285750">
              <a:buFont typeface="Arial"/>
              <a:buChar char="•"/>
            </a:pPr>
            <a:r>
              <a:rPr lang="cs-CZ" sz="2400" dirty="0" smtClean="0"/>
              <a:t>Je vykreslován obraz školy jako muzea starých pokladů, které nikdo nikdy nebude k ničemu potřebovat.</a:t>
            </a:r>
          </a:p>
          <a:p>
            <a:pPr marL="285750" indent="-285750">
              <a:buFont typeface="Arial"/>
              <a:buChar char="•"/>
            </a:pPr>
            <a:r>
              <a:rPr lang="cs-CZ" sz="2400" dirty="0" smtClean="0"/>
              <a:t>Učitel je prezentován jako profesionálně deformovaný (vztyčený ukazovák).</a:t>
            </a:r>
          </a:p>
          <a:p>
            <a:pPr marL="285750" indent="-285750">
              <a:buFont typeface="Arial"/>
              <a:buChar char="•"/>
            </a:pPr>
            <a:r>
              <a:rPr lang="cs-CZ" sz="2400" dirty="0"/>
              <a:t>J</a:t>
            </a:r>
            <a:r>
              <a:rPr lang="cs-CZ" sz="2400" dirty="0" smtClean="0"/>
              <a:t>akožto nectnost je učitelům předhazována lenost...</a:t>
            </a:r>
            <a:endParaRPr lang="cs-CZ" sz="2400" dirty="0"/>
          </a:p>
        </p:txBody>
      </p:sp>
      <p:pic>
        <p:nvPicPr>
          <p:cNvPr id="5" name="Picture 4" descr="LehrerLampel_S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015" y="1551481"/>
            <a:ext cx="3045313" cy="3823140"/>
          </a:xfrm>
          <a:prstGeom prst="rect">
            <a:avLst/>
          </a:prstGeom>
        </p:spPr>
      </p:pic>
    </p:spTree>
    <p:extLst>
      <p:ext uri="{BB962C8B-B14F-4D97-AF65-F5344CB8AC3E}">
        <p14:creationId xmlns:p14="http://schemas.microsoft.com/office/powerpoint/2010/main" val="315752335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20" y="222925"/>
            <a:ext cx="7999972" cy="1211159"/>
          </a:xfrm>
        </p:spPr>
        <p:txBody>
          <a:bodyPr>
            <a:noAutofit/>
          </a:bodyPr>
          <a:lstStyle/>
          <a:p>
            <a:pPr algn="l"/>
            <a:r>
              <a:rPr lang="cs-CZ" sz="3600" dirty="0" smtClean="0"/>
              <a:t>Vlivy působící ve směru </a:t>
            </a:r>
            <a:r>
              <a:rPr lang="cs-CZ" sz="3600" dirty="0" smtClean="0">
                <a:solidFill>
                  <a:srgbClr val="800000"/>
                </a:solidFill>
              </a:rPr>
              <a:t>oslabování</a:t>
            </a:r>
            <a:br>
              <a:rPr lang="cs-CZ" sz="3600" dirty="0" smtClean="0">
                <a:solidFill>
                  <a:srgbClr val="800000"/>
                </a:solidFill>
              </a:rPr>
            </a:br>
            <a:r>
              <a:rPr lang="cs-CZ" sz="2400" b="1" dirty="0" smtClean="0"/>
              <a:t>heroický obraz vs. nízká subjektivně vnímaná zdatnost</a:t>
            </a:r>
            <a:endParaRPr lang="cs-CZ" sz="2400" b="1" dirty="0"/>
          </a:p>
        </p:txBody>
      </p:sp>
      <p:sp>
        <p:nvSpPr>
          <p:cNvPr id="6" name="TextBox 5"/>
          <p:cNvSpPr txBox="1"/>
          <p:nvPr/>
        </p:nvSpPr>
        <p:spPr>
          <a:xfrm>
            <a:off x="295182" y="1557085"/>
            <a:ext cx="6714915" cy="3293209"/>
          </a:xfrm>
          <a:prstGeom prst="rect">
            <a:avLst/>
          </a:prstGeom>
          <a:noFill/>
        </p:spPr>
        <p:txBody>
          <a:bodyPr wrap="square" rtlCol="0">
            <a:spAutoFit/>
          </a:bodyPr>
          <a:lstStyle/>
          <a:p>
            <a:pPr marL="285750" indent="-285750">
              <a:buFont typeface="Arial"/>
              <a:buChar char="•"/>
            </a:pPr>
            <a:r>
              <a:rPr lang="cs-CZ" sz="2600" dirty="0" smtClean="0"/>
              <a:t>Heroický obraz </a:t>
            </a:r>
            <a:r>
              <a:rPr lang="cs-CZ" sz="2600" dirty="0"/>
              <a:t>učitele a školy, od nichž se očekává vyřešení všech možných problémů </a:t>
            </a:r>
            <a:r>
              <a:rPr lang="cs-CZ" sz="2600" dirty="0" smtClean="0"/>
              <a:t>světa, kontrastuje se slabším profesním sebevědomím učitelů (srov. výzkum TALIS).</a:t>
            </a:r>
          </a:p>
          <a:p>
            <a:pPr marL="285750" indent="-285750">
              <a:buFont typeface="Arial"/>
              <a:buChar char="•"/>
            </a:pPr>
            <a:r>
              <a:rPr lang="cs-CZ" sz="2600" dirty="0" smtClean="0"/>
              <a:t>Namísto funkčního rozlišení a zapojení širšího spektra pedagogických profesí se nezvladatelně rozšiřuje záběr učitelské profese.</a:t>
            </a:r>
            <a:endParaRPr lang="cs-CZ" sz="2600" dirty="0"/>
          </a:p>
        </p:txBody>
      </p:sp>
      <p:grpSp>
        <p:nvGrpSpPr>
          <p:cNvPr id="24" name="Group 23"/>
          <p:cNvGrpSpPr/>
          <p:nvPr/>
        </p:nvGrpSpPr>
        <p:grpSpPr>
          <a:xfrm>
            <a:off x="7607328" y="261495"/>
            <a:ext cx="1281183" cy="6326027"/>
            <a:chOff x="7607328" y="261495"/>
            <a:chExt cx="1281183" cy="6326027"/>
          </a:xfrm>
        </p:grpSpPr>
        <p:sp>
          <p:nvSpPr>
            <p:cNvPr id="25" name="Donut 24"/>
            <p:cNvSpPr/>
            <p:nvPr/>
          </p:nvSpPr>
          <p:spPr>
            <a:xfrm rot="16200000">
              <a:off x="8296614" y="1102159"/>
              <a:ext cx="590222"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26" name="Isosceles Triangle 25"/>
            <p:cNvSpPr/>
            <p:nvPr/>
          </p:nvSpPr>
          <p:spPr>
            <a:xfrm rot="10800000">
              <a:off x="8298286" y="261495"/>
              <a:ext cx="590224" cy="482989"/>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7" name="Donut 26"/>
            <p:cNvSpPr/>
            <p:nvPr/>
          </p:nvSpPr>
          <p:spPr>
            <a:xfrm rot="16200000">
              <a:off x="7607329" y="208704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28" name="Straight Connector 27"/>
            <p:cNvCxnSpPr>
              <a:stCxn id="27" idx="5"/>
            </p:cNvCxnSpPr>
            <p:nvPr/>
          </p:nvCxnSpPr>
          <p:spPr>
            <a:xfrm flipV="1">
              <a:off x="8111118" y="1702498"/>
              <a:ext cx="414564" cy="470986"/>
            </a:xfrm>
            <a:prstGeom prst="line">
              <a:avLst/>
            </a:prstGeom>
          </p:spPr>
          <p:style>
            <a:lnRef idx="2">
              <a:schemeClr val="accent2"/>
            </a:lnRef>
            <a:fillRef idx="0">
              <a:schemeClr val="accent2"/>
            </a:fillRef>
            <a:effectRef idx="1">
              <a:schemeClr val="accent2"/>
            </a:effectRef>
            <a:fontRef idx="minor">
              <a:schemeClr val="tx1"/>
            </a:fontRef>
          </p:style>
        </p:cxnSp>
        <p:cxnSp>
          <p:nvCxnSpPr>
            <p:cNvPr id="29" name="Straight Connector 28"/>
            <p:cNvCxnSpPr>
              <a:stCxn id="25" idx="6"/>
            </p:cNvCxnSpPr>
            <p:nvPr/>
          </p:nvCxnSpPr>
          <p:spPr>
            <a:xfrm flipH="1" flipV="1">
              <a:off x="8591725" y="744485"/>
              <a:ext cx="1" cy="357676"/>
            </a:xfrm>
            <a:prstGeom prst="line">
              <a:avLst/>
            </a:prstGeom>
          </p:spPr>
          <p:style>
            <a:lnRef idx="2">
              <a:schemeClr val="accent2"/>
            </a:lnRef>
            <a:fillRef idx="0">
              <a:schemeClr val="accent2"/>
            </a:fillRef>
            <a:effectRef idx="1">
              <a:schemeClr val="accent2"/>
            </a:effectRef>
            <a:fontRef idx="minor">
              <a:schemeClr val="tx1"/>
            </a:fontRef>
          </p:style>
        </p:cxnSp>
        <p:sp>
          <p:nvSpPr>
            <p:cNvPr id="30" name="Donut 29"/>
            <p:cNvSpPr/>
            <p:nvPr/>
          </p:nvSpPr>
          <p:spPr>
            <a:xfrm rot="16200000">
              <a:off x="8285380" y="2966311"/>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1" name="Donut 30"/>
            <p:cNvSpPr/>
            <p:nvPr/>
          </p:nvSpPr>
          <p:spPr>
            <a:xfrm rot="16200000">
              <a:off x="7695155" y="401322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2" name="Donut 31"/>
            <p:cNvSpPr/>
            <p:nvPr/>
          </p:nvSpPr>
          <p:spPr>
            <a:xfrm rot="16200000">
              <a:off x="8298287" y="4984458"/>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3" name="Donut 32"/>
            <p:cNvSpPr/>
            <p:nvPr/>
          </p:nvSpPr>
          <p:spPr>
            <a:xfrm rot="16200000">
              <a:off x="7787321" y="599729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34" name="Straight Connector 33"/>
            <p:cNvCxnSpPr>
              <a:stCxn id="31" idx="5"/>
              <a:endCxn id="30" idx="2"/>
            </p:cNvCxnSpPr>
            <p:nvPr/>
          </p:nvCxnSpPr>
          <p:spPr>
            <a:xfrm flipV="1">
              <a:off x="8198944" y="3556536"/>
              <a:ext cx="381549" cy="543127"/>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Straight Connector 34"/>
            <p:cNvCxnSpPr/>
            <p:nvPr/>
          </p:nvCxnSpPr>
          <p:spPr>
            <a:xfrm flipV="1">
              <a:off x="8255570" y="5556795"/>
              <a:ext cx="213585" cy="528930"/>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Straight Connector 35"/>
            <p:cNvCxnSpPr/>
            <p:nvPr/>
          </p:nvCxnSpPr>
          <p:spPr>
            <a:xfrm>
              <a:off x="8059524" y="2659384"/>
              <a:ext cx="312292" cy="375476"/>
            </a:xfrm>
            <a:prstGeom prst="line">
              <a:avLst/>
            </a:prstGeom>
          </p:spPr>
          <p:style>
            <a:lnRef idx="2">
              <a:schemeClr val="accent2"/>
            </a:lnRef>
            <a:fillRef idx="0">
              <a:schemeClr val="accent2"/>
            </a:fillRef>
            <a:effectRef idx="1">
              <a:schemeClr val="accent2"/>
            </a:effectRef>
            <a:fontRef idx="minor">
              <a:schemeClr val="tx1"/>
            </a:fontRef>
          </p:style>
        </p:cxnSp>
        <p:cxnSp>
          <p:nvCxnSpPr>
            <p:cNvPr id="37" name="Straight Connector 36"/>
            <p:cNvCxnSpPr/>
            <p:nvPr/>
          </p:nvCxnSpPr>
          <p:spPr>
            <a:xfrm flipH="1" flipV="1">
              <a:off x="8163172" y="4517015"/>
              <a:ext cx="394456" cy="467444"/>
            </a:xfrm>
            <a:prstGeom prst="line">
              <a:avLst/>
            </a:prstGeom>
          </p:spPr>
          <p:style>
            <a:lnRef idx="2">
              <a:schemeClr val="accent2"/>
            </a:lnRef>
            <a:fillRef idx="0">
              <a:schemeClr val="accent2"/>
            </a:fillRef>
            <a:effectRef idx="1">
              <a:schemeClr val="accent2"/>
            </a:effectRef>
            <a:fontRef idx="minor">
              <a:schemeClr val="tx1"/>
            </a:fontRef>
          </p:style>
        </p:cxnSp>
      </p:grpSp>
      <p:pic>
        <p:nvPicPr>
          <p:cNvPr id="3" name="Picture 2" descr="Talis_SubjVnimanaZdnatno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46" y="5178971"/>
            <a:ext cx="7707622" cy="1652534"/>
          </a:xfrm>
          <a:prstGeom prst="rect">
            <a:avLst/>
          </a:prstGeom>
        </p:spPr>
      </p:pic>
    </p:spTree>
    <p:extLst>
      <p:ext uri="{BB962C8B-B14F-4D97-AF65-F5344CB8AC3E}">
        <p14:creationId xmlns:p14="http://schemas.microsoft.com/office/powerpoint/2010/main" val="200966514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20" y="93014"/>
            <a:ext cx="8686800" cy="1211159"/>
          </a:xfrm>
        </p:spPr>
        <p:txBody>
          <a:bodyPr>
            <a:noAutofit/>
          </a:bodyPr>
          <a:lstStyle/>
          <a:p>
            <a:pPr algn="l"/>
            <a:r>
              <a:rPr lang="cs-CZ" sz="3600" dirty="0" smtClean="0"/>
              <a:t>Vlivy působící ve směru </a:t>
            </a:r>
            <a:r>
              <a:rPr lang="cs-CZ" sz="3600" dirty="0" smtClean="0">
                <a:solidFill>
                  <a:srgbClr val="800000"/>
                </a:solidFill>
              </a:rPr>
              <a:t>oslabování</a:t>
            </a:r>
            <a:br>
              <a:rPr lang="cs-CZ" sz="3600" dirty="0" smtClean="0">
                <a:solidFill>
                  <a:srgbClr val="800000"/>
                </a:solidFill>
              </a:rPr>
            </a:br>
            <a:r>
              <a:rPr lang="cs-CZ" sz="2800" b="1" dirty="0" smtClean="0"/>
              <a:t>pojímání učitele jako úředníka a technokrata</a:t>
            </a:r>
            <a:endParaRPr lang="cs-CZ" sz="3600" b="1" dirty="0"/>
          </a:p>
        </p:txBody>
      </p:sp>
      <p:sp>
        <p:nvSpPr>
          <p:cNvPr id="3" name="TextBox 2"/>
          <p:cNvSpPr txBox="1"/>
          <p:nvPr/>
        </p:nvSpPr>
        <p:spPr>
          <a:xfrm>
            <a:off x="288868" y="1379932"/>
            <a:ext cx="7300052" cy="4154983"/>
          </a:xfrm>
          <a:prstGeom prst="rect">
            <a:avLst/>
          </a:prstGeom>
          <a:noFill/>
        </p:spPr>
        <p:txBody>
          <a:bodyPr wrap="square" rtlCol="0">
            <a:spAutoFit/>
          </a:bodyPr>
          <a:lstStyle/>
          <a:p>
            <a:pPr marL="285750" indent="-285750">
              <a:buFont typeface="Arial"/>
              <a:buChar char="•"/>
            </a:pPr>
            <a:r>
              <a:rPr lang="cs-CZ" sz="2400" dirty="0" smtClean="0"/>
              <a:t>Pro středoevropské pojetí učitele jako vykonavatele státního zadání v byrokratizovaném školském systému </a:t>
            </a:r>
            <a:r>
              <a:rPr lang="cs-CZ" sz="2400" dirty="0"/>
              <a:t>je charakteristická tzv. </a:t>
            </a:r>
            <a:r>
              <a:rPr lang="cs-CZ" sz="2400" i="1" dirty="0"/>
              <a:t>úřednická </a:t>
            </a:r>
            <a:r>
              <a:rPr lang="cs-CZ" sz="2400" i="1" dirty="0" smtClean="0"/>
              <a:t>mentalita</a:t>
            </a:r>
            <a:r>
              <a:rPr lang="cs-CZ" sz="2400" dirty="0" smtClean="0"/>
              <a:t> (srov. něm. </a:t>
            </a:r>
            <a:r>
              <a:rPr lang="cs-CZ" sz="2400" i="1" dirty="0" err="1" smtClean="0"/>
              <a:t>Unterrichtsbeamte</a:t>
            </a:r>
            <a:r>
              <a:rPr lang="cs-CZ" sz="2400" i="1" dirty="0"/>
              <a:t> </a:t>
            </a:r>
            <a:r>
              <a:rPr lang="cs-CZ" sz="2400" i="1" dirty="0" smtClean="0"/>
              <a:t>– </a:t>
            </a:r>
            <a:r>
              <a:rPr lang="cs-CZ" sz="2400" i="1" dirty="0"/>
              <a:t>ú</a:t>
            </a:r>
            <a:r>
              <a:rPr lang="cs-CZ" sz="2400" i="1" dirty="0" smtClean="0"/>
              <a:t>ředník pro výuku</a:t>
            </a:r>
            <a:r>
              <a:rPr lang="cs-CZ" sz="2400" dirty="0" smtClean="0"/>
              <a:t>).</a:t>
            </a:r>
          </a:p>
          <a:p>
            <a:pPr marL="285750" indent="-285750">
              <a:buFont typeface="Arial"/>
              <a:buChar char="•"/>
            </a:pPr>
            <a:r>
              <a:rPr lang="cs-CZ" sz="2400" dirty="0" smtClean="0"/>
              <a:t>K posilování </a:t>
            </a:r>
            <a:r>
              <a:rPr lang="cs-CZ" sz="2400" i="1" dirty="0" smtClean="0"/>
              <a:t>úřednického charakteru učitelské profese </a:t>
            </a:r>
            <a:r>
              <a:rPr lang="cs-CZ" sz="2400" dirty="0" smtClean="0"/>
              <a:t>může docházet také vlivem nevhodně koncipovaných standardů a kariérních systémů či formalistního zavádění školských reforem.</a:t>
            </a:r>
          </a:p>
          <a:p>
            <a:pPr marL="285750" indent="-285750">
              <a:buFont typeface="Arial"/>
              <a:buChar char="•"/>
            </a:pPr>
            <a:r>
              <a:rPr lang="cs-CZ" sz="2400" dirty="0" smtClean="0"/>
              <a:t>V systémech, kde významnou roli hraje testování žáků, se učitelé stávají technokraty a vzdělávací proces se stává standardizovanou technologií.</a:t>
            </a:r>
            <a:endParaRPr lang="cs-CZ" sz="2400" dirty="0"/>
          </a:p>
        </p:txBody>
      </p:sp>
      <p:grpSp>
        <p:nvGrpSpPr>
          <p:cNvPr id="23" name="Group 22"/>
          <p:cNvGrpSpPr/>
          <p:nvPr/>
        </p:nvGrpSpPr>
        <p:grpSpPr>
          <a:xfrm>
            <a:off x="7607328" y="261495"/>
            <a:ext cx="1281183" cy="6326027"/>
            <a:chOff x="7607328" y="261495"/>
            <a:chExt cx="1281183" cy="6326027"/>
          </a:xfrm>
        </p:grpSpPr>
        <p:sp>
          <p:nvSpPr>
            <p:cNvPr id="24" name="Donut 23"/>
            <p:cNvSpPr/>
            <p:nvPr/>
          </p:nvSpPr>
          <p:spPr>
            <a:xfrm rot="16200000">
              <a:off x="8296614" y="1102159"/>
              <a:ext cx="590222"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25" name="Isosceles Triangle 24"/>
            <p:cNvSpPr/>
            <p:nvPr/>
          </p:nvSpPr>
          <p:spPr>
            <a:xfrm rot="10800000">
              <a:off x="8298286" y="261495"/>
              <a:ext cx="590224" cy="482989"/>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6" name="Donut 25"/>
            <p:cNvSpPr/>
            <p:nvPr/>
          </p:nvSpPr>
          <p:spPr>
            <a:xfrm rot="16200000">
              <a:off x="7607329" y="208704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27" name="Straight Connector 26"/>
            <p:cNvCxnSpPr>
              <a:stCxn id="26" idx="5"/>
            </p:cNvCxnSpPr>
            <p:nvPr/>
          </p:nvCxnSpPr>
          <p:spPr>
            <a:xfrm flipV="1">
              <a:off x="8111118" y="1702498"/>
              <a:ext cx="414564" cy="470986"/>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a:stCxn id="24" idx="6"/>
            </p:cNvCxnSpPr>
            <p:nvPr/>
          </p:nvCxnSpPr>
          <p:spPr>
            <a:xfrm flipH="1" flipV="1">
              <a:off x="8591725" y="744485"/>
              <a:ext cx="1" cy="357676"/>
            </a:xfrm>
            <a:prstGeom prst="line">
              <a:avLst/>
            </a:prstGeom>
          </p:spPr>
          <p:style>
            <a:lnRef idx="2">
              <a:schemeClr val="accent2"/>
            </a:lnRef>
            <a:fillRef idx="0">
              <a:schemeClr val="accent2"/>
            </a:fillRef>
            <a:effectRef idx="1">
              <a:schemeClr val="accent2"/>
            </a:effectRef>
            <a:fontRef idx="minor">
              <a:schemeClr val="tx1"/>
            </a:fontRef>
          </p:style>
        </p:cxnSp>
        <p:sp>
          <p:nvSpPr>
            <p:cNvPr id="29" name="Donut 28"/>
            <p:cNvSpPr/>
            <p:nvPr/>
          </p:nvSpPr>
          <p:spPr>
            <a:xfrm rot="16200000">
              <a:off x="8285380" y="2966311"/>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0" name="Donut 29"/>
            <p:cNvSpPr/>
            <p:nvPr/>
          </p:nvSpPr>
          <p:spPr>
            <a:xfrm rot="16200000">
              <a:off x="7695155" y="401322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1" name="Donut 30"/>
            <p:cNvSpPr/>
            <p:nvPr/>
          </p:nvSpPr>
          <p:spPr>
            <a:xfrm rot="16200000">
              <a:off x="8298287" y="4984458"/>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2" name="Donut 31"/>
            <p:cNvSpPr/>
            <p:nvPr/>
          </p:nvSpPr>
          <p:spPr>
            <a:xfrm rot="16200000">
              <a:off x="7787321" y="599729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33" name="Straight Connector 32"/>
            <p:cNvCxnSpPr>
              <a:stCxn id="30" idx="5"/>
              <a:endCxn id="29" idx="2"/>
            </p:cNvCxnSpPr>
            <p:nvPr/>
          </p:nvCxnSpPr>
          <p:spPr>
            <a:xfrm flipV="1">
              <a:off x="8198944" y="3556536"/>
              <a:ext cx="381549" cy="543127"/>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a:xfrm flipV="1">
              <a:off x="8255570" y="5556795"/>
              <a:ext cx="213585" cy="528930"/>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Straight Connector 34"/>
            <p:cNvCxnSpPr/>
            <p:nvPr/>
          </p:nvCxnSpPr>
          <p:spPr>
            <a:xfrm>
              <a:off x="8059524" y="2659384"/>
              <a:ext cx="312292" cy="375476"/>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Straight Connector 35"/>
            <p:cNvCxnSpPr/>
            <p:nvPr/>
          </p:nvCxnSpPr>
          <p:spPr>
            <a:xfrm flipH="1" flipV="1">
              <a:off x="8163172" y="4517015"/>
              <a:ext cx="394456" cy="467444"/>
            </a:xfrm>
            <a:prstGeom prst="line">
              <a:avLst/>
            </a:prstGeom>
          </p:spPr>
          <p:style>
            <a:lnRef idx="2">
              <a:schemeClr val="accent2"/>
            </a:lnRef>
            <a:fillRef idx="0">
              <a:schemeClr val="accent2"/>
            </a:fillRef>
            <a:effectRef idx="1">
              <a:schemeClr val="accent2"/>
            </a:effectRef>
            <a:fontRef idx="minor">
              <a:schemeClr val="tx1"/>
            </a:fontRef>
          </p:style>
        </p:cxnSp>
      </p:grpSp>
      <p:pic>
        <p:nvPicPr>
          <p:cNvPr id="37" name="Picture 36" descr="SkolstviVladnouTabulkar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334" y="5775791"/>
            <a:ext cx="7607328" cy="1060591"/>
          </a:xfrm>
          <a:prstGeom prst="rect">
            <a:avLst/>
          </a:prstGeom>
        </p:spPr>
      </p:pic>
    </p:spTree>
    <p:extLst>
      <p:ext uri="{BB962C8B-B14F-4D97-AF65-F5344CB8AC3E}">
        <p14:creationId xmlns:p14="http://schemas.microsoft.com/office/powerpoint/2010/main" val="210694783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azdno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4" y="-1"/>
            <a:ext cx="9132513" cy="6858001"/>
          </a:xfrm>
          <a:prstGeom prst="rect">
            <a:avLst/>
          </a:prstGeom>
        </p:spPr>
      </p:pic>
      <p:sp>
        <p:nvSpPr>
          <p:cNvPr id="2" name="Nadpis 1"/>
          <p:cNvSpPr>
            <a:spLocks noGrp="1"/>
          </p:cNvSpPr>
          <p:nvPr>
            <p:ph type="title"/>
          </p:nvPr>
        </p:nvSpPr>
        <p:spPr>
          <a:xfrm>
            <a:off x="457200" y="438361"/>
            <a:ext cx="8229600" cy="706090"/>
          </a:xfrm>
        </p:spPr>
        <p:txBody>
          <a:bodyPr>
            <a:normAutofit fontScale="90000"/>
          </a:bodyPr>
          <a:lstStyle/>
          <a:p>
            <a:r>
              <a:rPr lang="cs-CZ" b="1" dirty="0" smtClean="0"/>
              <a:t>Škola: co je to škola...?</a:t>
            </a:r>
            <a:endParaRPr lang="cs-CZ" b="1" dirty="0"/>
          </a:p>
        </p:txBody>
      </p:sp>
      <p:sp>
        <p:nvSpPr>
          <p:cNvPr id="3" name="Zástupný symbol pro obsah 2"/>
          <p:cNvSpPr>
            <a:spLocks noGrp="1"/>
          </p:cNvSpPr>
          <p:nvPr>
            <p:ph idx="1"/>
          </p:nvPr>
        </p:nvSpPr>
        <p:spPr>
          <a:xfrm>
            <a:off x="422872" y="1281739"/>
            <a:ext cx="8467962" cy="5472608"/>
          </a:xfrm>
        </p:spPr>
        <p:txBody>
          <a:bodyPr>
            <a:noAutofit/>
          </a:bodyPr>
          <a:lstStyle/>
          <a:p>
            <a:pPr marL="0" lvl="4" indent="0">
              <a:buNone/>
            </a:pPr>
            <a:r>
              <a:rPr lang="hr-HR" sz="2800" dirty="0" smtClean="0"/>
              <a:t>Š</a:t>
            </a:r>
            <a:r>
              <a:rPr lang="cs-CZ" sz="2800" dirty="0" smtClean="0"/>
              <a:t>kola </a:t>
            </a:r>
            <a:r>
              <a:rPr lang="en-US" sz="2800" dirty="0" smtClean="0"/>
              <a:t>–</a:t>
            </a:r>
            <a:r>
              <a:rPr lang="cs-CZ" sz="2800" dirty="0" smtClean="0"/>
              <a:t> </a:t>
            </a:r>
            <a:r>
              <a:rPr lang="cs-CZ" sz="2800" dirty="0" err="1" smtClean="0"/>
              <a:t>scholé</a:t>
            </a:r>
            <a:r>
              <a:rPr lang="cs-CZ" sz="2800" dirty="0" smtClean="0"/>
              <a:t> = </a:t>
            </a:r>
            <a:r>
              <a:rPr lang="cs-CZ" sz="2800" dirty="0" err="1" smtClean="0"/>
              <a:t>prázdeň</a:t>
            </a:r>
            <a:r>
              <a:rPr lang="cs-CZ" sz="2800" dirty="0" smtClean="0"/>
              <a:t>, tj. volnost, příležitost či možnost věnovat se vlastnímu vzdělávání.</a:t>
            </a:r>
          </a:p>
          <a:p>
            <a:pPr marL="0" lvl="4" indent="0">
              <a:buNone/>
            </a:pPr>
            <a:r>
              <a:rPr lang="cs-CZ" sz="2800" dirty="0" smtClean="0"/>
              <a:t>„</a:t>
            </a:r>
            <a:r>
              <a:rPr lang="cs-CZ" sz="2800" dirty="0"/>
              <a:t>V intervalu ’nedělním’ se setkávají svobodní příslušníci obce se skutečným poznáváním sebe, světa, s příležitostí věnovat se záležitostem vyššího řádu, které jsou cestou k emancipaci z ’</a:t>
            </a:r>
            <a:r>
              <a:rPr lang="cs-CZ" sz="2800" dirty="0" err="1"/>
              <a:t>aischolia</a:t>
            </a:r>
            <a:r>
              <a:rPr lang="cs-CZ" sz="2800" dirty="0"/>
              <a:t>’, povrchního zaujetí a zaneprázdněnosti všednostmi a denním shonem“ </a:t>
            </a:r>
            <a:endParaRPr lang="cs-CZ" sz="2800" dirty="0" smtClean="0"/>
          </a:p>
          <a:p>
            <a:pPr marL="0" lvl="4" indent="0" algn="r">
              <a:buNone/>
            </a:pPr>
            <a:r>
              <a:rPr lang="cs-CZ" dirty="0" smtClean="0"/>
              <a:t>(</a:t>
            </a:r>
            <a:r>
              <a:rPr lang="cs-CZ" dirty="0" err="1" smtClean="0"/>
              <a:t>Waletrová</a:t>
            </a:r>
            <a:r>
              <a:rPr lang="cs-CZ" dirty="0" smtClean="0"/>
              <a:t> et al., 2004, </a:t>
            </a:r>
            <a:r>
              <a:rPr lang="cs-CZ" dirty="0"/>
              <a:t>s. 19</a:t>
            </a:r>
            <a:r>
              <a:rPr lang="cs-CZ" dirty="0" smtClean="0"/>
              <a:t>)</a:t>
            </a:r>
            <a:r>
              <a:rPr lang="cs-CZ" i="1" dirty="0" smtClean="0"/>
              <a:t> </a:t>
            </a:r>
            <a:endParaRPr lang="cs-CZ" dirty="0" smtClean="0"/>
          </a:p>
          <a:p>
            <a:pPr marL="342900" lvl="4" indent="-342900">
              <a:buNone/>
            </a:pPr>
            <a:endParaRPr lang="cs-CZ" dirty="0" smtClean="0"/>
          </a:p>
          <a:p>
            <a:pPr>
              <a:buNone/>
            </a:pPr>
            <a:endParaRPr lang="cs-CZ" sz="1600" dirty="0"/>
          </a:p>
        </p:txBody>
      </p:sp>
    </p:spTree>
    <p:extLst>
      <p:ext uri="{BB962C8B-B14F-4D97-AF65-F5344CB8AC3E}">
        <p14:creationId xmlns:p14="http://schemas.microsoft.com/office/powerpoint/2010/main" val="584319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20" y="222925"/>
            <a:ext cx="8686800" cy="1211159"/>
          </a:xfrm>
        </p:spPr>
        <p:txBody>
          <a:bodyPr>
            <a:noAutofit/>
          </a:bodyPr>
          <a:lstStyle/>
          <a:p>
            <a:pPr algn="l"/>
            <a:r>
              <a:rPr lang="cs-CZ" sz="3600" dirty="0" smtClean="0"/>
              <a:t>Vlivy působící ve směru </a:t>
            </a:r>
            <a:r>
              <a:rPr lang="cs-CZ" sz="3600" dirty="0" smtClean="0">
                <a:solidFill>
                  <a:srgbClr val="800000"/>
                </a:solidFill>
              </a:rPr>
              <a:t>oslabování</a:t>
            </a:r>
            <a:r>
              <a:rPr lang="cs-CZ" sz="3600" dirty="0" smtClean="0"/>
              <a:t/>
            </a:r>
            <a:br>
              <a:rPr lang="cs-CZ" sz="3600" dirty="0" smtClean="0"/>
            </a:br>
            <a:r>
              <a:rPr lang="cs-CZ" sz="2800" b="1" dirty="0" smtClean="0"/>
              <a:t>odliv z učitelské profese a stárnutí učitelských sborů</a:t>
            </a:r>
            <a:endParaRPr lang="cs-CZ" sz="3200" b="1" dirty="0"/>
          </a:p>
        </p:txBody>
      </p:sp>
      <p:sp>
        <p:nvSpPr>
          <p:cNvPr id="3" name="TextBox 2"/>
          <p:cNvSpPr txBox="1"/>
          <p:nvPr/>
        </p:nvSpPr>
        <p:spPr>
          <a:xfrm>
            <a:off x="271052" y="1611258"/>
            <a:ext cx="7299459" cy="1938992"/>
          </a:xfrm>
          <a:prstGeom prst="rect">
            <a:avLst/>
          </a:prstGeom>
          <a:noFill/>
        </p:spPr>
        <p:txBody>
          <a:bodyPr wrap="square" rtlCol="0">
            <a:spAutoFit/>
          </a:bodyPr>
          <a:lstStyle/>
          <a:p>
            <a:pPr marL="285750" indent="-285750">
              <a:buFont typeface="Arial"/>
              <a:buChar char="•"/>
            </a:pPr>
            <a:r>
              <a:rPr lang="cs-CZ" sz="2400" dirty="0" smtClean="0"/>
              <a:t>Nedostatečné finanční ohodnocení, nízká atraktivita, nemožnost kariérního vzestupu v kombinaci se zvyšujícími se náročností učitelské práce vede k odlivu z profese a k problémům s rekrutováním mladých učitelů.</a:t>
            </a:r>
            <a:endParaRPr lang="cs-CZ" sz="2400" dirty="0"/>
          </a:p>
        </p:txBody>
      </p:sp>
      <p:grpSp>
        <p:nvGrpSpPr>
          <p:cNvPr id="23" name="Group 22"/>
          <p:cNvGrpSpPr/>
          <p:nvPr/>
        </p:nvGrpSpPr>
        <p:grpSpPr>
          <a:xfrm>
            <a:off x="7607328" y="261495"/>
            <a:ext cx="1281183" cy="6326027"/>
            <a:chOff x="7607328" y="261495"/>
            <a:chExt cx="1281183" cy="6326027"/>
          </a:xfrm>
        </p:grpSpPr>
        <p:sp>
          <p:nvSpPr>
            <p:cNvPr id="24" name="Donut 23"/>
            <p:cNvSpPr/>
            <p:nvPr/>
          </p:nvSpPr>
          <p:spPr>
            <a:xfrm rot="16200000">
              <a:off x="8296614" y="1102159"/>
              <a:ext cx="590222"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25" name="Isosceles Triangle 24"/>
            <p:cNvSpPr/>
            <p:nvPr/>
          </p:nvSpPr>
          <p:spPr>
            <a:xfrm rot="10800000">
              <a:off x="8298286" y="261495"/>
              <a:ext cx="590224" cy="482989"/>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6" name="Donut 25"/>
            <p:cNvSpPr/>
            <p:nvPr/>
          </p:nvSpPr>
          <p:spPr>
            <a:xfrm rot="16200000">
              <a:off x="7607329" y="208704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27" name="Straight Connector 26"/>
            <p:cNvCxnSpPr>
              <a:stCxn id="26" idx="5"/>
            </p:cNvCxnSpPr>
            <p:nvPr/>
          </p:nvCxnSpPr>
          <p:spPr>
            <a:xfrm flipV="1">
              <a:off x="8111118" y="1702498"/>
              <a:ext cx="414564" cy="470986"/>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a:stCxn id="24" idx="6"/>
            </p:cNvCxnSpPr>
            <p:nvPr/>
          </p:nvCxnSpPr>
          <p:spPr>
            <a:xfrm flipH="1" flipV="1">
              <a:off x="8591725" y="744485"/>
              <a:ext cx="1" cy="357676"/>
            </a:xfrm>
            <a:prstGeom prst="line">
              <a:avLst/>
            </a:prstGeom>
          </p:spPr>
          <p:style>
            <a:lnRef idx="2">
              <a:schemeClr val="accent2"/>
            </a:lnRef>
            <a:fillRef idx="0">
              <a:schemeClr val="accent2"/>
            </a:fillRef>
            <a:effectRef idx="1">
              <a:schemeClr val="accent2"/>
            </a:effectRef>
            <a:fontRef idx="minor">
              <a:schemeClr val="tx1"/>
            </a:fontRef>
          </p:style>
        </p:cxnSp>
        <p:sp>
          <p:nvSpPr>
            <p:cNvPr id="29" name="Donut 28"/>
            <p:cNvSpPr/>
            <p:nvPr/>
          </p:nvSpPr>
          <p:spPr>
            <a:xfrm rot="16200000">
              <a:off x="8285380" y="2966311"/>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0" name="Donut 29"/>
            <p:cNvSpPr/>
            <p:nvPr/>
          </p:nvSpPr>
          <p:spPr>
            <a:xfrm rot="16200000">
              <a:off x="7695155" y="401322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1" name="Donut 30"/>
            <p:cNvSpPr/>
            <p:nvPr/>
          </p:nvSpPr>
          <p:spPr>
            <a:xfrm rot="16200000">
              <a:off x="8298287" y="4984458"/>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2" name="Donut 31"/>
            <p:cNvSpPr/>
            <p:nvPr/>
          </p:nvSpPr>
          <p:spPr>
            <a:xfrm rot="16200000">
              <a:off x="7787321" y="599729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33" name="Straight Connector 32"/>
            <p:cNvCxnSpPr>
              <a:stCxn id="30" idx="5"/>
              <a:endCxn id="29" idx="2"/>
            </p:cNvCxnSpPr>
            <p:nvPr/>
          </p:nvCxnSpPr>
          <p:spPr>
            <a:xfrm flipV="1">
              <a:off x="8198944" y="3556536"/>
              <a:ext cx="381549" cy="543127"/>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a:xfrm flipV="1">
              <a:off x="8255570" y="5556795"/>
              <a:ext cx="213585" cy="528930"/>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Straight Connector 34"/>
            <p:cNvCxnSpPr/>
            <p:nvPr/>
          </p:nvCxnSpPr>
          <p:spPr>
            <a:xfrm>
              <a:off x="8059524" y="2659384"/>
              <a:ext cx="312292" cy="375476"/>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Straight Connector 35"/>
            <p:cNvCxnSpPr/>
            <p:nvPr/>
          </p:nvCxnSpPr>
          <p:spPr>
            <a:xfrm flipH="1" flipV="1">
              <a:off x="8163172" y="4517015"/>
              <a:ext cx="394456" cy="467444"/>
            </a:xfrm>
            <a:prstGeom prst="line">
              <a:avLst/>
            </a:prstGeom>
          </p:spPr>
          <p:style>
            <a:lnRef idx="2">
              <a:schemeClr val="accent2"/>
            </a:lnRef>
            <a:fillRef idx="0">
              <a:schemeClr val="accent2"/>
            </a:fillRef>
            <a:effectRef idx="1">
              <a:schemeClr val="accent2"/>
            </a:effectRef>
            <a:fontRef idx="minor">
              <a:schemeClr val="tx1"/>
            </a:fontRef>
          </p:style>
        </p:cxnSp>
      </p:grpSp>
      <p:pic>
        <p:nvPicPr>
          <p:cNvPr id="6" name="Picture 5" descr="OdlivZeSkolstv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16" y="3752269"/>
            <a:ext cx="7570512" cy="1733638"/>
          </a:xfrm>
          <a:prstGeom prst="rect">
            <a:avLst/>
          </a:prstGeom>
        </p:spPr>
      </p:pic>
      <p:pic>
        <p:nvPicPr>
          <p:cNvPr id="4" name="Picture 3" descr="UciteleOdchazejiNedostanouHypotek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8" y="5893356"/>
            <a:ext cx="7750504" cy="791181"/>
          </a:xfrm>
          <a:prstGeom prst="rect">
            <a:avLst/>
          </a:prstGeom>
        </p:spPr>
      </p:pic>
    </p:spTree>
    <p:extLst>
      <p:ext uri="{BB962C8B-B14F-4D97-AF65-F5344CB8AC3E}">
        <p14:creationId xmlns:p14="http://schemas.microsoft.com/office/powerpoint/2010/main" val="200477110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269" y="304873"/>
            <a:ext cx="8306531" cy="1211159"/>
          </a:xfrm>
        </p:spPr>
        <p:txBody>
          <a:bodyPr>
            <a:noAutofit/>
          </a:bodyPr>
          <a:lstStyle/>
          <a:p>
            <a:pPr algn="l"/>
            <a:r>
              <a:rPr lang="cs-CZ" sz="3600" dirty="0" smtClean="0"/>
              <a:t>Vlivy působící ve směru </a:t>
            </a:r>
            <a:r>
              <a:rPr lang="cs-CZ" sz="3600" dirty="0" smtClean="0">
                <a:solidFill>
                  <a:srgbClr val="800000"/>
                </a:solidFill>
              </a:rPr>
              <a:t>oslabování</a:t>
            </a:r>
            <a:r>
              <a:rPr lang="cs-CZ" sz="3600" dirty="0" smtClean="0"/>
              <a:t/>
            </a:r>
            <a:br>
              <a:rPr lang="cs-CZ" sz="3600" dirty="0" smtClean="0"/>
            </a:br>
            <a:r>
              <a:rPr lang="cs-CZ" sz="2800" b="1" dirty="0" smtClean="0"/>
              <a:t>de-kvalifikace: snižování kvalifikačních požadavků</a:t>
            </a:r>
            <a:endParaRPr lang="cs-CZ" sz="2800" b="1" dirty="0"/>
          </a:p>
        </p:txBody>
      </p:sp>
      <p:pic>
        <p:nvPicPr>
          <p:cNvPr id="3" name="Picture 2" descr="NERV_ZpravaKDeKvalifikac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9" y="4475988"/>
            <a:ext cx="3982663" cy="1531398"/>
          </a:xfrm>
          <a:prstGeom prst="rect">
            <a:avLst/>
          </a:prstGeom>
        </p:spPr>
      </p:pic>
      <p:sp>
        <p:nvSpPr>
          <p:cNvPr id="7" name="TextBox 6"/>
          <p:cNvSpPr txBox="1"/>
          <p:nvPr/>
        </p:nvSpPr>
        <p:spPr>
          <a:xfrm>
            <a:off x="361860" y="1672862"/>
            <a:ext cx="7227059" cy="2308324"/>
          </a:xfrm>
          <a:prstGeom prst="rect">
            <a:avLst/>
          </a:prstGeom>
          <a:noFill/>
        </p:spPr>
        <p:txBody>
          <a:bodyPr wrap="square" rtlCol="0">
            <a:spAutoFit/>
          </a:bodyPr>
          <a:lstStyle/>
          <a:p>
            <a:pPr marL="285750" indent="-285750">
              <a:buFont typeface="Arial"/>
              <a:buChar char="•"/>
            </a:pPr>
            <a:r>
              <a:rPr lang="cs-CZ" sz="2400" dirty="0" smtClean="0"/>
              <a:t>Jednou v souvislosti s finanční krizí, jindy v souvislosti se vzdělávací expanzí se objevují články sugerující nezbytnost de-kvalifikace.</a:t>
            </a:r>
          </a:p>
          <a:p>
            <a:pPr marL="285750" indent="-285750">
              <a:buFont typeface="Arial"/>
              <a:buChar char="•"/>
            </a:pPr>
            <a:r>
              <a:rPr lang="cs-CZ" sz="2400" dirty="0" smtClean="0"/>
              <a:t>Na místech učitelů se tu a tam objevují lidé (místy bez příslušné kvalifikace) označovaní jako koučové či poradci – posouvá se chápání učitelské role.</a:t>
            </a:r>
            <a:endParaRPr lang="cs-CZ" sz="2400" dirty="0"/>
          </a:p>
        </p:txBody>
      </p:sp>
      <p:pic>
        <p:nvPicPr>
          <p:cNvPr id="8" name="Picture 7" descr="SugesceNekvalifikovanosti.jpg"/>
          <p:cNvPicPr>
            <a:picLocks noChangeAspect="1"/>
          </p:cNvPicPr>
          <p:nvPr/>
        </p:nvPicPr>
        <p:blipFill rotWithShape="1">
          <a:blip r:embed="rId4">
            <a:extLst>
              <a:ext uri="{28A0092B-C50C-407E-A947-70E740481C1C}">
                <a14:useLocalDpi xmlns:a14="http://schemas.microsoft.com/office/drawing/2010/main" val="0"/>
              </a:ext>
            </a:extLst>
          </a:blip>
          <a:srcRect r="15865" b="76507"/>
          <a:stretch/>
        </p:blipFill>
        <p:spPr>
          <a:xfrm>
            <a:off x="18143" y="6120963"/>
            <a:ext cx="7762691" cy="623251"/>
          </a:xfrm>
          <a:prstGeom prst="rect">
            <a:avLst/>
          </a:prstGeom>
        </p:spPr>
      </p:pic>
      <p:grpSp>
        <p:nvGrpSpPr>
          <p:cNvPr id="41" name="Group 40"/>
          <p:cNvGrpSpPr/>
          <p:nvPr/>
        </p:nvGrpSpPr>
        <p:grpSpPr>
          <a:xfrm>
            <a:off x="7607328" y="261495"/>
            <a:ext cx="1281183" cy="6326027"/>
            <a:chOff x="7607328" y="261495"/>
            <a:chExt cx="1281183" cy="6326027"/>
          </a:xfrm>
        </p:grpSpPr>
        <p:sp>
          <p:nvSpPr>
            <p:cNvPr id="42" name="Donut 41"/>
            <p:cNvSpPr/>
            <p:nvPr/>
          </p:nvSpPr>
          <p:spPr>
            <a:xfrm rot="16200000">
              <a:off x="8296614" y="1102159"/>
              <a:ext cx="590222"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43" name="Isosceles Triangle 42"/>
            <p:cNvSpPr/>
            <p:nvPr/>
          </p:nvSpPr>
          <p:spPr>
            <a:xfrm rot="10800000">
              <a:off x="8298286" y="261495"/>
              <a:ext cx="590224" cy="482989"/>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44" name="Donut 43"/>
            <p:cNvSpPr/>
            <p:nvPr/>
          </p:nvSpPr>
          <p:spPr>
            <a:xfrm rot="16200000">
              <a:off x="7607329" y="208704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45" name="Straight Connector 44"/>
            <p:cNvCxnSpPr>
              <a:stCxn id="44" idx="5"/>
            </p:cNvCxnSpPr>
            <p:nvPr/>
          </p:nvCxnSpPr>
          <p:spPr>
            <a:xfrm flipV="1">
              <a:off x="8111118" y="1702498"/>
              <a:ext cx="414564" cy="470986"/>
            </a:xfrm>
            <a:prstGeom prst="line">
              <a:avLst/>
            </a:prstGeom>
          </p:spPr>
          <p:style>
            <a:lnRef idx="2">
              <a:schemeClr val="accent2"/>
            </a:lnRef>
            <a:fillRef idx="0">
              <a:schemeClr val="accent2"/>
            </a:fillRef>
            <a:effectRef idx="1">
              <a:schemeClr val="accent2"/>
            </a:effectRef>
            <a:fontRef idx="minor">
              <a:schemeClr val="tx1"/>
            </a:fontRef>
          </p:style>
        </p:cxnSp>
        <p:cxnSp>
          <p:nvCxnSpPr>
            <p:cNvPr id="46" name="Straight Connector 45"/>
            <p:cNvCxnSpPr>
              <a:stCxn id="42" idx="6"/>
            </p:cNvCxnSpPr>
            <p:nvPr/>
          </p:nvCxnSpPr>
          <p:spPr>
            <a:xfrm flipH="1" flipV="1">
              <a:off x="8591725" y="744485"/>
              <a:ext cx="1" cy="357676"/>
            </a:xfrm>
            <a:prstGeom prst="line">
              <a:avLst/>
            </a:prstGeom>
          </p:spPr>
          <p:style>
            <a:lnRef idx="2">
              <a:schemeClr val="accent2"/>
            </a:lnRef>
            <a:fillRef idx="0">
              <a:schemeClr val="accent2"/>
            </a:fillRef>
            <a:effectRef idx="1">
              <a:schemeClr val="accent2"/>
            </a:effectRef>
            <a:fontRef idx="minor">
              <a:schemeClr val="tx1"/>
            </a:fontRef>
          </p:style>
        </p:cxnSp>
        <p:sp>
          <p:nvSpPr>
            <p:cNvPr id="47" name="Donut 46"/>
            <p:cNvSpPr/>
            <p:nvPr/>
          </p:nvSpPr>
          <p:spPr>
            <a:xfrm rot="16200000">
              <a:off x="8285380" y="2966311"/>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48" name="Donut 47"/>
            <p:cNvSpPr/>
            <p:nvPr/>
          </p:nvSpPr>
          <p:spPr>
            <a:xfrm rot="16200000">
              <a:off x="7695155" y="401322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49" name="Donut 48"/>
            <p:cNvSpPr/>
            <p:nvPr/>
          </p:nvSpPr>
          <p:spPr>
            <a:xfrm rot="16200000">
              <a:off x="8298287" y="4984458"/>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50" name="Donut 49"/>
            <p:cNvSpPr/>
            <p:nvPr/>
          </p:nvSpPr>
          <p:spPr>
            <a:xfrm rot="16200000">
              <a:off x="7787321" y="599729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51" name="Straight Connector 50"/>
            <p:cNvCxnSpPr>
              <a:stCxn id="48" idx="5"/>
              <a:endCxn id="47" idx="2"/>
            </p:cNvCxnSpPr>
            <p:nvPr/>
          </p:nvCxnSpPr>
          <p:spPr>
            <a:xfrm flipV="1">
              <a:off x="8198944" y="3556536"/>
              <a:ext cx="381549" cy="543127"/>
            </a:xfrm>
            <a:prstGeom prst="line">
              <a:avLst/>
            </a:prstGeom>
          </p:spPr>
          <p:style>
            <a:lnRef idx="2">
              <a:schemeClr val="accent2"/>
            </a:lnRef>
            <a:fillRef idx="0">
              <a:schemeClr val="accent2"/>
            </a:fillRef>
            <a:effectRef idx="1">
              <a:schemeClr val="accent2"/>
            </a:effectRef>
            <a:fontRef idx="minor">
              <a:schemeClr val="tx1"/>
            </a:fontRef>
          </p:style>
        </p:cxnSp>
        <p:cxnSp>
          <p:nvCxnSpPr>
            <p:cNvPr id="52" name="Straight Connector 51"/>
            <p:cNvCxnSpPr/>
            <p:nvPr/>
          </p:nvCxnSpPr>
          <p:spPr>
            <a:xfrm flipV="1">
              <a:off x="8255570" y="5556795"/>
              <a:ext cx="213585" cy="528930"/>
            </a:xfrm>
            <a:prstGeom prst="line">
              <a:avLst/>
            </a:prstGeom>
          </p:spPr>
          <p:style>
            <a:lnRef idx="2">
              <a:schemeClr val="accent2"/>
            </a:lnRef>
            <a:fillRef idx="0">
              <a:schemeClr val="accent2"/>
            </a:fillRef>
            <a:effectRef idx="1">
              <a:schemeClr val="accent2"/>
            </a:effectRef>
            <a:fontRef idx="minor">
              <a:schemeClr val="tx1"/>
            </a:fontRef>
          </p:style>
        </p:cxnSp>
        <p:cxnSp>
          <p:nvCxnSpPr>
            <p:cNvPr id="53" name="Straight Connector 52"/>
            <p:cNvCxnSpPr/>
            <p:nvPr/>
          </p:nvCxnSpPr>
          <p:spPr>
            <a:xfrm>
              <a:off x="8059524" y="2659384"/>
              <a:ext cx="312292" cy="375476"/>
            </a:xfrm>
            <a:prstGeom prst="line">
              <a:avLst/>
            </a:prstGeom>
          </p:spPr>
          <p:style>
            <a:lnRef idx="2">
              <a:schemeClr val="accent2"/>
            </a:lnRef>
            <a:fillRef idx="0">
              <a:schemeClr val="accent2"/>
            </a:fillRef>
            <a:effectRef idx="1">
              <a:schemeClr val="accent2"/>
            </a:effectRef>
            <a:fontRef idx="minor">
              <a:schemeClr val="tx1"/>
            </a:fontRef>
          </p:style>
        </p:cxnSp>
        <p:cxnSp>
          <p:nvCxnSpPr>
            <p:cNvPr id="54" name="Straight Connector 53"/>
            <p:cNvCxnSpPr/>
            <p:nvPr/>
          </p:nvCxnSpPr>
          <p:spPr>
            <a:xfrm flipH="1" flipV="1">
              <a:off x="8163172" y="4517015"/>
              <a:ext cx="394456" cy="467444"/>
            </a:xfrm>
            <a:prstGeom prst="line">
              <a:avLst/>
            </a:prstGeom>
          </p:spPr>
          <p:style>
            <a:lnRef idx="2">
              <a:schemeClr val="accent2"/>
            </a:lnRef>
            <a:fillRef idx="0">
              <a:schemeClr val="accent2"/>
            </a:fillRef>
            <a:effectRef idx="1">
              <a:schemeClr val="accent2"/>
            </a:effectRef>
            <a:fontRef idx="minor">
              <a:schemeClr val="tx1"/>
            </a:fontRef>
          </p:style>
        </p:cxnSp>
      </p:grpSp>
      <p:sp>
        <p:nvSpPr>
          <p:cNvPr id="4" name="Rounded Rectangle 3"/>
          <p:cNvSpPr/>
          <p:nvPr/>
        </p:nvSpPr>
        <p:spPr>
          <a:xfrm>
            <a:off x="18143" y="4370561"/>
            <a:ext cx="7677011" cy="1677568"/>
          </a:xfrm>
          <a:prstGeom prst="roundRect">
            <a:avLst/>
          </a:prstGeom>
          <a:no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 name="TextBox 4"/>
          <p:cNvSpPr txBox="1"/>
          <p:nvPr/>
        </p:nvSpPr>
        <p:spPr>
          <a:xfrm>
            <a:off x="4299857" y="4587522"/>
            <a:ext cx="3120572" cy="1107996"/>
          </a:xfrm>
          <a:prstGeom prst="rect">
            <a:avLst/>
          </a:prstGeom>
          <a:noFill/>
        </p:spPr>
        <p:txBody>
          <a:bodyPr wrap="square" rtlCol="0">
            <a:spAutoFit/>
          </a:bodyPr>
          <a:lstStyle/>
          <a:p>
            <a:r>
              <a:rPr lang="cs-CZ" sz="2200" dirty="0" smtClean="0"/>
              <a:t>Návrh na snížení kvalifikačních požadavků </a:t>
            </a:r>
          </a:p>
          <a:p>
            <a:r>
              <a:rPr lang="cs-CZ" sz="2200" dirty="0" smtClean="0"/>
              <a:t>na bakalářskou úroveň...</a:t>
            </a:r>
            <a:endParaRPr lang="cs-CZ" sz="2200" dirty="0"/>
          </a:p>
        </p:txBody>
      </p:sp>
    </p:spTree>
    <p:extLst>
      <p:ext uri="{BB962C8B-B14F-4D97-AF65-F5344CB8AC3E}">
        <p14:creationId xmlns:p14="http://schemas.microsoft.com/office/powerpoint/2010/main" val="209750984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rukturovaneStudiumUcitelstv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30" y="5719048"/>
            <a:ext cx="5903887" cy="1144490"/>
          </a:xfrm>
          <a:prstGeom prst="rect">
            <a:avLst/>
          </a:prstGeom>
        </p:spPr>
      </p:pic>
      <p:sp>
        <p:nvSpPr>
          <p:cNvPr id="2" name="Title 1"/>
          <p:cNvSpPr>
            <a:spLocks noGrp="1"/>
          </p:cNvSpPr>
          <p:nvPr>
            <p:ph type="title"/>
          </p:nvPr>
        </p:nvSpPr>
        <p:spPr>
          <a:xfrm>
            <a:off x="457200" y="157633"/>
            <a:ext cx="8229600" cy="1211159"/>
          </a:xfrm>
        </p:spPr>
        <p:txBody>
          <a:bodyPr>
            <a:noAutofit/>
          </a:bodyPr>
          <a:lstStyle/>
          <a:p>
            <a:pPr algn="l"/>
            <a:r>
              <a:rPr lang="cs-CZ" sz="3600" dirty="0" smtClean="0"/>
              <a:t>Vlivy působící ve směru </a:t>
            </a:r>
            <a:r>
              <a:rPr lang="cs-CZ" sz="3600" dirty="0" smtClean="0">
                <a:solidFill>
                  <a:srgbClr val="800000"/>
                </a:solidFill>
              </a:rPr>
              <a:t>oslabování</a:t>
            </a:r>
            <a:r>
              <a:rPr lang="cs-CZ" sz="3600" dirty="0" smtClean="0"/>
              <a:t/>
            </a:r>
            <a:br>
              <a:rPr lang="cs-CZ" sz="3600" dirty="0" smtClean="0"/>
            </a:br>
            <a:r>
              <a:rPr lang="cs-CZ" sz="2800" b="1" dirty="0" smtClean="0"/>
              <a:t>deformace učitelské přípravy </a:t>
            </a:r>
            <a:endParaRPr lang="cs-CZ" sz="3600" b="1" dirty="0"/>
          </a:p>
        </p:txBody>
      </p:sp>
      <p:sp>
        <p:nvSpPr>
          <p:cNvPr id="3" name="TextBox 2"/>
          <p:cNvSpPr txBox="1"/>
          <p:nvPr/>
        </p:nvSpPr>
        <p:spPr>
          <a:xfrm>
            <a:off x="457201" y="1352802"/>
            <a:ext cx="6997898" cy="4339650"/>
          </a:xfrm>
          <a:prstGeom prst="rect">
            <a:avLst/>
          </a:prstGeom>
          <a:noFill/>
        </p:spPr>
        <p:txBody>
          <a:bodyPr wrap="square" rtlCol="0">
            <a:spAutoFit/>
          </a:bodyPr>
          <a:lstStyle/>
          <a:p>
            <a:pPr marL="285750" indent="-285750">
              <a:buFont typeface="Arial"/>
              <a:buChar char="•"/>
            </a:pPr>
            <a:r>
              <a:rPr lang="cs-CZ" sz="2300" dirty="0" smtClean="0"/>
              <a:t>Strukturování učitelského studia na Bc. a </a:t>
            </a:r>
            <a:r>
              <a:rPr lang="cs-CZ" sz="2300" dirty="0" err="1" smtClean="0"/>
              <a:t>NMgr</a:t>
            </a:r>
            <a:r>
              <a:rPr lang="cs-CZ" sz="2300" dirty="0" smtClean="0"/>
              <a:t>. a dominance návazného na úkor souběžného modelu odklání studium od praxe a zapříčiňuje jeho omezenou účinnost.</a:t>
            </a:r>
          </a:p>
          <a:p>
            <a:pPr marL="285750" indent="-285750">
              <a:buFont typeface="Arial"/>
              <a:buChar char="•"/>
            </a:pPr>
            <a:r>
              <a:rPr lang="cs-CZ" sz="2300" dirty="0"/>
              <a:t>N</a:t>
            </a:r>
            <a:r>
              <a:rPr lang="cs-CZ" sz="2300" dirty="0" smtClean="0"/>
              <a:t>ová </a:t>
            </a:r>
            <a:r>
              <a:rPr lang="cs-CZ" sz="2300" dirty="0"/>
              <a:t>vlna „experimentování“ s učitelským studiem </a:t>
            </a:r>
            <a:r>
              <a:rPr lang="cs-CZ" sz="2300" dirty="0" smtClean="0"/>
              <a:t>(2016+) v </a:t>
            </a:r>
            <a:r>
              <a:rPr lang="cs-CZ" sz="2300" dirty="0"/>
              <a:t>rámci </a:t>
            </a:r>
            <a:r>
              <a:rPr lang="cs-CZ" sz="2300" dirty="0" smtClean="0"/>
              <a:t>vnitřních </a:t>
            </a:r>
            <a:r>
              <a:rPr lang="cs-CZ" sz="2300" dirty="0"/>
              <a:t>akreditací na </a:t>
            </a:r>
            <a:r>
              <a:rPr lang="cs-CZ" sz="2300" dirty="0" smtClean="0"/>
              <a:t>univerzitách patrně </a:t>
            </a:r>
            <a:r>
              <a:rPr lang="cs-CZ" sz="2300" dirty="0"/>
              <a:t>vyústí v rozrůzněnost, nepřehlednost a nekompatibilitu učitelského studia napříč </a:t>
            </a:r>
            <a:r>
              <a:rPr lang="cs-CZ" sz="2300" dirty="0" smtClean="0"/>
              <a:t>fakultami.</a:t>
            </a:r>
            <a:endParaRPr lang="cs-CZ" sz="2300" dirty="0"/>
          </a:p>
          <a:p>
            <a:pPr marL="285750" indent="-285750">
              <a:buFont typeface="Arial"/>
              <a:buChar char="•"/>
            </a:pPr>
            <a:r>
              <a:rPr lang="cs-CZ" sz="2300" dirty="0" smtClean="0"/>
              <a:t>Znejasnění, co (všechno) je a bude studiem učitelství, povede k rozostření obrazu učitelské profese ve společnosti</a:t>
            </a:r>
            <a:r>
              <a:rPr lang="cs-CZ" sz="2300" dirty="0"/>
              <a:t> </a:t>
            </a:r>
            <a:r>
              <a:rPr lang="cs-CZ" sz="2300" dirty="0" smtClean="0"/>
              <a:t>a zproblematizuje utváření identity učitelské profese na její cestě do neznáma...</a:t>
            </a:r>
          </a:p>
        </p:txBody>
      </p:sp>
      <p:grpSp>
        <p:nvGrpSpPr>
          <p:cNvPr id="21" name="Group 20"/>
          <p:cNvGrpSpPr/>
          <p:nvPr/>
        </p:nvGrpSpPr>
        <p:grpSpPr>
          <a:xfrm>
            <a:off x="7607328" y="261495"/>
            <a:ext cx="1281183" cy="6326027"/>
            <a:chOff x="7607328" y="261495"/>
            <a:chExt cx="1281183" cy="6326027"/>
          </a:xfrm>
        </p:grpSpPr>
        <p:sp>
          <p:nvSpPr>
            <p:cNvPr id="22" name="Donut 21"/>
            <p:cNvSpPr/>
            <p:nvPr/>
          </p:nvSpPr>
          <p:spPr>
            <a:xfrm rot="16200000">
              <a:off x="8296614" y="1102159"/>
              <a:ext cx="590222"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23" name="Isosceles Triangle 22"/>
            <p:cNvSpPr/>
            <p:nvPr/>
          </p:nvSpPr>
          <p:spPr>
            <a:xfrm rot="10800000">
              <a:off x="8298286" y="261495"/>
              <a:ext cx="590224" cy="482989"/>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4" name="Donut 23"/>
            <p:cNvSpPr/>
            <p:nvPr/>
          </p:nvSpPr>
          <p:spPr>
            <a:xfrm rot="16200000">
              <a:off x="7607329" y="208704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25" name="Straight Connector 24"/>
            <p:cNvCxnSpPr>
              <a:stCxn id="24" idx="5"/>
            </p:cNvCxnSpPr>
            <p:nvPr/>
          </p:nvCxnSpPr>
          <p:spPr>
            <a:xfrm flipV="1">
              <a:off x="8111118" y="1702498"/>
              <a:ext cx="414564" cy="470986"/>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a:stCxn id="22" idx="6"/>
            </p:cNvCxnSpPr>
            <p:nvPr/>
          </p:nvCxnSpPr>
          <p:spPr>
            <a:xfrm flipH="1" flipV="1">
              <a:off x="8591725" y="744485"/>
              <a:ext cx="1" cy="357676"/>
            </a:xfrm>
            <a:prstGeom prst="line">
              <a:avLst/>
            </a:prstGeom>
          </p:spPr>
          <p:style>
            <a:lnRef idx="2">
              <a:schemeClr val="accent2"/>
            </a:lnRef>
            <a:fillRef idx="0">
              <a:schemeClr val="accent2"/>
            </a:fillRef>
            <a:effectRef idx="1">
              <a:schemeClr val="accent2"/>
            </a:effectRef>
            <a:fontRef idx="minor">
              <a:schemeClr val="tx1"/>
            </a:fontRef>
          </p:style>
        </p:cxnSp>
        <p:sp>
          <p:nvSpPr>
            <p:cNvPr id="27" name="Donut 26"/>
            <p:cNvSpPr/>
            <p:nvPr/>
          </p:nvSpPr>
          <p:spPr>
            <a:xfrm rot="16200000">
              <a:off x="8285380" y="2966311"/>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28" name="Donut 27"/>
            <p:cNvSpPr/>
            <p:nvPr/>
          </p:nvSpPr>
          <p:spPr>
            <a:xfrm rot="16200000">
              <a:off x="7695155" y="401322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29" name="Donut 28"/>
            <p:cNvSpPr/>
            <p:nvPr/>
          </p:nvSpPr>
          <p:spPr>
            <a:xfrm rot="16200000">
              <a:off x="8298287" y="4984458"/>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0" name="Donut 29"/>
            <p:cNvSpPr/>
            <p:nvPr/>
          </p:nvSpPr>
          <p:spPr>
            <a:xfrm rot="16200000">
              <a:off x="7787321" y="599729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31" name="Straight Connector 30"/>
            <p:cNvCxnSpPr>
              <a:stCxn id="28" idx="5"/>
              <a:endCxn id="27" idx="2"/>
            </p:cNvCxnSpPr>
            <p:nvPr/>
          </p:nvCxnSpPr>
          <p:spPr>
            <a:xfrm flipV="1">
              <a:off x="8198944" y="3556536"/>
              <a:ext cx="381549" cy="543127"/>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p:nvPr/>
          </p:nvCxnSpPr>
          <p:spPr>
            <a:xfrm flipV="1">
              <a:off x="8255570" y="5556795"/>
              <a:ext cx="213585" cy="528930"/>
            </a:xfrm>
            <a:prstGeom prst="line">
              <a:avLst/>
            </a:prstGeom>
          </p:spPr>
          <p:style>
            <a:lnRef idx="2">
              <a:schemeClr val="accent2"/>
            </a:lnRef>
            <a:fillRef idx="0">
              <a:schemeClr val="accent2"/>
            </a:fillRef>
            <a:effectRef idx="1">
              <a:schemeClr val="accent2"/>
            </a:effectRef>
            <a:fontRef idx="minor">
              <a:schemeClr val="tx1"/>
            </a:fontRef>
          </p:style>
        </p:cxnSp>
        <p:cxnSp>
          <p:nvCxnSpPr>
            <p:cNvPr id="33" name="Straight Connector 32"/>
            <p:cNvCxnSpPr/>
            <p:nvPr/>
          </p:nvCxnSpPr>
          <p:spPr>
            <a:xfrm>
              <a:off x="8059524" y="2659384"/>
              <a:ext cx="312292" cy="375476"/>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a:xfrm flipH="1" flipV="1">
              <a:off x="8163172" y="4517015"/>
              <a:ext cx="394456" cy="467444"/>
            </a:xfrm>
            <a:prstGeom prst="line">
              <a:avLst/>
            </a:prstGeom>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231968976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2460" y="6209585"/>
            <a:ext cx="2974879" cy="541537"/>
          </a:xfrm>
        </p:spPr>
        <p:txBody>
          <a:bodyPr>
            <a:normAutofit/>
          </a:bodyPr>
          <a:lstStyle/>
          <a:p>
            <a:pPr marL="0" indent="0">
              <a:buNone/>
            </a:pPr>
            <a:r>
              <a:rPr lang="cs-CZ" sz="2800" b="1" dirty="0" smtClean="0"/>
              <a:t>Scénář: posilování</a:t>
            </a:r>
          </a:p>
        </p:txBody>
      </p:sp>
      <p:sp>
        <p:nvSpPr>
          <p:cNvPr id="7" name="Content Placeholder 2"/>
          <p:cNvSpPr txBox="1">
            <a:spLocks/>
          </p:cNvSpPr>
          <p:nvPr/>
        </p:nvSpPr>
        <p:spPr>
          <a:xfrm>
            <a:off x="5006881" y="150343"/>
            <a:ext cx="3079390" cy="59414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cs-CZ" sz="2800" b="1" dirty="0" smtClean="0"/>
              <a:t>Scénář: oslabování</a:t>
            </a:r>
            <a:endParaRPr lang="cs-CZ" sz="3600" b="1" dirty="0" smtClean="0"/>
          </a:p>
        </p:txBody>
      </p:sp>
      <p:sp>
        <p:nvSpPr>
          <p:cNvPr id="8" name="Isosceles Triangle 7"/>
          <p:cNvSpPr/>
          <p:nvPr/>
        </p:nvSpPr>
        <p:spPr>
          <a:xfrm>
            <a:off x="261179" y="6191697"/>
            <a:ext cx="590224" cy="482989"/>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9" name="Donut 8"/>
          <p:cNvSpPr/>
          <p:nvPr/>
        </p:nvSpPr>
        <p:spPr>
          <a:xfrm rot="16200000">
            <a:off x="261179" y="468934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11" name="Straight Connector 10"/>
          <p:cNvCxnSpPr>
            <a:stCxn id="8" idx="0"/>
          </p:cNvCxnSpPr>
          <p:nvPr/>
        </p:nvCxnSpPr>
        <p:spPr>
          <a:xfrm rot="16200000">
            <a:off x="100229" y="5735634"/>
            <a:ext cx="9121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a:stCxn id="9" idx="6"/>
          </p:cNvCxnSpPr>
          <p:nvPr/>
        </p:nvCxnSpPr>
        <p:spPr>
          <a:xfrm flipV="1">
            <a:off x="556292" y="3759338"/>
            <a:ext cx="817137" cy="930009"/>
          </a:xfrm>
          <a:prstGeom prst="line">
            <a:avLst/>
          </a:prstGeom>
        </p:spPr>
        <p:style>
          <a:lnRef idx="2">
            <a:schemeClr val="accent2"/>
          </a:lnRef>
          <a:fillRef idx="0">
            <a:schemeClr val="accent2"/>
          </a:fillRef>
          <a:effectRef idx="1">
            <a:schemeClr val="accent2"/>
          </a:effectRef>
          <a:fontRef idx="minor">
            <a:schemeClr val="tx1"/>
          </a:fontRef>
        </p:style>
      </p:cxnSp>
      <p:sp>
        <p:nvSpPr>
          <p:cNvPr id="14" name="Donut 13"/>
          <p:cNvSpPr/>
          <p:nvPr/>
        </p:nvSpPr>
        <p:spPr>
          <a:xfrm rot="16200000">
            <a:off x="1078318" y="3169114"/>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19" name="Donut 18"/>
          <p:cNvSpPr/>
          <p:nvPr/>
        </p:nvSpPr>
        <p:spPr>
          <a:xfrm rot="16200000">
            <a:off x="261178" y="1702495"/>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26" name="Straight Connector 25"/>
          <p:cNvCxnSpPr>
            <a:stCxn id="14" idx="6"/>
          </p:cNvCxnSpPr>
          <p:nvPr/>
        </p:nvCxnSpPr>
        <p:spPr>
          <a:xfrm flipH="1" flipV="1">
            <a:off x="556291" y="2239103"/>
            <a:ext cx="817140" cy="930012"/>
          </a:xfrm>
          <a:prstGeom prst="line">
            <a:avLst/>
          </a:prstGeom>
        </p:spPr>
        <p:style>
          <a:lnRef idx="2">
            <a:schemeClr val="accent2"/>
          </a:lnRef>
          <a:fillRef idx="0">
            <a:schemeClr val="accent2"/>
          </a:fillRef>
          <a:effectRef idx="1">
            <a:schemeClr val="accent2"/>
          </a:effectRef>
          <a:fontRef idx="minor">
            <a:schemeClr val="tx1"/>
          </a:fontRef>
        </p:style>
      </p:cxnSp>
      <p:sp>
        <p:nvSpPr>
          <p:cNvPr id="27" name="Donut 26"/>
          <p:cNvSpPr/>
          <p:nvPr/>
        </p:nvSpPr>
        <p:spPr>
          <a:xfrm rot="16200000">
            <a:off x="783207" y="24444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28" name="Straight Connector 27"/>
          <p:cNvCxnSpPr>
            <a:endCxn id="27" idx="2"/>
          </p:cNvCxnSpPr>
          <p:nvPr/>
        </p:nvCxnSpPr>
        <p:spPr>
          <a:xfrm flipV="1">
            <a:off x="556291" y="834671"/>
            <a:ext cx="522029" cy="867826"/>
          </a:xfrm>
          <a:prstGeom prst="line">
            <a:avLst/>
          </a:prstGeom>
        </p:spPr>
        <p:style>
          <a:lnRef idx="2">
            <a:schemeClr val="accent2"/>
          </a:lnRef>
          <a:fillRef idx="0">
            <a:schemeClr val="accent2"/>
          </a:fillRef>
          <a:effectRef idx="1">
            <a:schemeClr val="accent2"/>
          </a:effectRef>
          <a:fontRef idx="minor">
            <a:schemeClr val="tx1"/>
          </a:fontRef>
        </p:style>
      </p:cxnSp>
      <p:grpSp>
        <p:nvGrpSpPr>
          <p:cNvPr id="57" name="Group 56"/>
          <p:cNvGrpSpPr/>
          <p:nvPr/>
        </p:nvGrpSpPr>
        <p:grpSpPr>
          <a:xfrm>
            <a:off x="7607328" y="261495"/>
            <a:ext cx="1281183" cy="6326027"/>
            <a:chOff x="7607328" y="261495"/>
            <a:chExt cx="1281183" cy="6326027"/>
          </a:xfrm>
        </p:grpSpPr>
        <p:sp>
          <p:nvSpPr>
            <p:cNvPr id="30" name="Donut 29"/>
            <p:cNvSpPr/>
            <p:nvPr/>
          </p:nvSpPr>
          <p:spPr>
            <a:xfrm rot="16200000">
              <a:off x="8296614" y="1102159"/>
              <a:ext cx="590222"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1" name="Isosceles Triangle 30"/>
            <p:cNvSpPr/>
            <p:nvPr/>
          </p:nvSpPr>
          <p:spPr>
            <a:xfrm rot="10800000">
              <a:off x="8298286" y="261495"/>
              <a:ext cx="590224" cy="482989"/>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2" name="Donut 31"/>
            <p:cNvSpPr/>
            <p:nvPr/>
          </p:nvSpPr>
          <p:spPr>
            <a:xfrm rot="16200000">
              <a:off x="7607329" y="208704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18" name="Straight Connector 17"/>
            <p:cNvCxnSpPr>
              <a:stCxn id="32" idx="5"/>
            </p:cNvCxnSpPr>
            <p:nvPr/>
          </p:nvCxnSpPr>
          <p:spPr>
            <a:xfrm flipV="1">
              <a:off x="8111118" y="1702498"/>
              <a:ext cx="414564" cy="470986"/>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a:stCxn id="30" idx="6"/>
            </p:cNvCxnSpPr>
            <p:nvPr/>
          </p:nvCxnSpPr>
          <p:spPr>
            <a:xfrm flipH="1" flipV="1">
              <a:off x="8591725" y="744485"/>
              <a:ext cx="1" cy="357676"/>
            </a:xfrm>
            <a:prstGeom prst="line">
              <a:avLst/>
            </a:prstGeom>
          </p:spPr>
          <p:style>
            <a:lnRef idx="2">
              <a:schemeClr val="accent2"/>
            </a:lnRef>
            <a:fillRef idx="0">
              <a:schemeClr val="accent2"/>
            </a:fillRef>
            <a:effectRef idx="1">
              <a:schemeClr val="accent2"/>
            </a:effectRef>
            <a:fontRef idx="minor">
              <a:schemeClr val="tx1"/>
            </a:fontRef>
          </p:style>
        </p:cxnSp>
        <p:sp>
          <p:nvSpPr>
            <p:cNvPr id="34" name="Donut 33"/>
            <p:cNvSpPr/>
            <p:nvPr/>
          </p:nvSpPr>
          <p:spPr>
            <a:xfrm rot="16200000">
              <a:off x="8285380" y="2966311"/>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5" name="Donut 34"/>
            <p:cNvSpPr/>
            <p:nvPr/>
          </p:nvSpPr>
          <p:spPr>
            <a:xfrm rot="16200000">
              <a:off x="7695155" y="401322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6" name="Donut 35"/>
            <p:cNvSpPr/>
            <p:nvPr/>
          </p:nvSpPr>
          <p:spPr>
            <a:xfrm rot="16200000">
              <a:off x="8298287" y="4984458"/>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7" name="Donut 36"/>
            <p:cNvSpPr/>
            <p:nvPr/>
          </p:nvSpPr>
          <p:spPr>
            <a:xfrm rot="16200000">
              <a:off x="7787321" y="599729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43" name="Straight Connector 42"/>
            <p:cNvCxnSpPr>
              <a:stCxn id="35" idx="5"/>
              <a:endCxn id="34" idx="2"/>
            </p:cNvCxnSpPr>
            <p:nvPr/>
          </p:nvCxnSpPr>
          <p:spPr>
            <a:xfrm flipV="1">
              <a:off x="8198944" y="3556536"/>
              <a:ext cx="381549" cy="543127"/>
            </a:xfrm>
            <a:prstGeom prst="line">
              <a:avLst/>
            </a:prstGeom>
          </p:spPr>
          <p:style>
            <a:lnRef idx="2">
              <a:schemeClr val="accent2"/>
            </a:lnRef>
            <a:fillRef idx="0">
              <a:schemeClr val="accent2"/>
            </a:fillRef>
            <a:effectRef idx="1">
              <a:schemeClr val="accent2"/>
            </a:effectRef>
            <a:fontRef idx="minor">
              <a:schemeClr val="tx1"/>
            </a:fontRef>
          </p:style>
        </p:cxnSp>
        <p:cxnSp>
          <p:nvCxnSpPr>
            <p:cNvPr id="44" name="Straight Connector 43"/>
            <p:cNvCxnSpPr/>
            <p:nvPr/>
          </p:nvCxnSpPr>
          <p:spPr>
            <a:xfrm flipV="1">
              <a:off x="8255570" y="5556795"/>
              <a:ext cx="213585" cy="528930"/>
            </a:xfrm>
            <a:prstGeom prst="line">
              <a:avLst/>
            </a:prstGeom>
          </p:spPr>
          <p:style>
            <a:lnRef idx="2">
              <a:schemeClr val="accent2"/>
            </a:lnRef>
            <a:fillRef idx="0">
              <a:schemeClr val="accent2"/>
            </a:fillRef>
            <a:effectRef idx="1">
              <a:schemeClr val="accent2"/>
            </a:effectRef>
            <a:fontRef idx="minor">
              <a:schemeClr val="tx1"/>
            </a:fontRef>
          </p:style>
        </p:cxnSp>
        <p:cxnSp>
          <p:nvCxnSpPr>
            <p:cNvPr id="46" name="Straight Connector 45"/>
            <p:cNvCxnSpPr/>
            <p:nvPr/>
          </p:nvCxnSpPr>
          <p:spPr>
            <a:xfrm>
              <a:off x="8059524" y="2659384"/>
              <a:ext cx="312292" cy="375476"/>
            </a:xfrm>
            <a:prstGeom prst="line">
              <a:avLst/>
            </a:prstGeom>
          </p:spPr>
          <p:style>
            <a:lnRef idx="2">
              <a:schemeClr val="accent2"/>
            </a:lnRef>
            <a:fillRef idx="0">
              <a:schemeClr val="accent2"/>
            </a:fillRef>
            <a:effectRef idx="1">
              <a:schemeClr val="accent2"/>
            </a:effectRef>
            <a:fontRef idx="minor">
              <a:schemeClr val="tx1"/>
            </a:fontRef>
          </p:style>
        </p:cxnSp>
        <p:cxnSp>
          <p:nvCxnSpPr>
            <p:cNvPr id="49" name="Straight Connector 48"/>
            <p:cNvCxnSpPr/>
            <p:nvPr/>
          </p:nvCxnSpPr>
          <p:spPr>
            <a:xfrm flipH="1" flipV="1">
              <a:off x="8163172" y="4517015"/>
              <a:ext cx="394456" cy="467444"/>
            </a:xfrm>
            <a:prstGeom prst="line">
              <a:avLst/>
            </a:prstGeom>
          </p:spPr>
          <p:style>
            <a:lnRef idx="2">
              <a:schemeClr val="accent2"/>
            </a:lnRef>
            <a:fillRef idx="0">
              <a:schemeClr val="accent2"/>
            </a:fillRef>
            <a:effectRef idx="1">
              <a:schemeClr val="accent2"/>
            </a:effectRef>
            <a:fontRef idx="minor">
              <a:schemeClr val="tx1"/>
            </a:fontRef>
          </p:style>
        </p:cxnSp>
      </p:grpSp>
      <p:grpSp>
        <p:nvGrpSpPr>
          <p:cNvPr id="2" name="Group 1"/>
          <p:cNvGrpSpPr/>
          <p:nvPr/>
        </p:nvGrpSpPr>
        <p:grpSpPr>
          <a:xfrm>
            <a:off x="1895988" y="744484"/>
            <a:ext cx="5891332" cy="5252813"/>
            <a:chOff x="1895988" y="744484"/>
            <a:chExt cx="5891332" cy="5252813"/>
          </a:xfrm>
        </p:grpSpPr>
        <p:sp>
          <p:nvSpPr>
            <p:cNvPr id="4" name="Left-Right Arrow 3"/>
            <p:cNvSpPr/>
            <p:nvPr/>
          </p:nvSpPr>
          <p:spPr>
            <a:xfrm>
              <a:off x="1895988" y="744484"/>
              <a:ext cx="5891332" cy="5252813"/>
            </a:xfrm>
            <a:prstGeom prst="leftRightArrow">
              <a:avLst>
                <a:gd name="adj1" fmla="val 50000"/>
                <a:gd name="adj2" fmla="val 23367"/>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cs-CZ"/>
            </a:p>
          </p:txBody>
        </p:sp>
        <p:sp>
          <p:nvSpPr>
            <p:cNvPr id="5" name="TextBox 4"/>
            <p:cNvSpPr txBox="1"/>
            <p:nvPr/>
          </p:nvSpPr>
          <p:spPr>
            <a:xfrm>
              <a:off x="2503440" y="2145480"/>
              <a:ext cx="4638728" cy="2308324"/>
            </a:xfrm>
            <a:prstGeom prst="rect">
              <a:avLst/>
            </a:prstGeom>
            <a:noFill/>
          </p:spPr>
          <p:txBody>
            <a:bodyPr wrap="square" rtlCol="0">
              <a:spAutoFit/>
            </a:bodyPr>
            <a:lstStyle/>
            <a:p>
              <a:pPr algn="ctr"/>
              <a:r>
                <a:rPr lang="cs-CZ" sz="3200" b="1" dirty="0"/>
                <a:t>n</a:t>
              </a:r>
              <a:r>
                <a:rPr lang="cs-CZ" sz="3200" b="1" dirty="0" smtClean="0"/>
                <a:t>aplňují se oba scénáře</a:t>
              </a:r>
              <a:endParaRPr lang="cs-CZ" sz="3200" b="1" dirty="0"/>
            </a:p>
            <a:p>
              <a:pPr algn="ctr"/>
              <a:endParaRPr lang="cs-CZ" sz="1200" b="1" dirty="0" smtClean="0"/>
            </a:p>
            <a:p>
              <a:pPr algn="ctr"/>
              <a:r>
                <a:rPr lang="cs-CZ" sz="3200" b="1" dirty="0"/>
                <a:t>s</a:t>
              </a:r>
              <a:r>
                <a:rPr lang="cs-CZ" sz="3200" b="1" dirty="0" smtClean="0"/>
                <a:t>ouběžně dochází </a:t>
              </a:r>
            </a:p>
            <a:p>
              <a:pPr algn="ctr"/>
              <a:r>
                <a:rPr lang="cs-CZ" sz="3200" b="1" dirty="0" smtClean="0">
                  <a:solidFill>
                    <a:srgbClr val="FFFFFF"/>
                  </a:solidFill>
                </a:rPr>
                <a:t>k re(de)</a:t>
              </a:r>
              <a:r>
                <a:rPr lang="cs-CZ" sz="3200" b="1" dirty="0" smtClean="0">
                  <a:solidFill>
                    <a:schemeClr val="bg1"/>
                  </a:solidFill>
                </a:rPr>
                <a:t>profesionalizaci</a:t>
              </a:r>
            </a:p>
            <a:p>
              <a:pPr algn="ctr"/>
              <a:r>
                <a:rPr lang="cs-CZ" sz="3200" b="1" dirty="0"/>
                <a:t>u</a:t>
              </a:r>
              <a:r>
                <a:rPr lang="cs-CZ" sz="3200" b="1" dirty="0" smtClean="0"/>
                <a:t>čitelství</a:t>
              </a:r>
            </a:p>
          </p:txBody>
        </p:sp>
      </p:grpSp>
    </p:spTree>
    <p:extLst>
      <p:ext uri="{BB962C8B-B14F-4D97-AF65-F5344CB8AC3E}">
        <p14:creationId xmlns:p14="http://schemas.microsoft.com/office/powerpoint/2010/main" val="1440531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6924" y="6211865"/>
            <a:ext cx="2615045" cy="541537"/>
          </a:xfrm>
        </p:spPr>
        <p:txBody>
          <a:bodyPr>
            <a:normAutofit/>
          </a:bodyPr>
          <a:lstStyle/>
          <a:p>
            <a:pPr marL="0" indent="0">
              <a:buNone/>
            </a:pPr>
            <a:r>
              <a:rPr lang="cs-CZ" sz="2400" b="1" dirty="0" smtClean="0"/>
              <a:t>Scénář: posilování</a:t>
            </a:r>
          </a:p>
        </p:txBody>
      </p:sp>
      <p:sp>
        <p:nvSpPr>
          <p:cNvPr id="7" name="Content Placeholder 2"/>
          <p:cNvSpPr txBox="1">
            <a:spLocks/>
          </p:cNvSpPr>
          <p:nvPr/>
        </p:nvSpPr>
        <p:spPr>
          <a:xfrm>
            <a:off x="4972181" y="96679"/>
            <a:ext cx="2561999" cy="48992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cs-CZ" sz="2400" b="1" dirty="0" smtClean="0"/>
              <a:t>Scénář: oslabování</a:t>
            </a:r>
            <a:endParaRPr lang="cs-CZ" b="1" dirty="0" smtClean="0"/>
          </a:p>
        </p:txBody>
      </p:sp>
      <p:grpSp>
        <p:nvGrpSpPr>
          <p:cNvPr id="29" name="Group 28"/>
          <p:cNvGrpSpPr/>
          <p:nvPr/>
        </p:nvGrpSpPr>
        <p:grpSpPr>
          <a:xfrm rot="16200000">
            <a:off x="-2250260" y="2755884"/>
            <a:ext cx="6430240" cy="1407364"/>
            <a:chOff x="464985" y="1681566"/>
            <a:chExt cx="6430240" cy="1407364"/>
          </a:xfrm>
        </p:grpSpPr>
        <p:sp>
          <p:nvSpPr>
            <p:cNvPr id="8" name="Isosceles Triangle 7"/>
            <p:cNvSpPr/>
            <p:nvPr/>
          </p:nvSpPr>
          <p:spPr>
            <a:xfrm rot="5400000">
              <a:off x="411368" y="1735184"/>
              <a:ext cx="590224" cy="482989"/>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9" name="Donut 8"/>
            <p:cNvSpPr/>
            <p:nvPr/>
          </p:nvSpPr>
          <p:spPr>
            <a:xfrm>
              <a:off x="1860100" y="168156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11" name="Straight Connector 10"/>
            <p:cNvCxnSpPr>
              <a:stCxn id="8" idx="0"/>
            </p:cNvCxnSpPr>
            <p:nvPr/>
          </p:nvCxnSpPr>
          <p:spPr>
            <a:xfrm>
              <a:off x="947975" y="1976679"/>
              <a:ext cx="9121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a:stCxn id="9" idx="6"/>
            </p:cNvCxnSpPr>
            <p:nvPr/>
          </p:nvCxnSpPr>
          <p:spPr>
            <a:xfrm rot="5400000" flipV="1">
              <a:off x="2506760" y="1920244"/>
              <a:ext cx="817137" cy="930009"/>
            </a:xfrm>
            <a:prstGeom prst="line">
              <a:avLst/>
            </a:prstGeom>
          </p:spPr>
          <p:style>
            <a:lnRef idx="2">
              <a:schemeClr val="accent2"/>
            </a:lnRef>
            <a:fillRef idx="0">
              <a:schemeClr val="accent2"/>
            </a:fillRef>
            <a:effectRef idx="1">
              <a:schemeClr val="accent2"/>
            </a:effectRef>
            <a:fontRef idx="minor">
              <a:schemeClr val="tx1"/>
            </a:fontRef>
          </p:style>
        </p:cxnSp>
        <p:sp>
          <p:nvSpPr>
            <p:cNvPr id="14" name="Donut 13"/>
            <p:cNvSpPr/>
            <p:nvPr/>
          </p:nvSpPr>
          <p:spPr>
            <a:xfrm>
              <a:off x="3380332" y="2498705"/>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19" name="Donut 18"/>
            <p:cNvSpPr/>
            <p:nvPr/>
          </p:nvSpPr>
          <p:spPr>
            <a:xfrm>
              <a:off x="4846952" y="168156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26" name="Straight Connector 25"/>
            <p:cNvCxnSpPr>
              <a:stCxn id="14" idx="6"/>
            </p:cNvCxnSpPr>
            <p:nvPr/>
          </p:nvCxnSpPr>
          <p:spPr>
            <a:xfrm rot="5400000" flipH="1" flipV="1">
              <a:off x="4026992" y="1920243"/>
              <a:ext cx="817140" cy="930012"/>
            </a:xfrm>
            <a:prstGeom prst="line">
              <a:avLst/>
            </a:prstGeom>
          </p:spPr>
          <p:style>
            <a:lnRef idx="2">
              <a:schemeClr val="accent2"/>
            </a:lnRef>
            <a:fillRef idx="0">
              <a:schemeClr val="accent2"/>
            </a:fillRef>
            <a:effectRef idx="1">
              <a:schemeClr val="accent2"/>
            </a:effectRef>
            <a:fontRef idx="minor">
              <a:schemeClr val="tx1"/>
            </a:fontRef>
          </p:style>
        </p:cxnSp>
        <p:sp>
          <p:nvSpPr>
            <p:cNvPr id="27" name="Donut 26"/>
            <p:cNvSpPr/>
            <p:nvPr/>
          </p:nvSpPr>
          <p:spPr>
            <a:xfrm>
              <a:off x="6305001" y="2203595"/>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28" name="Straight Connector 27"/>
            <p:cNvCxnSpPr>
              <a:endCxn id="27" idx="2"/>
            </p:cNvCxnSpPr>
            <p:nvPr/>
          </p:nvCxnSpPr>
          <p:spPr>
            <a:xfrm rot="5400000" flipV="1">
              <a:off x="5610073" y="1803781"/>
              <a:ext cx="522029" cy="867826"/>
            </a:xfrm>
            <a:prstGeom prst="line">
              <a:avLst/>
            </a:prstGeom>
          </p:spPr>
          <p:style>
            <a:lnRef idx="2">
              <a:schemeClr val="accent2"/>
            </a:lnRef>
            <a:fillRef idx="0">
              <a:schemeClr val="accent2"/>
            </a:fillRef>
            <a:effectRef idx="1">
              <a:schemeClr val="accent2"/>
            </a:effectRef>
            <a:fontRef idx="minor">
              <a:schemeClr val="tx1"/>
            </a:fontRef>
          </p:style>
        </p:cxnSp>
      </p:grpSp>
      <p:grpSp>
        <p:nvGrpSpPr>
          <p:cNvPr id="57" name="Group 56"/>
          <p:cNvGrpSpPr/>
          <p:nvPr/>
        </p:nvGrpSpPr>
        <p:grpSpPr>
          <a:xfrm>
            <a:off x="7607328" y="261495"/>
            <a:ext cx="1281183" cy="6326027"/>
            <a:chOff x="7607328" y="261495"/>
            <a:chExt cx="1281183" cy="6326027"/>
          </a:xfrm>
        </p:grpSpPr>
        <p:sp>
          <p:nvSpPr>
            <p:cNvPr id="30" name="Donut 29"/>
            <p:cNvSpPr/>
            <p:nvPr/>
          </p:nvSpPr>
          <p:spPr>
            <a:xfrm rot="16200000">
              <a:off x="8296614" y="1102159"/>
              <a:ext cx="590222"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1" name="Isosceles Triangle 30"/>
            <p:cNvSpPr/>
            <p:nvPr/>
          </p:nvSpPr>
          <p:spPr>
            <a:xfrm rot="10800000">
              <a:off x="8298286" y="261495"/>
              <a:ext cx="590224" cy="482989"/>
            </a:xfrm>
            <a:prstGeom prst="triangl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2" name="Donut 31"/>
            <p:cNvSpPr/>
            <p:nvPr/>
          </p:nvSpPr>
          <p:spPr>
            <a:xfrm rot="16200000">
              <a:off x="7607329" y="208704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18" name="Straight Connector 17"/>
            <p:cNvCxnSpPr>
              <a:stCxn id="32" idx="5"/>
            </p:cNvCxnSpPr>
            <p:nvPr/>
          </p:nvCxnSpPr>
          <p:spPr>
            <a:xfrm flipV="1">
              <a:off x="8111118" y="1702498"/>
              <a:ext cx="414564" cy="470986"/>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a:stCxn id="30" idx="6"/>
            </p:cNvCxnSpPr>
            <p:nvPr/>
          </p:nvCxnSpPr>
          <p:spPr>
            <a:xfrm flipH="1" flipV="1">
              <a:off x="8591725" y="744485"/>
              <a:ext cx="1" cy="357676"/>
            </a:xfrm>
            <a:prstGeom prst="line">
              <a:avLst/>
            </a:prstGeom>
          </p:spPr>
          <p:style>
            <a:lnRef idx="2">
              <a:schemeClr val="accent2"/>
            </a:lnRef>
            <a:fillRef idx="0">
              <a:schemeClr val="accent2"/>
            </a:fillRef>
            <a:effectRef idx="1">
              <a:schemeClr val="accent2"/>
            </a:effectRef>
            <a:fontRef idx="minor">
              <a:schemeClr val="tx1"/>
            </a:fontRef>
          </p:style>
        </p:cxnSp>
        <p:sp>
          <p:nvSpPr>
            <p:cNvPr id="34" name="Donut 33"/>
            <p:cNvSpPr/>
            <p:nvPr/>
          </p:nvSpPr>
          <p:spPr>
            <a:xfrm rot="16200000">
              <a:off x="8285380" y="2966311"/>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5" name="Donut 34"/>
            <p:cNvSpPr/>
            <p:nvPr/>
          </p:nvSpPr>
          <p:spPr>
            <a:xfrm rot="16200000">
              <a:off x="7695155" y="4013226"/>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6" name="Donut 35"/>
            <p:cNvSpPr/>
            <p:nvPr/>
          </p:nvSpPr>
          <p:spPr>
            <a:xfrm rot="16200000">
              <a:off x="8298287" y="4984458"/>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sp>
          <p:nvSpPr>
            <p:cNvPr id="37" name="Donut 36"/>
            <p:cNvSpPr/>
            <p:nvPr/>
          </p:nvSpPr>
          <p:spPr>
            <a:xfrm rot="16200000">
              <a:off x="7787321" y="5997297"/>
              <a:ext cx="590224" cy="590225"/>
            </a:xfrm>
            <a:prstGeom prst="donut">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solidFill>
                  <a:schemeClr val="tx1"/>
                </a:solidFill>
              </a:endParaRPr>
            </a:p>
          </p:txBody>
        </p:sp>
        <p:cxnSp>
          <p:nvCxnSpPr>
            <p:cNvPr id="43" name="Straight Connector 42"/>
            <p:cNvCxnSpPr>
              <a:stCxn id="35" idx="5"/>
              <a:endCxn id="34" idx="2"/>
            </p:cNvCxnSpPr>
            <p:nvPr/>
          </p:nvCxnSpPr>
          <p:spPr>
            <a:xfrm flipV="1">
              <a:off x="8198944" y="3556536"/>
              <a:ext cx="381549" cy="543127"/>
            </a:xfrm>
            <a:prstGeom prst="line">
              <a:avLst/>
            </a:prstGeom>
          </p:spPr>
          <p:style>
            <a:lnRef idx="2">
              <a:schemeClr val="accent2"/>
            </a:lnRef>
            <a:fillRef idx="0">
              <a:schemeClr val="accent2"/>
            </a:fillRef>
            <a:effectRef idx="1">
              <a:schemeClr val="accent2"/>
            </a:effectRef>
            <a:fontRef idx="minor">
              <a:schemeClr val="tx1"/>
            </a:fontRef>
          </p:style>
        </p:cxnSp>
        <p:cxnSp>
          <p:nvCxnSpPr>
            <p:cNvPr id="44" name="Straight Connector 43"/>
            <p:cNvCxnSpPr/>
            <p:nvPr/>
          </p:nvCxnSpPr>
          <p:spPr>
            <a:xfrm flipV="1">
              <a:off x="8255570" y="5556795"/>
              <a:ext cx="213585" cy="528930"/>
            </a:xfrm>
            <a:prstGeom prst="line">
              <a:avLst/>
            </a:prstGeom>
          </p:spPr>
          <p:style>
            <a:lnRef idx="2">
              <a:schemeClr val="accent2"/>
            </a:lnRef>
            <a:fillRef idx="0">
              <a:schemeClr val="accent2"/>
            </a:fillRef>
            <a:effectRef idx="1">
              <a:schemeClr val="accent2"/>
            </a:effectRef>
            <a:fontRef idx="minor">
              <a:schemeClr val="tx1"/>
            </a:fontRef>
          </p:style>
        </p:cxnSp>
        <p:cxnSp>
          <p:nvCxnSpPr>
            <p:cNvPr id="46" name="Straight Connector 45"/>
            <p:cNvCxnSpPr/>
            <p:nvPr/>
          </p:nvCxnSpPr>
          <p:spPr>
            <a:xfrm>
              <a:off x="8059524" y="2659384"/>
              <a:ext cx="312292" cy="375476"/>
            </a:xfrm>
            <a:prstGeom prst="line">
              <a:avLst/>
            </a:prstGeom>
          </p:spPr>
          <p:style>
            <a:lnRef idx="2">
              <a:schemeClr val="accent2"/>
            </a:lnRef>
            <a:fillRef idx="0">
              <a:schemeClr val="accent2"/>
            </a:fillRef>
            <a:effectRef idx="1">
              <a:schemeClr val="accent2"/>
            </a:effectRef>
            <a:fontRef idx="minor">
              <a:schemeClr val="tx1"/>
            </a:fontRef>
          </p:style>
        </p:cxnSp>
        <p:cxnSp>
          <p:nvCxnSpPr>
            <p:cNvPr id="49" name="Straight Connector 48"/>
            <p:cNvCxnSpPr/>
            <p:nvPr/>
          </p:nvCxnSpPr>
          <p:spPr>
            <a:xfrm flipH="1" flipV="1">
              <a:off x="8163172" y="4517015"/>
              <a:ext cx="394456" cy="467444"/>
            </a:xfrm>
            <a:prstGeom prst="line">
              <a:avLst/>
            </a:prstGeom>
          </p:spPr>
          <p:style>
            <a:lnRef idx="2">
              <a:schemeClr val="accent2"/>
            </a:lnRef>
            <a:fillRef idx="0">
              <a:schemeClr val="accent2"/>
            </a:fillRef>
            <a:effectRef idx="1">
              <a:schemeClr val="accent2"/>
            </a:effectRef>
            <a:fontRef idx="minor">
              <a:schemeClr val="tx1"/>
            </a:fontRef>
          </p:style>
        </p:cxnSp>
      </p:grpSp>
      <p:grpSp>
        <p:nvGrpSpPr>
          <p:cNvPr id="6" name="Group 5"/>
          <p:cNvGrpSpPr/>
          <p:nvPr/>
        </p:nvGrpSpPr>
        <p:grpSpPr>
          <a:xfrm>
            <a:off x="1078317" y="47678"/>
            <a:ext cx="3929649" cy="6030007"/>
            <a:chOff x="1078317" y="47678"/>
            <a:chExt cx="3929649" cy="6030007"/>
          </a:xfrm>
        </p:grpSpPr>
        <p:sp>
          <p:nvSpPr>
            <p:cNvPr id="2" name="Up Arrow 1"/>
            <p:cNvSpPr/>
            <p:nvPr/>
          </p:nvSpPr>
          <p:spPr>
            <a:xfrm>
              <a:off x="1078317" y="47678"/>
              <a:ext cx="3929649" cy="5965139"/>
            </a:xfrm>
            <a:prstGeom prst="upArrow">
              <a:avLst>
                <a:gd name="adj1" fmla="val 50000"/>
                <a:gd name="adj2" fmla="val 25101"/>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cs-CZ"/>
            </a:p>
          </p:txBody>
        </p:sp>
        <p:sp>
          <p:nvSpPr>
            <p:cNvPr id="4" name="TextBox 3"/>
            <p:cNvSpPr txBox="1"/>
            <p:nvPr/>
          </p:nvSpPr>
          <p:spPr>
            <a:xfrm>
              <a:off x="2056843" y="1368704"/>
              <a:ext cx="1985297" cy="4708981"/>
            </a:xfrm>
            <a:prstGeom prst="rect">
              <a:avLst/>
            </a:prstGeom>
            <a:noFill/>
          </p:spPr>
          <p:txBody>
            <a:bodyPr wrap="square" rtlCol="0">
              <a:spAutoFit/>
            </a:bodyPr>
            <a:lstStyle/>
            <a:p>
              <a:pPr algn="ctr"/>
              <a:r>
                <a:rPr lang="cs-CZ" sz="2000" b="1" dirty="0" smtClean="0">
                  <a:solidFill>
                    <a:schemeClr val="bg1"/>
                  </a:solidFill>
                </a:rPr>
                <a:t>...takto se</a:t>
              </a:r>
            </a:p>
            <a:p>
              <a:pPr algn="ctr"/>
              <a:r>
                <a:rPr lang="cs-CZ" sz="2000" b="1" dirty="0">
                  <a:solidFill>
                    <a:schemeClr val="bg1"/>
                  </a:solidFill>
                </a:rPr>
                <a:t>b</a:t>
              </a:r>
              <a:r>
                <a:rPr lang="cs-CZ" sz="2000" b="1" dirty="0" smtClean="0">
                  <a:solidFill>
                    <a:schemeClr val="bg1"/>
                  </a:solidFill>
                </a:rPr>
                <a:t>uduje tzv. profesní kapitál </a:t>
              </a:r>
            </a:p>
            <a:p>
              <a:pPr algn="ctr"/>
              <a:endParaRPr lang="cs-CZ" sz="2000" b="1" dirty="0">
                <a:solidFill>
                  <a:schemeClr val="bg1"/>
                </a:solidFill>
              </a:endParaRPr>
            </a:p>
            <a:p>
              <a:pPr algn="ctr"/>
              <a:r>
                <a:rPr lang="cs-CZ" sz="2000" b="1" dirty="0">
                  <a:solidFill>
                    <a:schemeClr val="bg1"/>
                  </a:solidFill>
                </a:rPr>
                <a:t>hlavní strategií je rozvíjení důvěry ve školy a pedagogické </a:t>
              </a:r>
              <a:r>
                <a:rPr lang="cs-CZ" sz="2000" b="1" dirty="0" smtClean="0">
                  <a:solidFill>
                    <a:schemeClr val="bg1"/>
                  </a:solidFill>
                </a:rPr>
                <a:t>profese</a:t>
              </a:r>
            </a:p>
            <a:p>
              <a:pPr algn="ctr"/>
              <a:endParaRPr lang="cs-CZ" sz="2000" b="1" dirty="0">
                <a:solidFill>
                  <a:schemeClr val="bg1"/>
                </a:solidFill>
              </a:endParaRPr>
            </a:p>
            <a:p>
              <a:pPr algn="ctr"/>
              <a:r>
                <a:rPr lang="cs-CZ" sz="2000" b="1" dirty="0" smtClean="0">
                  <a:solidFill>
                    <a:schemeClr val="bg1"/>
                  </a:solidFill>
                </a:rPr>
                <a:t>školy jsou v péči pedagogických profesí</a:t>
              </a:r>
            </a:p>
            <a:p>
              <a:pPr algn="ctr"/>
              <a:endParaRPr lang="cs-CZ" sz="2000" b="1" dirty="0">
                <a:solidFill>
                  <a:schemeClr val="bg1"/>
                </a:solidFill>
              </a:endParaRPr>
            </a:p>
            <a:p>
              <a:pPr algn="ctr"/>
              <a:endParaRPr lang="cs-CZ" sz="2000" b="1" dirty="0">
                <a:solidFill>
                  <a:schemeClr val="bg1"/>
                </a:solidFill>
              </a:endParaRPr>
            </a:p>
          </p:txBody>
        </p:sp>
      </p:grpSp>
      <p:grpSp>
        <p:nvGrpSpPr>
          <p:cNvPr id="10" name="Group 9"/>
          <p:cNvGrpSpPr/>
          <p:nvPr/>
        </p:nvGrpSpPr>
        <p:grpSpPr>
          <a:xfrm>
            <a:off x="4203110" y="765481"/>
            <a:ext cx="3995834" cy="5965139"/>
            <a:chOff x="4203110" y="765481"/>
            <a:chExt cx="3995834" cy="5965139"/>
          </a:xfrm>
        </p:grpSpPr>
        <p:sp>
          <p:nvSpPr>
            <p:cNvPr id="48" name="Up Arrow 47"/>
            <p:cNvSpPr/>
            <p:nvPr/>
          </p:nvSpPr>
          <p:spPr>
            <a:xfrm rot="10800000">
              <a:off x="4203110" y="765481"/>
              <a:ext cx="3995834" cy="5965139"/>
            </a:xfrm>
            <a:prstGeom prst="upArrow">
              <a:avLst>
                <a:gd name="adj1" fmla="val 50000"/>
                <a:gd name="adj2" fmla="val 25101"/>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cs-CZ"/>
            </a:p>
          </p:txBody>
        </p:sp>
        <p:sp>
          <p:nvSpPr>
            <p:cNvPr id="51" name="TextBox 50"/>
            <p:cNvSpPr txBox="1"/>
            <p:nvPr/>
          </p:nvSpPr>
          <p:spPr>
            <a:xfrm>
              <a:off x="5204700" y="833925"/>
              <a:ext cx="1985302" cy="5632311"/>
            </a:xfrm>
            <a:prstGeom prst="rect">
              <a:avLst/>
            </a:prstGeom>
            <a:noFill/>
          </p:spPr>
          <p:txBody>
            <a:bodyPr wrap="square" rtlCol="0">
              <a:spAutoFit/>
            </a:bodyPr>
            <a:lstStyle/>
            <a:p>
              <a:pPr algn="ctr"/>
              <a:r>
                <a:rPr lang="cs-CZ" sz="2000" b="1" dirty="0" smtClean="0">
                  <a:solidFill>
                    <a:schemeClr val="bg1"/>
                  </a:solidFill>
                </a:rPr>
                <a:t>...takto se</a:t>
              </a:r>
            </a:p>
            <a:p>
              <a:pPr algn="ctr"/>
              <a:r>
                <a:rPr lang="cs-CZ" sz="2000" b="1" dirty="0">
                  <a:solidFill>
                    <a:schemeClr val="bg1"/>
                  </a:solidFill>
                </a:rPr>
                <a:t>b</a:t>
              </a:r>
              <a:r>
                <a:rPr lang="cs-CZ" sz="2000" b="1" dirty="0" smtClean="0">
                  <a:solidFill>
                    <a:schemeClr val="bg1"/>
                  </a:solidFill>
                </a:rPr>
                <a:t>uduje tzv. byznys kapitál </a:t>
              </a:r>
            </a:p>
            <a:p>
              <a:pPr algn="ctr"/>
              <a:endParaRPr lang="cs-CZ" sz="2000" b="1" dirty="0">
                <a:solidFill>
                  <a:schemeClr val="bg1"/>
                </a:solidFill>
              </a:endParaRPr>
            </a:p>
            <a:p>
              <a:pPr algn="ctr"/>
              <a:r>
                <a:rPr lang="cs-CZ" sz="2000" b="1" dirty="0">
                  <a:solidFill>
                    <a:schemeClr val="bg1"/>
                  </a:solidFill>
                </a:rPr>
                <a:t>h</a:t>
              </a:r>
              <a:r>
                <a:rPr lang="cs-CZ" sz="2000" b="1" dirty="0" smtClean="0">
                  <a:solidFill>
                    <a:schemeClr val="bg1"/>
                  </a:solidFill>
                </a:rPr>
                <a:t>lavní strategií je vyslovování  nedůvěry (stávajícímu) pojetí školy a pedagogických profesí</a:t>
              </a:r>
            </a:p>
            <a:p>
              <a:pPr algn="ctr"/>
              <a:endParaRPr lang="cs-CZ" sz="2000" b="1" dirty="0">
                <a:solidFill>
                  <a:schemeClr val="bg1"/>
                </a:solidFill>
              </a:endParaRPr>
            </a:p>
            <a:p>
              <a:pPr algn="ctr"/>
              <a:r>
                <a:rPr lang="cs-CZ" sz="2000" b="1" dirty="0">
                  <a:solidFill>
                    <a:schemeClr val="bg1"/>
                  </a:solidFill>
                </a:rPr>
                <a:t>školy jsou dobrým byznysem </a:t>
              </a:r>
            </a:p>
            <a:p>
              <a:pPr algn="ctr"/>
              <a:r>
                <a:rPr lang="cs-CZ" sz="2000" b="1" dirty="0">
                  <a:solidFill>
                    <a:schemeClr val="bg1"/>
                  </a:solidFill>
                </a:rPr>
                <a:t>v rukou byznysmenů</a:t>
              </a:r>
            </a:p>
            <a:p>
              <a:pPr algn="ctr"/>
              <a:endParaRPr lang="cs-CZ" sz="2000" b="1" dirty="0">
                <a:solidFill>
                  <a:schemeClr val="bg1"/>
                </a:solidFill>
              </a:endParaRPr>
            </a:p>
          </p:txBody>
        </p:sp>
      </p:grpSp>
      <p:sp>
        <p:nvSpPr>
          <p:cNvPr id="5" name="TextBox 4"/>
          <p:cNvSpPr txBox="1"/>
          <p:nvPr/>
        </p:nvSpPr>
        <p:spPr>
          <a:xfrm>
            <a:off x="4131565" y="1120836"/>
            <a:ext cx="923330" cy="4454634"/>
          </a:xfrm>
          <a:prstGeom prst="rect">
            <a:avLst/>
          </a:prstGeom>
          <a:noFill/>
        </p:spPr>
        <p:txBody>
          <a:bodyPr vert="vert270" wrap="square" rtlCol="0">
            <a:spAutoFit/>
          </a:bodyPr>
          <a:lstStyle/>
          <a:p>
            <a:pPr algn="ctr"/>
            <a:r>
              <a:rPr lang="cs-CZ" sz="2400" b="1" dirty="0" smtClean="0"/>
              <a:t>Jaké podmínky pro budování toho či onoho </a:t>
            </a:r>
            <a:r>
              <a:rPr lang="cs-CZ" sz="2400" b="1" dirty="0"/>
              <a:t>kapitálu vytváří stát?</a:t>
            </a:r>
          </a:p>
        </p:txBody>
      </p:sp>
    </p:spTree>
    <p:extLst>
      <p:ext uri="{BB962C8B-B14F-4D97-AF65-F5344CB8AC3E}">
        <p14:creationId xmlns:p14="http://schemas.microsoft.com/office/powerpoint/2010/main" val="5786419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694" y="336277"/>
            <a:ext cx="6082681" cy="715091"/>
          </a:xfrm>
        </p:spPr>
        <p:txBody>
          <a:bodyPr>
            <a:noAutofit/>
          </a:bodyPr>
          <a:lstStyle/>
          <a:p>
            <a:r>
              <a:rPr lang="cs-CZ" sz="4800" b="1" dirty="0" smtClean="0"/>
              <a:t>Školy (v) budoucnosti</a:t>
            </a:r>
            <a:endParaRPr lang="cs-CZ" sz="4800" b="1" dirty="0"/>
          </a:p>
        </p:txBody>
      </p:sp>
      <p:pic>
        <p:nvPicPr>
          <p:cNvPr id="7" name="Picture 6" descr="Schule20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16495"/>
            <a:ext cx="2111994" cy="1278957"/>
          </a:xfrm>
          <a:prstGeom prst="rect">
            <a:avLst/>
          </a:prstGeom>
        </p:spPr>
      </p:pic>
      <p:sp>
        <p:nvSpPr>
          <p:cNvPr id="8" name="TextBox 7"/>
          <p:cNvSpPr txBox="1"/>
          <p:nvPr/>
        </p:nvSpPr>
        <p:spPr>
          <a:xfrm>
            <a:off x="158750" y="1401577"/>
            <a:ext cx="8874125" cy="5262979"/>
          </a:xfrm>
          <a:prstGeom prst="rect">
            <a:avLst/>
          </a:prstGeom>
          <a:noFill/>
        </p:spPr>
        <p:txBody>
          <a:bodyPr wrap="square" rtlCol="0">
            <a:spAutoFit/>
          </a:bodyPr>
          <a:lstStyle/>
          <a:p>
            <a:pPr marL="342900" indent="-342900">
              <a:buFont typeface="Arial"/>
              <a:buChar char="•"/>
            </a:pPr>
            <a:r>
              <a:rPr lang="cs-CZ" sz="2400" dirty="0" smtClean="0"/>
              <a:t>Bude pokračovat decentralizace školství </a:t>
            </a:r>
            <a:r>
              <a:rPr lang="cs-CZ" sz="2400" dirty="0"/>
              <a:t>– školy budou více </a:t>
            </a:r>
            <a:r>
              <a:rPr lang="cs-CZ" sz="2400" b="1" dirty="0">
                <a:solidFill>
                  <a:srgbClr val="800000"/>
                </a:solidFill>
              </a:rPr>
              <a:t>vyrůstat zespoda a rozvíjet se </a:t>
            </a:r>
            <a:r>
              <a:rPr lang="cs-CZ" sz="2400" b="1" dirty="0" smtClean="0">
                <a:solidFill>
                  <a:srgbClr val="800000"/>
                </a:solidFill>
              </a:rPr>
              <a:t>zevnitř, </a:t>
            </a:r>
            <a:r>
              <a:rPr lang="cs-CZ" sz="2400" dirty="0" smtClean="0"/>
              <a:t>budou se více </a:t>
            </a:r>
            <a:r>
              <a:rPr lang="cs-CZ" sz="2400" b="1" dirty="0" smtClean="0">
                <a:solidFill>
                  <a:srgbClr val="800000"/>
                </a:solidFill>
              </a:rPr>
              <a:t>síťovat</a:t>
            </a:r>
          </a:p>
          <a:p>
            <a:pPr marL="342900" indent="-342900">
              <a:buFont typeface="Arial"/>
              <a:buChar char="•"/>
            </a:pPr>
            <a:r>
              <a:rPr lang="cs-CZ" sz="2400" dirty="0" smtClean="0"/>
              <a:t>Školy se více </a:t>
            </a:r>
            <a:r>
              <a:rPr lang="cs-CZ" sz="2400" b="1" dirty="0" smtClean="0">
                <a:solidFill>
                  <a:srgbClr val="800000"/>
                </a:solidFill>
              </a:rPr>
              <a:t>otevřou svému okolí </a:t>
            </a:r>
            <a:r>
              <a:rPr lang="cs-CZ" sz="2400" dirty="0" smtClean="0"/>
              <a:t>(posílí v nich princip regionálního) a stanou se vzdělávacími centry komunit </a:t>
            </a:r>
          </a:p>
          <a:p>
            <a:pPr marL="342900" indent="-342900">
              <a:buFont typeface="Arial"/>
              <a:buChar char="•"/>
            </a:pPr>
            <a:r>
              <a:rPr lang="cs-CZ" sz="2400" dirty="0" smtClean="0"/>
              <a:t>Ve větší míře se ze škol stanou </a:t>
            </a:r>
            <a:r>
              <a:rPr lang="cs-CZ" sz="2400" b="1" dirty="0" smtClean="0">
                <a:solidFill>
                  <a:srgbClr val="800000"/>
                </a:solidFill>
              </a:rPr>
              <a:t>celodenní školy </a:t>
            </a:r>
            <a:r>
              <a:rPr lang="cs-CZ" sz="2400" dirty="0" smtClean="0"/>
              <a:t>jako instituce </a:t>
            </a:r>
            <a:r>
              <a:rPr lang="cs-CZ" sz="2400" b="1" dirty="0" smtClean="0">
                <a:solidFill>
                  <a:srgbClr val="800000"/>
                </a:solidFill>
              </a:rPr>
              <a:t>komplexní edukační péče </a:t>
            </a:r>
            <a:r>
              <a:rPr lang="cs-CZ" sz="2400" dirty="0" smtClean="0"/>
              <a:t>– posílí v nich </a:t>
            </a:r>
            <a:r>
              <a:rPr lang="cs-CZ" sz="2400" b="1" dirty="0" err="1" smtClean="0">
                <a:solidFill>
                  <a:srgbClr val="800000"/>
                </a:solidFill>
              </a:rPr>
              <a:t>interprofesionalita</a:t>
            </a:r>
            <a:endParaRPr lang="cs-CZ" sz="2400" b="1" dirty="0" smtClean="0">
              <a:solidFill>
                <a:srgbClr val="800000"/>
              </a:solidFill>
            </a:endParaRPr>
          </a:p>
          <a:p>
            <a:pPr marL="342900" indent="-342900">
              <a:buFont typeface="Arial"/>
              <a:buChar char="•"/>
            </a:pPr>
            <a:r>
              <a:rPr lang="cs-CZ" sz="2400" dirty="0" smtClean="0"/>
              <a:t>Školy se </a:t>
            </a:r>
            <a:r>
              <a:rPr lang="cs-CZ" sz="2400" b="1" dirty="0" smtClean="0">
                <a:solidFill>
                  <a:srgbClr val="800000"/>
                </a:solidFill>
              </a:rPr>
              <a:t>vyprofilují</a:t>
            </a:r>
            <a:r>
              <a:rPr lang="cs-CZ" sz="2400" dirty="0" smtClean="0"/>
              <a:t> (najdou „svoji“ parketu) a zlepší sebeprezentaci</a:t>
            </a:r>
          </a:p>
          <a:p>
            <a:pPr marL="342900" indent="-342900">
              <a:buFont typeface="Arial"/>
              <a:buChar char="•"/>
            </a:pPr>
            <a:r>
              <a:rPr lang="cs-CZ" sz="2400" b="1" dirty="0" smtClean="0">
                <a:solidFill>
                  <a:srgbClr val="800000"/>
                </a:solidFill>
              </a:rPr>
              <a:t>Populace žáků bude více rozrůzněná </a:t>
            </a:r>
            <a:r>
              <a:rPr lang="cs-CZ" sz="2400" dirty="0" smtClean="0"/>
              <a:t>(sociálně, kulturně, jazykově apod.), školy budou </a:t>
            </a:r>
            <a:r>
              <a:rPr lang="cs-CZ" sz="2400" b="1" dirty="0" smtClean="0">
                <a:solidFill>
                  <a:srgbClr val="800000"/>
                </a:solidFill>
              </a:rPr>
              <a:t>přehodnocovat zaběhané způsoby práce</a:t>
            </a:r>
          </a:p>
          <a:p>
            <a:pPr marL="342900" indent="-342900">
              <a:buFont typeface="Arial"/>
              <a:buChar char="•"/>
            </a:pPr>
            <a:r>
              <a:rPr lang="cs-CZ" sz="2400" dirty="0" smtClean="0"/>
              <a:t>Význam </a:t>
            </a:r>
            <a:r>
              <a:rPr lang="cs-CZ" sz="2400" b="1" dirty="0" smtClean="0">
                <a:solidFill>
                  <a:srgbClr val="800000"/>
                </a:solidFill>
              </a:rPr>
              <a:t>základních kulturních technik </a:t>
            </a:r>
            <a:r>
              <a:rPr lang="cs-CZ" sz="2400" dirty="0" smtClean="0"/>
              <a:t>(čtení/psaní/počítání) a </a:t>
            </a:r>
            <a:r>
              <a:rPr lang="cs-CZ" sz="2400" b="1" dirty="0" smtClean="0">
                <a:solidFill>
                  <a:srgbClr val="800000"/>
                </a:solidFill>
              </a:rPr>
              <a:t>vědění o sobě a světě </a:t>
            </a:r>
            <a:r>
              <a:rPr lang="cs-CZ" sz="2400" dirty="0" smtClean="0"/>
              <a:t>bude zachován a vzroste význam tzv. </a:t>
            </a:r>
            <a:r>
              <a:rPr lang="cs-CZ" sz="2400" b="1" dirty="0" smtClean="0">
                <a:solidFill>
                  <a:srgbClr val="800000"/>
                </a:solidFill>
              </a:rPr>
              <a:t>měkkých a přenositelných kompetencí</a:t>
            </a:r>
            <a:r>
              <a:rPr lang="cs-CZ" sz="2400" dirty="0" smtClean="0"/>
              <a:t>: </a:t>
            </a:r>
            <a:r>
              <a:rPr lang="cs-CZ" sz="2000" dirty="0" smtClean="0"/>
              <a:t>umět si klást cíle, učit se učit</a:t>
            </a:r>
          </a:p>
          <a:p>
            <a:pPr marL="342900" indent="-342900">
              <a:buFont typeface="Arial"/>
              <a:buChar char="•"/>
            </a:pPr>
            <a:r>
              <a:rPr lang="cs-CZ" sz="2400" dirty="0" smtClean="0"/>
              <a:t>Učitelé </a:t>
            </a:r>
            <a:r>
              <a:rPr lang="cs-CZ" sz="2400" b="1" dirty="0" smtClean="0">
                <a:solidFill>
                  <a:srgbClr val="800000"/>
                </a:solidFill>
              </a:rPr>
              <a:t>rozšíří svoji aprobovanost o nové dimenze </a:t>
            </a:r>
            <a:r>
              <a:rPr lang="cs-CZ" sz="2400" dirty="0" smtClean="0"/>
              <a:t>nad rámec tradičních vyučovacích předmětů</a:t>
            </a:r>
          </a:p>
        </p:txBody>
      </p:sp>
    </p:spTree>
    <p:extLst>
      <p:ext uri="{BB962C8B-B14F-4D97-AF65-F5344CB8AC3E}">
        <p14:creationId xmlns:p14="http://schemas.microsoft.com/office/powerpoint/2010/main" val="2958084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922114"/>
          </a:xfrm>
        </p:spPr>
        <p:txBody>
          <a:bodyPr>
            <a:normAutofit/>
          </a:bodyPr>
          <a:lstStyle/>
          <a:p>
            <a:r>
              <a:rPr lang="cs-CZ" dirty="0" smtClean="0"/>
              <a:t>Škola</a:t>
            </a:r>
            <a:endParaRPr lang="cs-CZ" dirty="0"/>
          </a:p>
        </p:txBody>
      </p:sp>
      <p:sp>
        <p:nvSpPr>
          <p:cNvPr id="3" name="Zástupný symbol pro obsah 2"/>
          <p:cNvSpPr>
            <a:spLocks noGrp="1"/>
          </p:cNvSpPr>
          <p:nvPr>
            <p:ph idx="1"/>
          </p:nvPr>
        </p:nvSpPr>
        <p:spPr>
          <a:xfrm>
            <a:off x="323528" y="1124744"/>
            <a:ext cx="8568952" cy="5472608"/>
          </a:xfrm>
        </p:spPr>
        <p:txBody>
          <a:bodyPr>
            <a:noAutofit/>
          </a:bodyPr>
          <a:lstStyle/>
          <a:p>
            <a:pPr marL="342900" lvl="4" indent="-342900">
              <a:buFont typeface="Arial"/>
              <a:buChar char="•"/>
            </a:pPr>
            <a:endParaRPr lang="cs-CZ" sz="1600" dirty="0" smtClean="0"/>
          </a:p>
          <a:p>
            <a:pPr marL="342900" lvl="4" indent="-342900">
              <a:buFont typeface="Arial"/>
              <a:buChar char="•"/>
            </a:pPr>
            <a:r>
              <a:rPr lang="cs-CZ" sz="2800" dirty="0" smtClean="0"/>
              <a:t>Vznik školy, resp. výuky organizované ve školních třídách před 5 tisíci lety na území </a:t>
            </a:r>
            <a:r>
              <a:rPr lang="cs-CZ" sz="2800" dirty="0" err="1" smtClean="0"/>
              <a:t>Mezoptámie</a:t>
            </a:r>
            <a:r>
              <a:rPr lang="cs-CZ" sz="2800" dirty="0" smtClean="0"/>
              <a:t> a Egypta.</a:t>
            </a:r>
          </a:p>
          <a:p>
            <a:pPr marL="360363" lvl="4" indent="-360363">
              <a:buFont typeface="Arial" pitchFamily="34" charset="0"/>
              <a:buChar char="•"/>
            </a:pPr>
            <a:r>
              <a:rPr lang="cs-CZ" sz="2800" dirty="0" smtClean="0"/>
              <a:t>Klíčový byl objev písma </a:t>
            </a:r>
            <a:r>
              <a:rPr lang="en-US" sz="2800" dirty="0" smtClean="0"/>
              <a:t>–</a:t>
            </a:r>
            <a:r>
              <a:rPr lang="cs-CZ" sz="2800" dirty="0" smtClean="0"/>
              <a:t> psaní = složitá dovednost </a:t>
            </a:r>
            <a:r>
              <a:rPr lang="en-US" sz="2800" dirty="0" smtClean="0"/>
              <a:t>–</a:t>
            </a:r>
            <a:r>
              <a:rPr lang="cs-CZ" sz="2800" dirty="0" smtClean="0"/>
              <a:t> nebylo snadné se ji běžně naučit, začalo se jí cíleně vyučovat.</a:t>
            </a:r>
          </a:p>
          <a:p>
            <a:pPr marL="360363" lvl="4" indent="-360363">
              <a:buFont typeface="Arial" pitchFamily="34" charset="0"/>
              <a:buChar char="•"/>
            </a:pPr>
            <a:r>
              <a:rPr lang="cs-CZ" sz="2800" dirty="0" smtClean="0"/>
              <a:t>Výuka písma se ukázala jako účinná a efektivní </a:t>
            </a:r>
            <a:r>
              <a:rPr lang="en-US" sz="2800" dirty="0" smtClean="0"/>
              <a:t>–</a:t>
            </a:r>
            <a:r>
              <a:rPr lang="cs-CZ" sz="2800" dirty="0" smtClean="0"/>
              <a:t> začaly se zprostředkovávat i další dovednost a znalosti.</a:t>
            </a:r>
          </a:p>
          <a:p>
            <a:pPr marL="360363" lvl="4" indent="-360363">
              <a:buFont typeface="Arial" pitchFamily="34" charset="0"/>
              <a:buChar char="•"/>
            </a:pPr>
            <a:r>
              <a:rPr lang="cs-CZ" sz="2800" dirty="0" smtClean="0"/>
              <a:t>Škola </a:t>
            </a:r>
            <a:r>
              <a:rPr lang="en-US" sz="2800" dirty="0" smtClean="0"/>
              <a:t>–</a:t>
            </a:r>
            <a:r>
              <a:rPr lang="cs-CZ" sz="2800" dirty="0" smtClean="0"/>
              <a:t> jedna z nejúspěšnějších institucí kulturních dějin.</a:t>
            </a:r>
          </a:p>
          <a:p>
            <a:pPr marL="342900" lvl="4" indent="-342900">
              <a:buNone/>
            </a:pPr>
            <a:endParaRPr lang="cs-CZ" dirty="0" smtClean="0"/>
          </a:p>
          <a:p>
            <a:pPr marL="342900" lvl="4" indent="-342900">
              <a:buNone/>
            </a:pPr>
            <a:endParaRPr lang="cs-CZ" dirty="0" smtClean="0"/>
          </a:p>
          <a:p>
            <a:pPr>
              <a:buNone/>
            </a:pPr>
            <a:endParaRPr lang="cs-CZ" sz="1600" dirty="0"/>
          </a:p>
        </p:txBody>
      </p:sp>
    </p:spTree>
    <p:extLst>
      <p:ext uri="{BB962C8B-B14F-4D97-AF65-F5344CB8AC3E}">
        <p14:creationId xmlns:p14="http://schemas.microsoft.com/office/powerpoint/2010/main" val="38515638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r>
              <a:rPr lang="cs-CZ" dirty="0" smtClean="0"/>
              <a:t>Škola</a:t>
            </a:r>
            <a:endParaRPr lang="cs-CZ" dirty="0"/>
          </a:p>
        </p:txBody>
      </p:sp>
      <p:sp>
        <p:nvSpPr>
          <p:cNvPr id="3" name="Zástupný symbol pro obsah 2"/>
          <p:cNvSpPr>
            <a:spLocks noGrp="1"/>
          </p:cNvSpPr>
          <p:nvPr>
            <p:ph idx="1"/>
          </p:nvPr>
        </p:nvSpPr>
        <p:spPr>
          <a:xfrm>
            <a:off x="323528" y="1124744"/>
            <a:ext cx="8568952" cy="5472608"/>
          </a:xfrm>
        </p:spPr>
        <p:txBody>
          <a:bodyPr>
            <a:noAutofit/>
          </a:bodyPr>
          <a:lstStyle/>
          <a:p>
            <a:pPr marL="457200" lvl="4" indent="-457200">
              <a:buFont typeface="Arial"/>
              <a:buChar char="•"/>
            </a:pPr>
            <a:endParaRPr lang="cs-CZ" sz="3200" dirty="0" smtClean="0"/>
          </a:p>
          <a:p>
            <a:pPr marL="457200" lvl="4" indent="-457200">
              <a:buFont typeface="Arial"/>
              <a:buChar char="•"/>
            </a:pPr>
            <a:r>
              <a:rPr lang="cs-CZ" sz="3200" dirty="0" smtClean="0"/>
              <a:t>Škola je společenská </a:t>
            </a:r>
            <a:r>
              <a:rPr lang="cs-CZ" sz="3200" dirty="0"/>
              <a:t>instituce, jejíž tradiční funkcí je poskytovat vzdělání žákům příslušných věkových skupin v organizovaných formách podle určitých vzdělávacích programů. </a:t>
            </a:r>
            <a:endParaRPr lang="cs-CZ" sz="3200" dirty="0" smtClean="0"/>
          </a:p>
          <a:p>
            <a:pPr marL="457200" lvl="4" indent="-457200">
              <a:buFont typeface="Arial"/>
              <a:buChar char="•"/>
            </a:pPr>
            <a:endParaRPr lang="cs-CZ" sz="3200" dirty="0" smtClean="0"/>
          </a:p>
          <a:p>
            <a:pPr marL="457200" lvl="4" indent="-457200">
              <a:buFont typeface="Arial"/>
              <a:buChar char="•"/>
            </a:pPr>
            <a:r>
              <a:rPr lang="cs-CZ" sz="3200" dirty="0" smtClean="0"/>
              <a:t>Pojetí </a:t>
            </a:r>
            <a:r>
              <a:rPr lang="cs-CZ" sz="3200" dirty="0"/>
              <a:t>a funkce školy se mění se změnami společenských potřeb. </a:t>
            </a:r>
            <a:endParaRPr lang="cs-CZ" sz="3200" dirty="0" smtClean="0"/>
          </a:p>
          <a:p>
            <a:pPr marL="0" lvl="4" indent="0" algn="r">
              <a:buNone/>
            </a:pPr>
            <a:endParaRPr lang="cs-CZ" sz="3200" dirty="0" smtClean="0"/>
          </a:p>
          <a:p>
            <a:pPr marL="0" lvl="4" indent="0" algn="r">
              <a:buNone/>
            </a:pPr>
            <a:r>
              <a:rPr lang="cs-CZ" sz="2400" dirty="0" smtClean="0"/>
              <a:t>(</a:t>
            </a:r>
            <a:r>
              <a:rPr lang="cs-CZ" sz="2400" dirty="0"/>
              <a:t>Průcha, Walterová, Mareš 2003, s. 238) </a:t>
            </a:r>
            <a:endParaRPr lang="en-US" sz="2400" dirty="0"/>
          </a:p>
          <a:p>
            <a:pPr marL="457200" lvl="4" indent="-457200">
              <a:buFont typeface="Arial"/>
              <a:buChar char="•"/>
            </a:pPr>
            <a:endParaRPr lang="cs-CZ" sz="2400" dirty="0" smtClean="0"/>
          </a:p>
          <a:p>
            <a:pPr marL="342900" lvl="4" indent="-342900">
              <a:buNone/>
            </a:pPr>
            <a:endParaRPr lang="cs-CZ" sz="2400" dirty="0" smtClean="0"/>
          </a:p>
          <a:p>
            <a:pPr>
              <a:buNone/>
            </a:pPr>
            <a:endParaRPr lang="cs-CZ" sz="1800" dirty="0"/>
          </a:p>
        </p:txBody>
      </p:sp>
    </p:spTree>
    <p:extLst>
      <p:ext uri="{BB962C8B-B14F-4D97-AF65-F5344CB8AC3E}">
        <p14:creationId xmlns:p14="http://schemas.microsoft.com/office/powerpoint/2010/main" val="178581909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cs-CZ" sz="4400" b="1" dirty="0" smtClean="0"/>
          </a:p>
          <a:p>
            <a:pPr marL="0" indent="0" algn="ctr">
              <a:buNone/>
            </a:pPr>
            <a:r>
              <a:rPr lang="cs-CZ" sz="4400" b="1" dirty="0" smtClean="0"/>
              <a:t>Historie</a:t>
            </a:r>
          </a:p>
          <a:p>
            <a:pPr marL="0" indent="0" algn="ctr">
              <a:buNone/>
            </a:pPr>
            <a:r>
              <a:rPr lang="cs-CZ" sz="4400" b="1" dirty="0" smtClean="0"/>
              <a:t>(vývoj školy)</a:t>
            </a:r>
            <a:endParaRPr lang="cs-CZ" sz="4400" b="1" dirty="0"/>
          </a:p>
        </p:txBody>
      </p:sp>
    </p:spTree>
    <p:extLst>
      <p:ext uri="{BB962C8B-B14F-4D97-AF65-F5344CB8AC3E}">
        <p14:creationId xmlns:p14="http://schemas.microsoft.com/office/powerpoint/2010/main" val="78421259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337426" y="2434492"/>
            <a:ext cx="8611194" cy="13798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a:spcBef>
                <a:spcPts val="0"/>
              </a:spcBef>
              <a:buFontTx/>
              <a:buNone/>
            </a:pPr>
            <a:endParaRPr lang="cs-CZ" sz="2000" dirty="0" smtClean="0"/>
          </a:p>
          <a:p>
            <a:pPr marL="0" algn="r">
              <a:buFontTx/>
              <a:buNone/>
            </a:pPr>
            <a:endParaRPr lang="cs-CZ" sz="2800" b="1" dirty="0">
              <a:solidFill>
                <a:srgbClr val="800000"/>
              </a:solidFill>
            </a:endParaRPr>
          </a:p>
        </p:txBody>
      </p:sp>
      <p:grpSp>
        <p:nvGrpSpPr>
          <p:cNvPr id="6" name="Group 5"/>
          <p:cNvGrpSpPr/>
          <p:nvPr/>
        </p:nvGrpSpPr>
        <p:grpSpPr>
          <a:xfrm>
            <a:off x="337426" y="16933"/>
            <a:ext cx="8823506" cy="1117600"/>
            <a:chOff x="337426" y="16933"/>
            <a:chExt cx="8823506" cy="1117600"/>
          </a:xfrm>
        </p:grpSpPr>
        <p:sp>
          <p:nvSpPr>
            <p:cNvPr id="4" name="Right Arrow 3"/>
            <p:cNvSpPr/>
            <p:nvPr/>
          </p:nvSpPr>
          <p:spPr>
            <a:xfrm>
              <a:off x="337426" y="16933"/>
              <a:ext cx="8823506" cy="1117600"/>
            </a:xfrm>
            <a:prstGeom prst="rightArrow">
              <a:avLst/>
            </a:prstGeom>
            <a:solidFill>
              <a:schemeClr val="accent2">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5" name="TextBox 4"/>
            <p:cNvSpPr txBox="1"/>
            <p:nvPr/>
          </p:nvSpPr>
          <p:spPr>
            <a:xfrm>
              <a:off x="6146799" y="368107"/>
              <a:ext cx="2404533" cy="400110"/>
            </a:xfrm>
            <a:prstGeom prst="rect">
              <a:avLst/>
            </a:prstGeom>
            <a:noFill/>
          </p:spPr>
          <p:txBody>
            <a:bodyPr wrap="square" rtlCol="0">
              <a:spAutoFit/>
            </a:bodyPr>
            <a:lstStyle/>
            <a:p>
              <a:pPr algn="ctr"/>
              <a:r>
                <a:rPr lang="cs-CZ" sz="2000" b="1" dirty="0" smtClean="0">
                  <a:solidFill>
                    <a:srgbClr val="FFFFFF"/>
                  </a:solidFill>
                </a:rPr>
                <a:t>STAROVĚK – ANTIKA</a:t>
              </a:r>
              <a:endParaRPr lang="cs-CZ" sz="2000" b="1" dirty="0">
                <a:solidFill>
                  <a:srgbClr val="FFFFFF"/>
                </a:solidFill>
              </a:endParaRPr>
            </a:p>
          </p:txBody>
        </p:sp>
      </p:grpSp>
      <p:grpSp>
        <p:nvGrpSpPr>
          <p:cNvPr id="7" name="Group 6"/>
          <p:cNvGrpSpPr/>
          <p:nvPr/>
        </p:nvGrpSpPr>
        <p:grpSpPr>
          <a:xfrm>
            <a:off x="1405466" y="1185336"/>
            <a:ext cx="7721599" cy="1049865"/>
            <a:chOff x="1405466" y="1185336"/>
            <a:chExt cx="7721599" cy="1049865"/>
          </a:xfrm>
        </p:grpSpPr>
        <p:sp>
          <p:nvSpPr>
            <p:cNvPr id="19" name="Right Arrow 18"/>
            <p:cNvSpPr/>
            <p:nvPr/>
          </p:nvSpPr>
          <p:spPr>
            <a:xfrm>
              <a:off x="1405466" y="1185336"/>
              <a:ext cx="7721599" cy="1049865"/>
            </a:xfrm>
            <a:prstGeom prst="rightArrow">
              <a:avLst/>
            </a:prstGeom>
            <a:solidFill>
              <a:schemeClr val="accent2">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
          <p:nvSpPr>
            <p:cNvPr id="18" name="TextBox 17"/>
            <p:cNvSpPr txBox="1"/>
            <p:nvPr/>
          </p:nvSpPr>
          <p:spPr>
            <a:xfrm>
              <a:off x="6842417" y="1497171"/>
              <a:ext cx="1861315" cy="400110"/>
            </a:xfrm>
            <a:prstGeom prst="rect">
              <a:avLst/>
            </a:prstGeom>
            <a:noFill/>
          </p:spPr>
          <p:txBody>
            <a:bodyPr wrap="square" rtlCol="0">
              <a:spAutoFit/>
            </a:bodyPr>
            <a:lstStyle/>
            <a:p>
              <a:pPr algn="ctr"/>
              <a:r>
                <a:rPr lang="cs-CZ" sz="2000" b="1" dirty="0" smtClean="0">
                  <a:solidFill>
                    <a:srgbClr val="FFFFFF"/>
                  </a:solidFill>
                </a:rPr>
                <a:t>STŘEDOVĚK </a:t>
              </a:r>
              <a:endParaRPr lang="cs-CZ" sz="2000" b="1" dirty="0">
                <a:solidFill>
                  <a:srgbClr val="FFFFFF"/>
                </a:solidFill>
              </a:endParaRPr>
            </a:p>
          </p:txBody>
        </p:sp>
      </p:grpSp>
      <p:grpSp>
        <p:nvGrpSpPr>
          <p:cNvPr id="9" name="Group 8"/>
          <p:cNvGrpSpPr/>
          <p:nvPr/>
        </p:nvGrpSpPr>
        <p:grpSpPr>
          <a:xfrm>
            <a:off x="2895601" y="2302933"/>
            <a:ext cx="6248398" cy="1083734"/>
            <a:chOff x="2895601" y="2302933"/>
            <a:chExt cx="6248398" cy="1083734"/>
          </a:xfrm>
        </p:grpSpPr>
        <p:sp>
          <p:nvSpPr>
            <p:cNvPr id="20" name="Right Arrow 19"/>
            <p:cNvSpPr/>
            <p:nvPr/>
          </p:nvSpPr>
          <p:spPr>
            <a:xfrm>
              <a:off x="2895601" y="2302933"/>
              <a:ext cx="6248398" cy="1083734"/>
            </a:xfrm>
            <a:prstGeom prs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4" name="TextBox 23"/>
            <p:cNvSpPr txBox="1"/>
            <p:nvPr/>
          </p:nvSpPr>
          <p:spPr>
            <a:xfrm>
              <a:off x="5706533" y="2614023"/>
              <a:ext cx="2894249" cy="400110"/>
            </a:xfrm>
            <a:prstGeom prst="rect">
              <a:avLst/>
            </a:prstGeom>
            <a:noFill/>
          </p:spPr>
          <p:txBody>
            <a:bodyPr wrap="square" rtlCol="0">
              <a:spAutoFit/>
            </a:bodyPr>
            <a:lstStyle/>
            <a:p>
              <a:pPr algn="ctr"/>
              <a:r>
                <a:rPr lang="cs-CZ" sz="2000" b="1" dirty="0" smtClean="0">
                  <a:solidFill>
                    <a:srgbClr val="FFFFFF"/>
                  </a:solidFill>
                </a:rPr>
                <a:t>NOVOVĚK – MODERNÍ... </a:t>
              </a:r>
              <a:endParaRPr lang="cs-CZ" sz="2000" b="1" dirty="0">
                <a:solidFill>
                  <a:srgbClr val="FFFFFF"/>
                </a:solidFill>
              </a:endParaRPr>
            </a:p>
          </p:txBody>
        </p:sp>
      </p:grpSp>
      <p:grpSp>
        <p:nvGrpSpPr>
          <p:cNvPr id="15" name="Group 14"/>
          <p:cNvGrpSpPr/>
          <p:nvPr/>
        </p:nvGrpSpPr>
        <p:grpSpPr>
          <a:xfrm>
            <a:off x="4385733" y="3420544"/>
            <a:ext cx="4741331" cy="1049863"/>
            <a:chOff x="4385733" y="3420544"/>
            <a:chExt cx="4741331" cy="1049863"/>
          </a:xfrm>
        </p:grpSpPr>
        <p:sp>
          <p:nvSpPr>
            <p:cNvPr id="21" name="Right Arrow 20"/>
            <p:cNvSpPr/>
            <p:nvPr/>
          </p:nvSpPr>
          <p:spPr>
            <a:xfrm>
              <a:off x="4385733" y="3420544"/>
              <a:ext cx="4741331" cy="1049863"/>
            </a:xfrm>
            <a:prstGeom prst="rightArrow">
              <a:avLst/>
            </a:prstGeom>
            <a:solidFill>
              <a:schemeClr val="accent2">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cs-CZ"/>
            </a:p>
          </p:txBody>
        </p:sp>
        <p:sp>
          <p:nvSpPr>
            <p:cNvPr id="25" name="TextBox 24"/>
            <p:cNvSpPr txBox="1"/>
            <p:nvPr/>
          </p:nvSpPr>
          <p:spPr>
            <a:xfrm>
              <a:off x="6739467" y="3740307"/>
              <a:ext cx="1964265" cy="400110"/>
            </a:xfrm>
            <a:prstGeom prst="rect">
              <a:avLst/>
            </a:prstGeom>
            <a:noFill/>
          </p:spPr>
          <p:txBody>
            <a:bodyPr wrap="square" rtlCol="0">
              <a:spAutoFit/>
            </a:bodyPr>
            <a:lstStyle/>
            <a:p>
              <a:pPr algn="ctr"/>
              <a:r>
                <a:rPr lang="cs-CZ" sz="2000" b="1" dirty="0" smtClean="0">
                  <a:solidFill>
                    <a:srgbClr val="FFFFFF"/>
                  </a:solidFill>
                </a:rPr>
                <a:t>MEZIVÁLEČNÉ... </a:t>
              </a:r>
              <a:endParaRPr lang="cs-CZ" sz="2000" b="1" dirty="0">
                <a:solidFill>
                  <a:srgbClr val="FFFFFF"/>
                </a:solidFill>
              </a:endParaRPr>
            </a:p>
          </p:txBody>
        </p:sp>
      </p:grpSp>
      <p:grpSp>
        <p:nvGrpSpPr>
          <p:cNvPr id="17" name="Group 16"/>
          <p:cNvGrpSpPr/>
          <p:nvPr/>
        </p:nvGrpSpPr>
        <p:grpSpPr>
          <a:xfrm>
            <a:off x="5334001" y="4470407"/>
            <a:ext cx="3793063" cy="1049860"/>
            <a:chOff x="5334001" y="4470407"/>
            <a:chExt cx="3793063" cy="1049860"/>
          </a:xfrm>
        </p:grpSpPr>
        <p:sp>
          <p:nvSpPr>
            <p:cNvPr id="22" name="Right Arrow 21"/>
            <p:cNvSpPr/>
            <p:nvPr/>
          </p:nvSpPr>
          <p:spPr>
            <a:xfrm>
              <a:off x="5334001" y="4470407"/>
              <a:ext cx="3793063" cy="1049860"/>
            </a:xfrm>
            <a:prstGeom prst="rightArrow">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cs-CZ" dirty="0"/>
            </a:p>
          </p:txBody>
        </p:sp>
        <p:sp>
          <p:nvSpPr>
            <p:cNvPr id="26" name="TextBox 25"/>
            <p:cNvSpPr txBox="1"/>
            <p:nvPr/>
          </p:nvSpPr>
          <p:spPr>
            <a:xfrm>
              <a:off x="6791369" y="4842933"/>
              <a:ext cx="1861315" cy="400110"/>
            </a:xfrm>
            <a:prstGeom prst="rect">
              <a:avLst/>
            </a:prstGeom>
            <a:noFill/>
          </p:spPr>
          <p:txBody>
            <a:bodyPr wrap="square" rtlCol="0">
              <a:spAutoFit/>
            </a:bodyPr>
            <a:lstStyle/>
            <a:p>
              <a:pPr algn="ctr"/>
              <a:r>
                <a:rPr lang="cs-CZ" sz="2000" b="1" dirty="0" smtClean="0">
                  <a:solidFill>
                    <a:srgbClr val="FFFFFF"/>
                  </a:solidFill>
                </a:rPr>
                <a:t>(PO)VÁLEČNÉ... </a:t>
              </a:r>
              <a:endParaRPr lang="cs-CZ" sz="2000" b="1" dirty="0">
                <a:solidFill>
                  <a:srgbClr val="FFFFFF"/>
                </a:solidFill>
              </a:endParaRPr>
            </a:p>
          </p:txBody>
        </p:sp>
      </p:grpSp>
      <p:grpSp>
        <p:nvGrpSpPr>
          <p:cNvPr id="28" name="Group 27"/>
          <p:cNvGrpSpPr/>
          <p:nvPr/>
        </p:nvGrpSpPr>
        <p:grpSpPr>
          <a:xfrm>
            <a:off x="6739467" y="5571066"/>
            <a:ext cx="2387600" cy="1049866"/>
            <a:chOff x="6739467" y="5571066"/>
            <a:chExt cx="2387600" cy="1049866"/>
          </a:xfrm>
        </p:grpSpPr>
        <p:sp>
          <p:nvSpPr>
            <p:cNvPr id="23" name="Right Arrow 22"/>
            <p:cNvSpPr/>
            <p:nvPr/>
          </p:nvSpPr>
          <p:spPr>
            <a:xfrm>
              <a:off x="6739467" y="5571066"/>
              <a:ext cx="2387600" cy="1049866"/>
            </a:xfrm>
            <a:prstGeom prst="rightArrow">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s-CZ"/>
            </a:p>
          </p:txBody>
        </p:sp>
        <p:sp>
          <p:nvSpPr>
            <p:cNvPr id="27" name="TextBox 26"/>
            <p:cNvSpPr txBox="1"/>
            <p:nvPr/>
          </p:nvSpPr>
          <p:spPr>
            <a:xfrm>
              <a:off x="6842417" y="5918728"/>
              <a:ext cx="1861315" cy="400110"/>
            </a:xfrm>
            <a:prstGeom prst="rect">
              <a:avLst/>
            </a:prstGeom>
            <a:noFill/>
          </p:spPr>
          <p:txBody>
            <a:bodyPr wrap="square" rtlCol="0">
              <a:spAutoFit/>
            </a:bodyPr>
            <a:lstStyle/>
            <a:p>
              <a:pPr algn="ctr"/>
              <a:r>
                <a:rPr lang="cs-CZ" sz="2000" b="1" dirty="0" smtClean="0"/>
                <a:t>SOUČASNÉ... </a:t>
              </a:r>
              <a:endParaRPr lang="cs-CZ" sz="2000" b="1" dirty="0"/>
            </a:p>
          </p:txBody>
        </p:sp>
      </p:grpSp>
      <p:pic>
        <p:nvPicPr>
          <p:cNvPr id="10" name="Picture 9" descr="Skola_VyukaStarovekeRecko.jpg"/>
          <p:cNvPicPr>
            <a:picLocks noChangeAspect="1"/>
          </p:cNvPicPr>
          <p:nvPr/>
        </p:nvPicPr>
        <p:blipFill rotWithShape="1">
          <a:blip r:embed="rId2">
            <a:extLst>
              <a:ext uri="{28A0092B-C50C-407E-A947-70E740481C1C}">
                <a14:useLocalDpi xmlns:a14="http://schemas.microsoft.com/office/drawing/2010/main" val="0"/>
              </a:ext>
            </a:extLst>
          </a:blip>
          <a:srcRect r="15618"/>
          <a:stretch/>
        </p:blipFill>
        <p:spPr>
          <a:xfrm>
            <a:off x="337425" y="298601"/>
            <a:ext cx="3870229" cy="3414081"/>
          </a:xfrm>
          <a:prstGeom prst="rect">
            <a:avLst/>
          </a:prstGeom>
        </p:spPr>
      </p:pic>
      <p:pic>
        <p:nvPicPr>
          <p:cNvPr id="11" name="Picture 10" descr="Skola_Stredovek_Mni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100" y="1386674"/>
            <a:ext cx="3024633" cy="3345039"/>
          </a:xfrm>
          <a:prstGeom prst="rect">
            <a:avLst/>
          </a:prstGeom>
        </p:spPr>
      </p:pic>
      <p:pic>
        <p:nvPicPr>
          <p:cNvPr id="12" name="Picture 11" descr="Skola_PredmoderniDoba_Franci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995" y="2614023"/>
            <a:ext cx="4888966" cy="2906244"/>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0222" y="1185336"/>
            <a:ext cx="4499871" cy="2971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 name="Picture 28" descr="trida-z-50-let-20-stol-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7592" y="1965046"/>
            <a:ext cx="4893810" cy="2505361"/>
          </a:xfrm>
          <a:prstGeom prst="rect">
            <a:avLst/>
          </a:prstGeom>
        </p:spPr>
      </p:pic>
      <p:pic>
        <p:nvPicPr>
          <p:cNvPr id="14" name="Picture 13" descr="Skola_ModerniTrid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5141" y="3345355"/>
            <a:ext cx="4676261" cy="2973484"/>
          </a:xfrm>
          <a:prstGeom prst="rect">
            <a:avLst/>
          </a:prstGeom>
        </p:spPr>
      </p:pic>
    </p:spTree>
    <p:extLst>
      <p:ext uri="{BB962C8B-B14F-4D97-AF65-F5344CB8AC3E}">
        <p14:creationId xmlns:p14="http://schemas.microsoft.com/office/powerpoint/2010/main" val="3676146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4419</TotalTime>
  <Words>3166</Words>
  <Application>Microsoft Macintosh PowerPoint</Application>
  <PresentationFormat>On-screen Show (4:3)</PresentationFormat>
  <Paragraphs>386</Paragraphs>
  <Slides>55</Slides>
  <Notes>17</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PowerPoint Presentation</vt:lpstr>
      <vt:lpstr>Obsah předmětu</vt:lpstr>
      <vt:lpstr>Požadavek k ukončení předmětu</vt:lpstr>
      <vt:lpstr>PowerPoint Presentation</vt:lpstr>
      <vt:lpstr>Škola: co je to škola...?</vt:lpstr>
      <vt:lpstr>Škola</vt:lpstr>
      <vt:lpstr>Škola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Chvála a zatracení školy a učitelů</vt:lpstr>
      <vt:lpstr>PowerPoint Presentation</vt:lpstr>
      <vt:lpstr>PowerPoint Presentation</vt:lpstr>
      <vt:lpstr>PowerPoint Presentation</vt:lpstr>
      <vt:lpstr>PowerPoint Presentation</vt:lpstr>
      <vt:lpstr>PowerPoint Presentation</vt:lpstr>
      <vt:lpstr>PowerPoint Presentation</vt:lpstr>
      <vt:lpstr>Škola: včera – dnes – zítra </vt:lpstr>
      <vt:lpstr>Škola: včera – dnes – zítra </vt:lpstr>
      <vt:lpstr>Škola: včera – dnes – zítra </vt:lpstr>
      <vt:lpstr>Náročné funkce a cíle školy?  Různá očekávání? Kritika školy...</vt:lpstr>
      <vt:lpstr>PowerPoint Presentation</vt:lpstr>
      <vt:lpstr>Kudy kam...?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Jízdní řád: kdy-odkud-kam-o čem </vt:lpstr>
      <vt:lpstr>PowerPoint Presentation</vt:lpstr>
      <vt:lpstr>PowerPoint Presentation</vt:lpstr>
      <vt:lpstr>Vlivy působící ve směru posilování budování školského systému a učitelské přípravy</vt:lpstr>
      <vt:lpstr>Vlivy působící ve směru posilování rozvinutí učitelského povolání do profese</vt:lpstr>
      <vt:lpstr>Vlivy působící ve směru posilování humanizace školy, obrat k dítěti, ped. reformismus</vt:lpstr>
      <vt:lpstr>Vlivy působící ve směru posilování rozvoj školy jako silné instituce zvládající nové výzvy</vt:lpstr>
      <vt:lpstr>Vlivy působící ve směru oslabování znevažování školy a učitelské profese</vt:lpstr>
      <vt:lpstr>Vlivy působící ve směru oslabování heroický obraz vs. nízká subjektivně vnímaná zdatnost</vt:lpstr>
      <vt:lpstr>Vlivy působící ve směru oslabování pojímání učitele jako úředníka a technokrata</vt:lpstr>
      <vt:lpstr>Vlivy působící ve směru oslabování odliv z učitelské profese a stárnutí učitelských sborů</vt:lpstr>
      <vt:lpstr>Vlivy působící ve směru oslabování de-kvalifikace: snižování kvalifikačních požadavků</vt:lpstr>
      <vt:lpstr>Vlivy působící ve směru oslabování deformace učitelské přípravy </vt:lpstr>
      <vt:lpstr>PowerPoint Presentation</vt:lpstr>
      <vt:lpstr>PowerPoint Presentation</vt:lpstr>
      <vt:lpstr>Školy (v) budoucnosti</vt:lpstr>
    </vt:vector>
  </TitlesOfParts>
  <Company>PdF MU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Tomáš Janík</dc:creator>
  <cp:lastModifiedBy>Tomáš Janík</cp:lastModifiedBy>
  <cp:revision>139</cp:revision>
  <cp:lastPrinted>2017-02-06T22:27:02Z</cp:lastPrinted>
  <dcterms:created xsi:type="dcterms:W3CDTF">2015-11-15T10:44:55Z</dcterms:created>
  <dcterms:modified xsi:type="dcterms:W3CDTF">2018-03-01T05:35:28Z</dcterms:modified>
</cp:coreProperties>
</file>