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24" r:id="rId2"/>
    <p:sldId id="384" r:id="rId3"/>
    <p:sldId id="402" r:id="rId4"/>
    <p:sldId id="403" r:id="rId5"/>
    <p:sldId id="404" r:id="rId6"/>
    <p:sldId id="405" r:id="rId7"/>
    <p:sldId id="406" r:id="rId8"/>
    <p:sldId id="273" r:id="rId9"/>
    <p:sldId id="268" r:id="rId10"/>
    <p:sldId id="269" r:id="rId11"/>
    <p:sldId id="407" r:id="rId12"/>
    <p:sldId id="260" r:id="rId13"/>
    <p:sldId id="288" r:id="rId14"/>
    <p:sldId id="301" r:id="rId15"/>
    <p:sldId id="262" r:id="rId16"/>
    <p:sldId id="383" r:id="rId17"/>
    <p:sldId id="266" r:id="rId18"/>
    <p:sldId id="423" r:id="rId19"/>
    <p:sldId id="425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318" r:id="rId35"/>
    <p:sldId id="319" r:id="rId36"/>
    <p:sldId id="321" r:id="rId37"/>
    <p:sldId id="322" r:id="rId38"/>
    <p:sldId id="324" r:id="rId39"/>
    <p:sldId id="323" r:id="rId40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9EA80"/>
    <a:srgbClr val="80BC80"/>
    <a:srgbClr val="E6E6E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6" autoAdjust="0"/>
  </p:normalViewPr>
  <p:slideViewPr>
    <p:cSldViewPr snapToGrid="0" snapToObjects="1">
      <p:cViewPr>
        <p:scale>
          <a:sx n="81" d="100"/>
          <a:sy n="81" d="100"/>
        </p:scale>
        <p:origin x="-18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1DAD6-7161-384E-88B4-5224C70EEF88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2999E-3F67-B445-9788-A88C4B11C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45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C810-22AC-AE4C-ADEA-618BAFAB0AFE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26513-3249-3E4E-B5C1-694069A43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87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xmlns="" id="{557F56C2-691C-4B81-BB9E-C1C22DCDC6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Font typeface="Times New Roman" panose="02020603050405020304" pitchFamily="18" charset="0"/>
              <a:buNone/>
            </a:pPr>
            <a:fld id="{24BFCC6F-7F05-4324-AB55-A782827C98A6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 eaLnBrk="1">
                <a:buFont typeface="Times New Roman" panose="02020603050405020304" pitchFamily="18" charset="0"/>
                <a:buNone/>
              </a:pPr>
              <a:t>20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xmlns="" id="{8EB8F6A4-4728-40AF-942F-29E6FE607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xmlns="" id="{837D235C-5EE0-4A01-82C3-7040CC0ADF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6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594543-58FB-6F46-AF3A-0E2337D0815B}" type="slidenum">
              <a:rPr lang="cs-CZ"/>
              <a:pPr eaLnBrk="1" hangingPunct="1"/>
              <a:t>38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cs-CZ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28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0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3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1_prouz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663"/>
            <a:ext cx="914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2_kostky_zbyt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6000" y="2412000"/>
            <a:ext cx="7632000" cy="39600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6000" y="1620001"/>
            <a:ext cx="7632000" cy="755999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4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280963-68FD-C44B-94B6-E8C8E372A16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1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3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8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26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1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86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0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0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92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9DE2-6F60-674E-8336-5A4E25B516BF}" type="datetimeFigureOut">
              <a:rPr lang="en-US" smtClean="0"/>
              <a:t>23.02.18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91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yukaVeZlinskeSko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2425" r="8557" b="20860"/>
          <a:stretch/>
        </p:blipFill>
        <p:spPr>
          <a:xfrm>
            <a:off x="250844" y="166301"/>
            <a:ext cx="8667206" cy="5744916"/>
          </a:xfrm>
          <a:prstGeom prst="rect">
            <a:avLst/>
          </a:prstGeom>
        </p:spPr>
      </p:pic>
      <p:sp>
        <p:nvSpPr>
          <p:cNvPr id="527" name="Shape 527"/>
          <p:cNvSpPr>
            <a:spLocks noGrp="1"/>
          </p:cNvSpPr>
          <p:nvPr>
            <p:ph type="body" idx="1"/>
          </p:nvPr>
        </p:nvSpPr>
        <p:spPr>
          <a:xfrm>
            <a:off x="410982" y="5911217"/>
            <a:ext cx="8534840" cy="819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 defTabSz="327984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cs-CZ" sz="2400" b="1" dirty="0">
                <a:solidFill>
                  <a:srgbClr val="008000"/>
                </a:solidFill>
                <a:ea typeface="Gill Sans Light"/>
                <a:cs typeface="Calibri"/>
                <a:sym typeface="Gill Sans Light"/>
              </a:rPr>
              <a:t>P</a:t>
            </a:r>
            <a:r>
              <a:rPr lang="cs-CZ" sz="2400" b="1" dirty="0" smtClean="0">
                <a:solidFill>
                  <a:srgbClr val="008000"/>
                </a:solidFill>
                <a:ea typeface="Gill Sans Light"/>
                <a:cs typeface="Calibri"/>
                <a:sym typeface="Gill Sans Light"/>
              </a:rPr>
              <a:t>řednášky ze Školní pedagogiky (jaro 2018)</a:t>
            </a:r>
            <a:endParaRPr lang="cs-CZ" sz="2400" b="1" dirty="0">
              <a:solidFill>
                <a:srgbClr val="008000"/>
              </a:solidFill>
              <a:ea typeface="Gill Sans Light"/>
              <a:cs typeface="Calibri"/>
              <a:sym typeface="Gill Sans Light"/>
            </a:endParaRPr>
          </a:p>
          <a:p>
            <a:pPr marL="0" indent="0" algn="r" defTabSz="327984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cs-CZ" sz="2400" b="1" dirty="0" smtClean="0">
                <a:latin typeface="Calibri"/>
                <a:ea typeface="Gill Sans Light"/>
                <a:cs typeface="Calibri"/>
                <a:sym typeface="Gill Sans Light"/>
              </a:rPr>
              <a:t>Tomáš Janík, Institut výzkumu školního vzdělávání PdF MU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301" y="229986"/>
            <a:ext cx="66563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Učitel a jeho profese </a:t>
            </a:r>
          </a:p>
        </p:txBody>
      </p:sp>
    </p:spTree>
    <p:extLst>
      <p:ext uri="{BB962C8B-B14F-4D97-AF65-F5344CB8AC3E}">
        <p14:creationId xmlns:p14="http://schemas.microsoft.com/office/powerpoint/2010/main" val="29306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75" y="941425"/>
            <a:ext cx="8681619" cy="489364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285736" indent="-285736">
              <a:buFont typeface="Arial"/>
              <a:buChar char="•"/>
            </a:pPr>
            <a:r>
              <a:rPr lang="cs-CZ" sz="2400" b="1" dirty="0">
                <a:solidFill>
                  <a:srgbClr val="008000"/>
                </a:solidFill>
              </a:rPr>
              <a:t>Povolání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se rozvinula do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8000"/>
                </a:solidFill>
              </a:rPr>
              <a:t>profesí </a:t>
            </a:r>
            <a:r>
              <a:rPr lang="cs-CZ" sz="2400" dirty="0"/>
              <a:t>– došlo k </a:t>
            </a:r>
            <a:r>
              <a:rPr lang="cs-CZ" sz="2400" b="1" dirty="0">
                <a:solidFill>
                  <a:srgbClr val="008000"/>
                </a:solidFill>
              </a:rPr>
              <a:t>profesionalizaci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= k sociálnímu/emancipačnímu zdvihu povolání do statusu </a:t>
            </a:r>
            <a:r>
              <a:rPr lang="cs-CZ" sz="2400" dirty="0" smtClean="0"/>
              <a:t>profese (aneb profese „dělají kariéru“).</a:t>
            </a:r>
          </a:p>
          <a:p>
            <a:pPr marL="342882" indent="-342882">
              <a:buFont typeface="Arial"/>
              <a:buChar char="•"/>
            </a:pPr>
            <a:r>
              <a:rPr lang="cs-CZ" sz="2400" dirty="0"/>
              <a:t>Další vývoj vede k další diferenciaci a profesionalizaci, takže není divu, že už v polovině 20. stol. se hovoří o </a:t>
            </a:r>
            <a:r>
              <a:rPr lang="cs-CZ" sz="2400" b="1" dirty="0">
                <a:solidFill>
                  <a:srgbClr val="008000"/>
                </a:solidFill>
              </a:rPr>
              <a:t>profesionalizaci všech </a:t>
            </a:r>
            <a:r>
              <a:rPr lang="cs-CZ" sz="2400" dirty="0">
                <a:solidFill>
                  <a:srgbClr val="000000"/>
                </a:solidFill>
              </a:rPr>
              <a:t>– období </a:t>
            </a:r>
            <a:r>
              <a:rPr lang="cs-CZ" sz="2400" b="1" dirty="0">
                <a:solidFill>
                  <a:srgbClr val="008000"/>
                </a:solidFill>
              </a:rPr>
              <a:t>fascinace profesemi</a:t>
            </a:r>
            <a:r>
              <a:rPr lang="cs-CZ" sz="2400" b="1" dirty="0">
                <a:solidFill>
                  <a:srgbClr val="800000"/>
                </a:solidFill>
              </a:rPr>
              <a:t>.</a:t>
            </a:r>
          </a:p>
          <a:p>
            <a:pPr marL="342882" indent="-342882">
              <a:buFont typeface="Arial"/>
              <a:buChar char="•"/>
            </a:pPr>
            <a:r>
              <a:rPr lang="cs-CZ" sz="2400" dirty="0"/>
              <a:t>Pokračující proměny institucí a změny na trhu práce – tu a tam nastupující </a:t>
            </a:r>
            <a:r>
              <a:rPr lang="cs-CZ" sz="2400" b="1" dirty="0" err="1">
                <a:solidFill>
                  <a:srgbClr val="008000"/>
                </a:solidFill>
              </a:rPr>
              <a:t>deprofesionalizace</a:t>
            </a:r>
            <a:r>
              <a:rPr lang="cs-CZ" sz="2400" b="1" dirty="0">
                <a:solidFill>
                  <a:srgbClr val="800000"/>
                </a:solidFill>
              </a:rPr>
              <a:t>.</a:t>
            </a:r>
          </a:p>
          <a:p>
            <a:pPr marL="342882" indent="-342882">
              <a:buFont typeface="Arial"/>
              <a:buChar char="•"/>
            </a:pPr>
            <a:r>
              <a:rPr lang="cs-CZ" sz="2400" b="1" dirty="0">
                <a:solidFill>
                  <a:srgbClr val="008000"/>
                </a:solidFill>
              </a:rPr>
              <a:t>Zranitelnost profesí </a:t>
            </a:r>
            <a:r>
              <a:rPr lang="cs-CZ" sz="2400" dirty="0">
                <a:solidFill>
                  <a:srgbClr val="000000"/>
                </a:solidFill>
              </a:rPr>
              <a:t>a jejich proměny – oslabování některých, nahrazování apod.</a:t>
            </a:r>
          </a:p>
          <a:p>
            <a:pPr marL="342882" indent="-342882">
              <a:buFont typeface="Arial"/>
              <a:buChar char="•"/>
            </a:pPr>
            <a:r>
              <a:rPr lang="cs-CZ" sz="2400" b="1" dirty="0">
                <a:solidFill>
                  <a:srgbClr val="008000"/>
                </a:solidFill>
              </a:rPr>
              <a:t>Posilující ekonomizace </a:t>
            </a:r>
            <a:r>
              <a:rPr lang="cs-CZ" sz="2400" dirty="0">
                <a:solidFill>
                  <a:srgbClr val="000000"/>
                </a:solidFill>
              </a:rPr>
              <a:t>(peníze) a </a:t>
            </a:r>
            <a:r>
              <a:rPr lang="cs-CZ" sz="2400" b="1" dirty="0">
                <a:solidFill>
                  <a:srgbClr val="008000"/>
                </a:solidFill>
              </a:rPr>
              <a:t>vytrácení pocitu „povolanosti“.</a:t>
            </a:r>
          </a:p>
          <a:p>
            <a:pPr marL="342882" indent="-342882">
              <a:buFont typeface="Arial"/>
              <a:buChar char="•"/>
            </a:pPr>
            <a:r>
              <a:rPr lang="cs-CZ" sz="2400" b="1" dirty="0" err="1">
                <a:solidFill>
                  <a:srgbClr val="008000"/>
                </a:solidFill>
              </a:rPr>
              <a:t>Přenastavování</a:t>
            </a:r>
            <a:r>
              <a:rPr lang="cs-CZ" sz="2400" b="1" dirty="0">
                <a:solidFill>
                  <a:srgbClr val="008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(rekonfigurace) profesí v podmínkách organizace a posilování </a:t>
            </a:r>
            <a:r>
              <a:rPr lang="cs-CZ" sz="2400" b="1" dirty="0" err="1">
                <a:solidFill>
                  <a:srgbClr val="008000"/>
                </a:solidFill>
              </a:rPr>
              <a:t>interprofesionality</a:t>
            </a:r>
            <a:r>
              <a:rPr lang="cs-CZ" sz="2400" b="1" dirty="0" smtClean="0">
                <a:solidFill>
                  <a:srgbClr val="800000"/>
                </a:solidFill>
              </a:rPr>
              <a:t>.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Učitelská profese  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6367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75" y="800305"/>
            <a:ext cx="8681619" cy="563230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285736" indent="-285736">
              <a:buFont typeface="Arial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Profesionalizace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/>
              <a:t>byla výrazem vnímání odpovědnosti za svěřenou oblast „péče“ i za kvalitu jejího výkonu (profesionalita). </a:t>
            </a:r>
          </a:p>
          <a:p>
            <a:pPr marL="285736" indent="-285736"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Profesionalita byla vyžadována, neboť profesionálové </a:t>
            </a:r>
            <a:r>
              <a:rPr lang="cs-CZ" sz="2400" b="1" dirty="0">
                <a:solidFill>
                  <a:srgbClr val="008000"/>
                </a:solidFill>
              </a:rPr>
              <a:t>zacházeli s rizikovými stavy</a:t>
            </a:r>
            <a:r>
              <a:rPr lang="cs-CZ" sz="2400" dirty="0">
                <a:solidFill>
                  <a:srgbClr val="000000"/>
                </a:solidFill>
              </a:rPr>
              <a:t>, a to, že se jejich řešení ujímá profesionál, nás má uvést do klidu, že věc je v dobrých rukou... </a:t>
            </a:r>
          </a:p>
          <a:p>
            <a:pPr marL="285736" indent="-285736"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Pokud jde o profese zaměřené na práci s lidmi, šlo o práci na rizikových stavech, v nichž se jejich svěřenci vynacházeli, a </a:t>
            </a:r>
            <a:r>
              <a:rPr lang="cs-CZ" sz="2400" b="1" dirty="0">
                <a:solidFill>
                  <a:srgbClr val="008000"/>
                </a:solidFill>
              </a:rPr>
              <a:t>profesionálové se je pokoušeli uschopňovat k jejich zvládání.</a:t>
            </a:r>
          </a:p>
          <a:p>
            <a:pPr marL="285736" indent="-285736">
              <a:buFont typeface="Arial"/>
              <a:buChar char="•"/>
            </a:pPr>
            <a:r>
              <a:rPr lang="cs-CZ" sz="2400" b="1" dirty="0">
                <a:solidFill>
                  <a:srgbClr val="008000"/>
                </a:solidFill>
              </a:rPr>
              <a:t>Ideál služby </a:t>
            </a:r>
            <a:r>
              <a:rPr lang="cs-CZ" sz="2400" dirty="0">
                <a:solidFill>
                  <a:srgbClr val="000000"/>
                </a:solidFill>
              </a:rPr>
              <a:t>se stává utvářejícím momentem – týká se zejména o profesí pomáhajících – někdy ústí v tzv. </a:t>
            </a:r>
            <a:r>
              <a:rPr lang="cs-CZ" sz="2400" b="1" dirty="0">
                <a:solidFill>
                  <a:srgbClr val="008000"/>
                </a:solidFill>
              </a:rPr>
              <a:t>altruistický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>
                <a:solidFill>
                  <a:srgbClr val="000000"/>
                </a:solidFill>
              </a:rPr>
              <a:t>(v jiné souvislosti někdy označovaný jako naivní) </a:t>
            </a:r>
            <a:r>
              <a:rPr lang="cs-CZ" sz="2400" b="1" dirty="0">
                <a:solidFill>
                  <a:srgbClr val="008000"/>
                </a:solidFill>
              </a:rPr>
              <a:t>profesionalismus</a:t>
            </a:r>
            <a:r>
              <a:rPr lang="cs-CZ" sz="2400" dirty="0" smtClean="0">
                <a:solidFill>
                  <a:srgbClr val="000000"/>
                </a:solidFill>
              </a:rPr>
              <a:t>.</a:t>
            </a:r>
          </a:p>
          <a:p>
            <a:pPr marL="285736" indent="-285736">
              <a:buFont typeface="Arial"/>
              <a:buChar char="•"/>
            </a:pPr>
            <a:r>
              <a:rPr lang="cs-CZ" sz="2400" dirty="0"/>
              <a:t>V protikladu vůči altruistickému pojímání profesí se prosazuje </a:t>
            </a:r>
            <a:r>
              <a:rPr lang="cs-CZ" sz="2400" b="1" dirty="0">
                <a:solidFill>
                  <a:srgbClr val="008000"/>
                </a:solidFill>
              </a:rPr>
              <a:t>profesní lobbing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usilující o vyformování, uzavření a monopolizace profesního pole (s následným fungování pod vládou tzv. vůdčí profese).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Učitelská profese  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0882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19" y="810503"/>
            <a:ext cx="8593332" cy="5602579"/>
          </a:xfrm>
        </p:spPr>
        <p:txBody>
          <a:bodyPr>
            <a:noAutofit/>
          </a:bodyPr>
          <a:lstStyle/>
          <a:p>
            <a:r>
              <a:rPr lang="cs-CZ" sz="2400" dirty="0" smtClean="0"/>
              <a:t>Profese </a:t>
            </a:r>
            <a:r>
              <a:rPr lang="cs-CZ" sz="2400" dirty="0"/>
              <a:t>představují </a:t>
            </a:r>
            <a:r>
              <a:rPr lang="cs-CZ" sz="2400" b="1" dirty="0">
                <a:solidFill>
                  <a:srgbClr val="008000"/>
                </a:solidFill>
              </a:rPr>
              <a:t>unikátní formu povolanosti </a:t>
            </a:r>
            <a:r>
              <a:rPr lang="cs-CZ" sz="2400" dirty="0"/>
              <a:t>k řešení společenských výzev. </a:t>
            </a:r>
          </a:p>
          <a:p>
            <a:r>
              <a:rPr lang="cs-CZ" sz="2400" dirty="0"/>
              <a:t>Profese se konstituovaly díky tomu, že se ve společnosti </a:t>
            </a:r>
            <a:r>
              <a:rPr lang="cs-CZ" sz="2400" b="1" dirty="0">
                <a:solidFill>
                  <a:srgbClr val="008000"/>
                </a:solidFill>
              </a:rPr>
              <a:t>zformovala agenda</a:t>
            </a:r>
            <a:r>
              <a:rPr lang="cs-CZ" sz="2400" dirty="0"/>
              <a:t>, které se ujaly a pod příslibem kompetentnosti jejího řešení ji </a:t>
            </a:r>
            <a:r>
              <a:rPr lang="cs-CZ" sz="2400" b="1" dirty="0">
                <a:solidFill>
                  <a:srgbClr val="008000"/>
                </a:solidFill>
              </a:rPr>
              <a:t>začaly střežit </a:t>
            </a:r>
            <a:r>
              <a:rPr lang="cs-CZ" sz="2400" dirty="0"/>
              <a:t>jako svoji věc. </a:t>
            </a:r>
          </a:p>
          <a:p>
            <a:r>
              <a:rPr lang="cs-CZ" sz="2400" b="1" dirty="0">
                <a:solidFill>
                  <a:srgbClr val="008000"/>
                </a:solidFill>
              </a:rPr>
              <a:t>Důvěra veřejnosti</a:t>
            </a:r>
            <a:r>
              <a:rPr lang="cs-CZ" sz="2400" dirty="0"/>
              <a:t>, že profese konají ve svěřené věci kompetentně, je založena na předpokladu, že profese </a:t>
            </a:r>
            <a:r>
              <a:rPr lang="cs-CZ" sz="2400" b="1" dirty="0">
                <a:solidFill>
                  <a:srgbClr val="008000"/>
                </a:solidFill>
              </a:rPr>
              <a:t>disponují unikátním typem vědění a expertízy</a:t>
            </a:r>
            <a:r>
              <a:rPr lang="cs-CZ" sz="2400" dirty="0"/>
              <a:t>, které nelze substituovat ani suplovat. </a:t>
            </a:r>
            <a:endParaRPr lang="cs-CZ" sz="2400" dirty="0" smtClean="0"/>
          </a:p>
          <a:p>
            <a:r>
              <a:rPr lang="cs-CZ" sz="2400" dirty="0" smtClean="0"/>
              <a:t>Profesionálovo </a:t>
            </a:r>
            <a:r>
              <a:rPr lang="cs-CZ" sz="2400" b="1" dirty="0" smtClean="0">
                <a:solidFill>
                  <a:srgbClr val="008000"/>
                </a:solidFill>
              </a:rPr>
              <a:t>vědění </a:t>
            </a:r>
            <a:r>
              <a:rPr lang="cs-CZ" sz="2400" dirty="0" smtClean="0"/>
              <a:t>je</a:t>
            </a:r>
            <a:r>
              <a:rPr lang="cs-CZ" sz="2400" b="1" dirty="0" smtClean="0">
                <a:solidFill>
                  <a:srgbClr val="008000"/>
                </a:solidFill>
              </a:rPr>
              <a:t> ne-běžné, unikátní </a:t>
            </a:r>
            <a:r>
              <a:rPr lang="cs-CZ" sz="2400" dirty="0" smtClean="0">
                <a:solidFill>
                  <a:srgbClr val="000000"/>
                </a:solidFill>
              </a:rPr>
              <a:t>a zdá se </a:t>
            </a:r>
            <a:r>
              <a:rPr lang="cs-CZ" sz="2400" b="1" dirty="0" smtClean="0">
                <a:solidFill>
                  <a:srgbClr val="008000"/>
                </a:solidFill>
              </a:rPr>
              <a:t>tajemné </a:t>
            </a:r>
            <a:r>
              <a:rPr lang="cs-CZ" sz="2400" dirty="0" smtClean="0"/>
              <a:t>(osoby stojící mimo profesi k němu nemají přístup, ačkoliv je částečně „zveřejněné“; bez intenzivního zasvěcení do tohoto vědění – mnoholetým studiem – nejsou schopni se v něm spolehlivě vyznat a aplikovat je).</a:t>
            </a:r>
            <a:endParaRPr lang="cs-C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Učitelská profese  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7730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41" y="708098"/>
            <a:ext cx="8809063" cy="581697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285736" indent="-285736">
              <a:buFont typeface="Arial"/>
              <a:buChar char="•"/>
            </a:pPr>
            <a:r>
              <a:rPr lang="cs-CZ" sz="2400" dirty="0"/>
              <a:t>Vykonávat (dnes) profesi „profesionálně“ znamená, mít ji jako </a:t>
            </a:r>
            <a:r>
              <a:rPr lang="cs-CZ" sz="2400" b="1" dirty="0">
                <a:solidFill>
                  <a:srgbClr val="008000"/>
                </a:solidFill>
              </a:rPr>
              <a:t>způsob obživy </a:t>
            </a:r>
            <a:r>
              <a:rPr lang="cs-CZ" sz="2400" dirty="0"/>
              <a:t>(něm. </a:t>
            </a:r>
            <a:r>
              <a:rPr lang="cs-CZ" sz="2400" dirty="0" err="1"/>
              <a:t>Lebensgrundlage</a:t>
            </a:r>
            <a:r>
              <a:rPr lang="cs-CZ" sz="2400" dirty="0"/>
              <a:t>).</a:t>
            </a:r>
          </a:p>
          <a:p>
            <a:pPr marL="285736" indent="-285736">
              <a:buFont typeface="Arial"/>
              <a:buChar char="•"/>
            </a:pPr>
            <a:r>
              <a:rPr lang="cs-CZ" sz="2400" dirty="0"/>
              <a:t>Profese jsou </a:t>
            </a:r>
            <a:r>
              <a:rPr lang="cs-CZ" sz="2400" b="1" dirty="0">
                <a:solidFill>
                  <a:srgbClr val="008000"/>
                </a:solidFill>
              </a:rPr>
              <a:t>znalostně založená </a:t>
            </a:r>
            <a:r>
              <a:rPr lang="cs-CZ" sz="2400" dirty="0"/>
              <a:t>povolání – předpokládají příslušné </a:t>
            </a:r>
            <a:r>
              <a:rPr lang="cs-CZ" sz="2400" b="1" dirty="0">
                <a:solidFill>
                  <a:srgbClr val="008000"/>
                </a:solidFill>
              </a:rPr>
              <a:t>vzdělání, k němuž vede vzdělávání</a:t>
            </a:r>
            <a:r>
              <a:rPr lang="cs-CZ" sz="2400" dirty="0"/>
              <a:t>,</a:t>
            </a:r>
            <a:r>
              <a:rPr lang="cs-CZ" sz="2400" b="1" dirty="0">
                <a:solidFill>
                  <a:srgbClr val="800000"/>
                </a:solidFill>
              </a:rPr>
              <a:t> </a:t>
            </a:r>
            <a:r>
              <a:rPr lang="cs-CZ" sz="2400" dirty="0"/>
              <a:t>a to přípravné (iniciace) i další (udržení, aktualizace, prohloubení).</a:t>
            </a:r>
          </a:p>
          <a:p>
            <a:pPr marL="285736" indent="-285736">
              <a:buFont typeface="Arial"/>
              <a:buChar char="•"/>
            </a:pPr>
            <a:r>
              <a:rPr lang="cs-CZ" sz="2400" dirty="0"/>
              <a:t>Výkon profese předpokládá </a:t>
            </a:r>
            <a:r>
              <a:rPr lang="cs-CZ" sz="2400" b="1" dirty="0">
                <a:solidFill>
                  <a:srgbClr val="008000"/>
                </a:solidFill>
              </a:rPr>
              <a:t>zvládání náročnějších postupů </a:t>
            </a:r>
            <a:r>
              <a:rPr lang="cs-CZ" sz="2400" dirty="0"/>
              <a:t>a operací – vysoká kvalifikovanost – tím se liší od méně náročných činností předpokládající nízkou kvalifikovanost. </a:t>
            </a:r>
          </a:p>
          <a:p>
            <a:pPr marL="285736" indent="-285736">
              <a:buFont typeface="Arial"/>
              <a:buChar char="•"/>
            </a:pPr>
            <a:r>
              <a:rPr lang="cs-CZ" sz="2400" dirty="0"/>
              <a:t>Profese jsou </a:t>
            </a:r>
            <a:r>
              <a:rPr lang="cs-CZ" sz="2400" b="1" dirty="0">
                <a:solidFill>
                  <a:srgbClr val="008000"/>
                </a:solidFill>
              </a:rPr>
              <a:t>společenství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</a:p>
          <a:p>
            <a:pPr marL="742912" lvl="1" indent="-285736">
              <a:buFont typeface="Arial"/>
              <a:buChar char="•"/>
            </a:pPr>
            <a:r>
              <a:rPr lang="cs-CZ" sz="2000" dirty="0"/>
              <a:t>vstup do nich předpokládá „licenci“ (diplom osvědčující vzdělání) </a:t>
            </a:r>
          </a:p>
          <a:p>
            <a:pPr marL="742912" lvl="1" indent="-285736">
              <a:buFont typeface="Arial"/>
              <a:buChar char="•"/>
            </a:pPr>
            <a:r>
              <a:rPr lang="cs-CZ" sz="2000" dirty="0"/>
              <a:t>jejich výkon podléhá supervizi/kontrole</a:t>
            </a:r>
          </a:p>
          <a:p>
            <a:pPr marL="742912" lvl="1" indent="-285736">
              <a:buFont typeface="Arial"/>
              <a:buChar char="•"/>
            </a:pPr>
            <a:r>
              <a:rPr lang="cs-CZ" sz="2000" dirty="0"/>
              <a:t>jeho kvalita se rozvíjí díky sdílení znalostí a postupů a za kolegiální podpory.</a:t>
            </a:r>
          </a:p>
          <a:p>
            <a:pPr marL="285736" indent="-285736">
              <a:buFont typeface="Arial"/>
              <a:buChar char="•"/>
            </a:pPr>
            <a:r>
              <a:rPr lang="cs-CZ" sz="2400" dirty="0"/>
              <a:t>Profese požívají určité míry </a:t>
            </a:r>
            <a:r>
              <a:rPr lang="cs-CZ" sz="2400" b="1" dirty="0">
                <a:solidFill>
                  <a:srgbClr val="008000"/>
                </a:solidFill>
              </a:rPr>
              <a:t>autonomie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– rozhodují si o svých záležitostech do značné míry samy.</a:t>
            </a:r>
          </a:p>
          <a:p>
            <a:pPr marL="285736" indent="-285736">
              <a:buFont typeface="Arial"/>
              <a:buChar char="•"/>
            </a:pPr>
            <a:r>
              <a:rPr lang="cs-CZ" sz="2400" dirty="0"/>
              <a:t>Oblasti lidských činností, které uvedených charakteristik nedosahují, jsou označovány jako</a:t>
            </a:r>
            <a:r>
              <a:rPr lang="cs-CZ" sz="2400" b="1" dirty="0">
                <a:solidFill>
                  <a:srgbClr val="800000"/>
                </a:solidFill>
              </a:rPr>
              <a:t> </a:t>
            </a:r>
            <a:r>
              <a:rPr lang="cs-CZ" sz="2400" b="1" dirty="0" err="1">
                <a:solidFill>
                  <a:srgbClr val="008000"/>
                </a:solidFill>
              </a:rPr>
              <a:t>semi</a:t>
            </a:r>
            <a:r>
              <a:rPr lang="cs-CZ" sz="2400" b="1" dirty="0">
                <a:solidFill>
                  <a:srgbClr val="008000"/>
                </a:solidFill>
              </a:rPr>
              <a:t>-profese</a:t>
            </a:r>
            <a:r>
              <a:rPr lang="cs-CZ" sz="2400" dirty="0"/>
              <a:t>.</a:t>
            </a:r>
            <a:endParaRPr lang="cs-CZ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Učitelská profese  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2632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262" y="705596"/>
            <a:ext cx="8923671" cy="5848606"/>
          </a:xfrm>
        </p:spPr>
        <p:txBody>
          <a:bodyPr>
            <a:noAutofit/>
          </a:bodyPr>
          <a:lstStyle/>
          <a:p>
            <a:r>
              <a:rPr lang="cs-CZ" sz="2400" dirty="0" smtClean="0"/>
              <a:t>Jako </a:t>
            </a:r>
            <a:r>
              <a:rPr lang="cs-CZ" sz="2400" dirty="0" err="1"/>
              <a:t>semi</a:t>
            </a:r>
            <a:r>
              <a:rPr lang="cs-CZ" sz="2400" dirty="0"/>
              <a:t>-profese vycházejí mnohé oblasti lidského konání proto, že se </a:t>
            </a:r>
            <a:r>
              <a:rPr lang="cs-CZ" sz="2400" b="1" dirty="0">
                <a:solidFill>
                  <a:srgbClr val="008000"/>
                </a:solidFill>
              </a:rPr>
              <a:t>přiměřují k lékařským a právnickým profesím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(tzv. klasický profesionalismus).</a:t>
            </a:r>
          </a:p>
          <a:p>
            <a:r>
              <a:rPr lang="cs-CZ" sz="2400" dirty="0"/>
              <a:t>Silného profesního statusu mnohé nedosahují proto, </a:t>
            </a:r>
          </a:p>
          <a:p>
            <a:pPr lvl="1"/>
            <a:r>
              <a:rPr lang="cs-CZ" sz="2000" dirty="0"/>
              <a:t>že jsou vnitřně výrazně </a:t>
            </a:r>
            <a:r>
              <a:rPr lang="cs-CZ" sz="2000" b="1" dirty="0">
                <a:solidFill>
                  <a:srgbClr val="008000"/>
                </a:solidFill>
              </a:rPr>
              <a:t>rozrůzněné</a:t>
            </a:r>
            <a:r>
              <a:rPr lang="cs-CZ" sz="2000" dirty="0">
                <a:solidFill>
                  <a:srgbClr val="008000"/>
                </a:solidFill>
              </a:rPr>
              <a:t> </a:t>
            </a:r>
            <a:r>
              <a:rPr lang="cs-CZ" sz="2000" dirty="0"/>
              <a:t>(heterogenní segmentované skupiny)</a:t>
            </a:r>
          </a:p>
          <a:p>
            <a:pPr lvl="1"/>
            <a:r>
              <a:rPr lang="cs-CZ" sz="2000" dirty="0"/>
              <a:t>že jednotlivé skupiny uvnitř profese </a:t>
            </a:r>
            <a:r>
              <a:rPr lang="cs-CZ" sz="2000" b="1" dirty="0">
                <a:solidFill>
                  <a:srgbClr val="008000"/>
                </a:solidFill>
              </a:rPr>
              <a:t>sledují / prosazují odlišné zájmy</a:t>
            </a:r>
          </a:p>
          <a:p>
            <a:pPr lvl="1"/>
            <a:r>
              <a:rPr lang="cs-CZ" sz="2000" dirty="0"/>
              <a:t>že </a:t>
            </a:r>
            <a:r>
              <a:rPr lang="cs-CZ" sz="2000" b="1" dirty="0">
                <a:solidFill>
                  <a:srgbClr val="008000"/>
                </a:solidFill>
              </a:rPr>
              <a:t>nekontrolují</a:t>
            </a:r>
            <a:r>
              <a:rPr lang="cs-CZ" sz="2000" dirty="0">
                <a:solidFill>
                  <a:srgbClr val="008000"/>
                </a:solidFill>
              </a:rPr>
              <a:t> </a:t>
            </a:r>
            <a:r>
              <a:rPr lang="cs-CZ" sz="2000" dirty="0"/>
              <a:t>dost účinně své profesní pole </a:t>
            </a:r>
            <a:r>
              <a:rPr lang="cs-CZ" sz="2000" b="1" dirty="0">
                <a:solidFill>
                  <a:srgbClr val="008000"/>
                </a:solidFill>
              </a:rPr>
              <a:t>vůči konkurentům </a:t>
            </a:r>
          </a:p>
          <a:p>
            <a:pPr lvl="1"/>
            <a:r>
              <a:rPr lang="cs-CZ" sz="2000" dirty="0"/>
              <a:t>že </a:t>
            </a:r>
            <a:r>
              <a:rPr lang="cs-CZ" sz="2000" b="1" dirty="0">
                <a:solidFill>
                  <a:srgbClr val="008000"/>
                </a:solidFill>
              </a:rPr>
              <a:t>nekontrolují kompetence </a:t>
            </a:r>
            <a:r>
              <a:rPr lang="cs-CZ" sz="2000" dirty="0"/>
              <a:t>svých příslušníků</a:t>
            </a:r>
          </a:p>
          <a:p>
            <a:pPr lvl="1"/>
            <a:r>
              <a:rPr lang="cs-CZ" sz="2000" dirty="0"/>
              <a:t>že spíše než profesní reprezentací jsou </a:t>
            </a:r>
            <a:r>
              <a:rPr lang="cs-CZ" sz="2000" b="1" dirty="0">
                <a:solidFill>
                  <a:srgbClr val="008000"/>
                </a:solidFill>
              </a:rPr>
              <a:t>zastupovány odborovou reprezentací</a:t>
            </a:r>
          </a:p>
          <a:p>
            <a:pPr lvl="1"/>
            <a:r>
              <a:rPr lang="cs-CZ" sz="2000" dirty="0"/>
              <a:t>že </a:t>
            </a:r>
            <a:r>
              <a:rPr lang="cs-CZ" sz="2000" b="1" dirty="0">
                <a:solidFill>
                  <a:srgbClr val="008000"/>
                </a:solidFill>
              </a:rPr>
              <a:t>nedisponují „silným“ pojetím „silného“ klienta </a:t>
            </a:r>
            <a:r>
              <a:rPr lang="cs-CZ" sz="2000" dirty="0"/>
              <a:t>(jejich klienty jsou např. nemohoucí či děti) nebo že není jasné, kdo je vlastně jejich klientem</a:t>
            </a:r>
          </a:p>
          <a:p>
            <a:pPr marL="857206" lvl="2" indent="0">
              <a:buNone/>
            </a:pPr>
            <a:r>
              <a:rPr lang="cs-CZ" sz="1600" i="1" dirty="0"/>
              <a:t>Příklad: kdo je klientem pro učitele? Žák nyní a zde? Žák v předvídané budoucí roli? Jeho rodiče? Skupina žáků? Stát nebo jeho představitelé? Nebo nějaký mix výše uvedeného</a:t>
            </a:r>
            <a:r>
              <a:rPr lang="cs-CZ" sz="1600" i="1" dirty="0" smtClean="0"/>
              <a:t>?</a:t>
            </a:r>
            <a:r>
              <a:rPr lang="cs-CZ" sz="1600" dirty="0" smtClean="0"/>
              <a:t> </a:t>
            </a:r>
            <a:endParaRPr lang="cs-CZ" sz="1600" dirty="0"/>
          </a:p>
          <a:p>
            <a:pPr lvl="1"/>
            <a:r>
              <a:rPr lang="cs-CZ" sz="2000" dirty="0"/>
              <a:t>že její příslušníci jsou </a:t>
            </a:r>
            <a:r>
              <a:rPr lang="cs-CZ" sz="2000" b="1" dirty="0">
                <a:solidFill>
                  <a:srgbClr val="008000"/>
                </a:solidFill>
              </a:rPr>
              <a:t>úředníky státu</a:t>
            </a:r>
            <a:r>
              <a:rPr lang="cs-CZ" sz="2000" dirty="0"/>
              <a:t>..</a:t>
            </a:r>
            <a:r>
              <a:rPr lang="cs-CZ" sz="2000" dirty="0" smtClean="0"/>
              <a:t>.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Kritika </a:t>
            </a:r>
            <a:r>
              <a:rPr lang="cs-CZ" sz="2400" dirty="0" smtClean="0">
                <a:solidFill>
                  <a:srgbClr val="000000"/>
                </a:solidFill>
              </a:rPr>
              <a:t>konceptu</a:t>
            </a:r>
            <a:r>
              <a:rPr lang="cs-CZ" sz="2400" b="1" dirty="0" smtClean="0">
                <a:solidFill>
                  <a:srgbClr val="008000"/>
                </a:solidFill>
              </a:rPr>
              <a:t> </a:t>
            </a:r>
            <a:r>
              <a:rPr lang="cs-CZ" sz="2400" b="1" dirty="0" err="1" smtClean="0">
                <a:solidFill>
                  <a:srgbClr val="008000"/>
                </a:solidFill>
              </a:rPr>
              <a:t>semi</a:t>
            </a:r>
            <a:r>
              <a:rPr lang="cs-CZ" sz="2400" b="1" dirty="0" smtClean="0">
                <a:solidFill>
                  <a:srgbClr val="008000"/>
                </a:solidFill>
              </a:rPr>
              <a:t>-profese</a:t>
            </a:r>
            <a:r>
              <a:rPr lang="cs-CZ" sz="2400" dirty="0" smtClean="0"/>
              <a:t>: je necitlivý vůči specifikům profesí (např. učitelství) a zastaralý (profese prošly devolucí).</a:t>
            </a:r>
            <a:endParaRPr lang="cs-C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Učitelská profese  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3705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330" y="940796"/>
            <a:ext cx="8734149" cy="5484446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Pomáhající </a:t>
            </a:r>
            <a:r>
              <a:rPr lang="cs-CZ" sz="2400" dirty="0"/>
              <a:t>profese / profese pracující na existenciálních problémech lidstva a lidí</a:t>
            </a:r>
          </a:p>
          <a:p>
            <a:r>
              <a:rPr lang="cs-CZ" sz="2400" dirty="0"/>
              <a:t>Profese, v nichž je </a:t>
            </a:r>
            <a:r>
              <a:rPr lang="cs-CZ" sz="2400" b="1" dirty="0">
                <a:solidFill>
                  <a:srgbClr val="008000"/>
                </a:solidFill>
              </a:rPr>
              <a:t>zvýrazněn ideál služby</a:t>
            </a:r>
            <a:r>
              <a:rPr lang="cs-CZ" sz="2400" dirty="0"/>
              <a:t>.</a:t>
            </a:r>
          </a:p>
          <a:p>
            <a:r>
              <a:rPr lang="cs-CZ" sz="2400" dirty="0"/>
              <a:t>Pro tyto profese je</a:t>
            </a:r>
            <a:r>
              <a:rPr lang="cs-CZ" sz="2400" b="1" dirty="0">
                <a:solidFill>
                  <a:srgbClr val="800000"/>
                </a:solidFill>
              </a:rPr>
              <a:t> </a:t>
            </a:r>
            <a:r>
              <a:rPr lang="cs-CZ" sz="2400" b="1" dirty="0">
                <a:solidFill>
                  <a:srgbClr val="008000"/>
                </a:solidFill>
              </a:rPr>
              <a:t>pomáhání </a:t>
            </a:r>
            <a:r>
              <a:rPr lang="cs-CZ" sz="2400" dirty="0"/>
              <a:t>utvářejícím (konstitutivním) prvkem a současně hlavním předmětem činnosti.</a:t>
            </a:r>
          </a:p>
          <a:p>
            <a:r>
              <a:rPr lang="cs-CZ" sz="2400" dirty="0"/>
              <a:t>Profese, jež se prvořadě vymezují jako ty, které jsou zde proto, </a:t>
            </a:r>
            <a:r>
              <a:rPr lang="cs-CZ" sz="2400" b="1" dirty="0">
                <a:solidFill>
                  <a:srgbClr val="008000"/>
                </a:solidFill>
              </a:rPr>
              <a:t>aby řešily existenciální problémy </a:t>
            </a:r>
            <a:r>
              <a:rPr lang="cs-CZ" sz="2400" dirty="0"/>
              <a:t>lidstva a lidí:</a:t>
            </a:r>
          </a:p>
          <a:p>
            <a:pPr lvl="1"/>
            <a:r>
              <a:rPr lang="cs-CZ" sz="2200" dirty="0"/>
              <a:t>existenciální problém ZATRACENÍ-SPASENÍ – profese duchovních</a:t>
            </a:r>
          </a:p>
          <a:p>
            <a:pPr lvl="1"/>
            <a:r>
              <a:rPr lang="cs-CZ" sz="2200" dirty="0"/>
              <a:t>existenciální problém NEMOC-ZDRAVÍ – lékařské profese</a:t>
            </a:r>
          </a:p>
          <a:p>
            <a:pPr lvl="1"/>
            <a:r>
              <a:rPr lang="cs-CZ" sz="2200" dirty="0"/>
              <a:t>existenciální problém BEZPRÁVÍ-PRÁVO – právnické profese</a:t>
            </a:r>
          </a:p>
          <a:p>
            <a:pPr lvl="1"/>
            <a:r>
              <a:rPr lang="cs-CZ" sz="2200" dirty="0"/>
              <a:t>existenciální problém NEVYCHOVANOST-VYCHOVANOST – pedagogické profese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Učitelská profese  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18940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Učitelská 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0367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495" y="2367588"/>
            <a:ext cx="8518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Část II</a:t>
            </a:r>
          </a:p>
          <a:p>
            <a:pPr marL="342900" indent="-342900">
              <a:buFont typeface="Arial"/>
              <a:buChar char="•"/>
            </a:pPr>
            <a:r>
              <a:rPr lang="cs-CZ" sz="2200" b="1" dirty="0" smtClean="0">
                <a:solidFill>
                  <a:srgbClr val="008000"/>
                </a:solidFill>
              </a:rPr>
              <a:t>Je učitelství profesí, resp. v čem se učitelství liší od jiných profesí?</a:t>
            </a:r>
          </a:p>
          <a:p>
            <a:pPr marL="342900" indent="-342900">
              <a:buFont typeface="Arial"/>
              <a:buChar char="•"/>
            </a:pPr>
            <a:r>
              <a:rPr lang="cs-CZ" sz="2200" b="1" dirty="0" smtClean="0">
                <a:solidFill>
                  <a:srgbClr val="008000"/>
                </a:solidFill>
              </a:rPr>
              <a:t>Čím se vyznačuje učitelská profese a profesionalita?</a:t>
            </a:r>
          </a:p>
        </p:txBody>
      </p:sp>
    </p:spTree>
    <p:extLst>
      <p:ext uri="{BB962C8B-B14F-4D97-AF65-F5344CB8AC3E}">
        <p14:creationId xmlns:p14="http://schemas.microsoft.com/office/powerpoint/2010/main" val="38231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131" y="647899"/>
            <a:ext cx="4841704" cy="5749505"/>
          </a:xfrm>
        </p:spPr>
        <p:txBody>
          <a:bodyPr>
            <a:noAutofit/>
          </a:bodyPr>
          <a:lstStyle/>
          <a:p>
            <a:r>
              <a:rPr lang="cs-CZ" sz="2200" dirty="0"/>
              <a:t>Pedagogické profese – věcně se odkazují k </a:t>
            </a:r>
            <a:r>
              <a:rPr lang="cs-CZ" sz="2200" b="1" dirty="0" err="1">
                <a:solidFill>
                  <a:srgbClr val="008000"/>
                </a:solidFill>
              </a:rPr>
              <a:t>ped-agogia</a:t>
            </a:r>
            <a:r>
              <a:rPr lang="cs-CZ" sz="2200" b="1" dirty="0">
                <a:solidFill>
                  <a:srgbClr val="008000"/>
                </a:solidFill>
              </a:rPr>
              <a:t> </a:t>
            </a:r>
            <a:r>
              <a:rPr lang="cs-CZ" sz="2200" dirty="0"/>
              <a:t>(vedení dítěte) – ctí význam slova pedagog.</a:t>
            </a:r>
          </a:p>
          <a:p>
            <a:r>
              <a:rPr lang="cs-CZ" sz="2200" dirty="0"/>
              <a:t>Někdy jsou pedagogické profese označovány jako </a:t>
            </a:r>
            <a:r>
              <a:rPr lang="cs-CZ" sz="2200" b="1" dirty="0">
                <a:solidFill>
                  <a:srgbClr val="008000"/>
                </a:solidFill>
              </a:rPr>
              <a:t>nemožná povolání </a:t>
            </a:r>
            <a:r>
              <a:rPr lang="cs-CZ" sz="2200" dirty="0"/>
              <a:t>(spolu s profesemi terapeutů a politiků), proto, „že si v nich můžeme být předem jisti, že úspěch bude nedostatečný“ (Freud, 1937, s. 94).</a:t>
            </a:r>
          </a:p>
          <a:p>
            <a:r>
              <a:rPr lang="cs-CZ" sz="2200" b="1" dirty="0">
                <a:solidFill>
                  <a:srgbClr val="008000"/>
                </a:solidFill>
              </a:rPr>
              <a:t>Vycházejí jako </a:t>
            </a:r>
            <a:r>
              <a:rPr lang="cs-CZ" sz="2200" b="1" dirty="0" err="1">
                <a:solidFill>
                  <a:srgbClr val="008000"/>
                </a:solidFill>
              </a:rPr>
              <a:t>semi</a:t>
            </a:r>
            <a:r>
              <a:rPr lang="cs-CZ" sz="2200" b="1" dirty="0">
                <a:solidFill>
                  <a:srgbClr val="008000"/>
                </a:solidFill>
              </a:rPr>
              <a:t>-profese</a:t>
            </a:r>
            <a:r>
              <a:rPr lang="cs-CZ" sz="2200" dirty="0"/>
              <a:t>, pokud je přiměříme k charakteristikám tzv. pravých profesí (viz výše).</a:t>
            </a:r>
          </a:p>
          <a:p>
            <a:r>
              <a:rPr lang="cs-CZ" sz="2200" dirty="0"/>
              <a:t>Z důvodu své silné vázanosti na hierarchický, byrokraticky regulovaný aparát státního školství </a:t>
            </a:r>
            <a:r>
              <a:rPr lang="cs-CZ" sz="2200" b="1" dirty="0">
                <a:solidFill>
                  <a:srgbClr val="008000"/>
                </a:solidFill>
              </a:rPr>
              <a:t>dnes nejsou pedagogické profese volnými...</a:t>
            </a:r>
            <a:endParaRPr lang="cs-CZ" sz="2200" dirty="0">
              <a:solidFill>
                <a:srgbClr val="008000"/>
              </a:solidFill>
            </a:endParaRPr>
          </a:p>
        </p:txBody>
      </p:sp>
      <p:pic>
        <p:nvPicPr>
          <p:cNvPr id="6" name="Picture 5" descr="ComeniusOrbisPictusInvitati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34203" r="6299" b="10711"/>
          <a:stretch/>
        </p:blipFill>
        <p:spPr>
          <a:xfrm>
            <a:off x="5061191" y="1426872"/>
            <a:ext cx="3979188" cy="428649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Učitelská 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6178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40" y="508213"/>
            <a:ext cx="8886293" cy="639682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2400" dirty="0"/>
              <a:t>V průběhu dějinného vývoje se </a:t>
            </a:r>
            <a:r>
              <a:rPr lang="cs-CZ" sz="2400" b="1" dirty="0">
                <a:solidFill>
                  <a:srgbClr val="008000"/>
                </a:solidFill>
              </a:rPr>
              <a:t>učitelství profesionalizovalo </a:t>
            </a:r>
            <a:r>
              <a:rPr lang="cs-CZ" sz="2400" dirty="0"/>
              <a:t>– nabylo řady charakteristik profesí a vyformovalo své profesní pole.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Odehrálo se to tak, že učitelství se v širším rámci pedagogiky a pedagogických profesí </a:t>
            </a:r>
            <a:r>
              <a:rPr lang="cs-CZ" sz="2400" b="1" dirty="0">
                <a:solidFill>
                  <a:srgbClr val="008000"/>
                </a:solidFill>
              </a:rPr>
              <a:t>utvářelo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b="1" dirty="0">
                <a:solidFill>
                  <a:srgbClr val="008000"/>
                </a:solidFill>
              </a:rPr>
              <a:t>zaměřením pozornosti a specializací na institucionalizované (typicky školní) vzdělávání</a:t>
            </a:r>
            <a:r>
              <a:rPr lang="cs-CZ" sz="2400" dirty="0"/>
              <a:t>, jehož dominantní formou je výuka.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Vyformováním učitelské profese se dalo </a:t>
            </a:r>
            <a:r>
              <a:rPr lang="cs-CZ" sz="2400" b="1" dirty="0">
                <a:solidFill>
                  <a:srgbClr val="008000"/>
                </a:solidFill>
              </a:rPr>
              <a:t>vzniknout didaktice </a:t>
            </a:r>
            <a:r>
              <a:rPr lang="cs-CZ" sz="2400" dirty="0"/>
              <a:t>jako profesní disciplíně s akademickým ukotvením (zejména díky vysokoškolskému vzdělávání učitelů).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Současně došlo k </a:t>
            </a:r>
            <a:r>
              <a:rPr lang="cs-CZ" sz="2400" b="1" dirty="0">
                <a:solidFill>
                  <a:srgbClr val="008000"/>
                </a:solidFill>
              </a:rPr>
              <a:t>zakotvení učitelství do oborů </a:t>
            </a:r>
            <a:r>
              <a:rPr lang="cs-CZ" sz="2400" dirty="0"/>
              <a:t>(učitel je učitelem něčeho, a nikoliv ničeho či čehokoliv), což umožnilo </a:t>
            </a:r>
            <a:r>
              <a:rPr lang="cs-CZ" sz="2400" b="1" dirty="0">
                <a:solidFill>
                  <a:srgbClr val="008000"/>
                </a:solidFill>
              </a:rPr>
              <a:t>rozvinout oborové didaktiky </a:t>
            </a:r>
            <a:r>
              <a:rPr lang="cs-CZ" sz="2400" dirty="0"/>
              <a:t>jako profesní disciplíny oborových učitelů.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Podstata učitelské profesionality je</a:t>
            </a:r>
            <a:r>
              <a:rPr lang="cs-CZ" sz="2400" b="1" dirty="0">
                <a:solidFill>
                  <a:srgbClr val="008000"/>
                </a:solidFill>
              </a:rPr>
              <a:t> dvojrozměrná</a:t>
            </a:r>
            <a:r>
              <a:rPr lang="cs-CZ" sz="2400" dirty="0"/>
              <a:t>: vedle </a:t>
            </a:r>
            <a:r>
              <a:rPr lang="cs-CZ" sz="2400" b="1" dirty="0">
                <a:solidFill>
                  <a:srgbClr val="008000"/>
                </a:solidFill>
              </a:rPr>
              <a:t>didaktického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rozměru zahrnuje rozměr </a:t>
            </a:r>
            <a:r>
              <a:rPr lang="cs-CZ" sz="2400" b="1" dirty="0">
                <a:solidFill>
                  <a:srgbClr val="008000"/>
                </a:solidFill>
              </a:rPr>
              <a:t>oborový</a:t>
            </a:r>
            <a:r>
              <a:rPr lang="cs-CZ" sz="24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/>
              <a:t>A možná je dokonce podstata učitelské profesionality </a:t>
            </a:r>
            <a:r>
              <a:rPr lang="cs-CZ" sz="2400" b="1" dirty="0" smtClean="0">
                <a:solidFill>
                  <a:srgbClr val="008000"/>
                </a:solidFill>
              </a:rPr>
              <a:t>vícerozměrná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smtClean="0"/>
              <a:t>– </a:t>
            </a:r>
            <a:r>
              <a:rPr lang="cs-CZ" sz="2400" b="1" dirty="0" smtClean="0">
                <a:solidFill>
                  <a:srgbClr val="008000"/>
                </a:solidFill>
              </a:rPr>
              <a:t>transdisciplinární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Učitelská 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068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0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008000"/>
                </a:solidFill>
              </a:rPr>
              <a:t>Být učitelem</a:t>
            </a:r>
            <a:endParaRPr lang="cs-CZ" sz="36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Jiné to bylo, když by člověk měl být gymnaziálním učitelem, a jiné, když měl být učitelem malých dětí.</a:t>
            </a:r>
          </a:p>
          <a:p>
            <a:r>
              <a:rPr lang="cs-CZ" sz="2800" dirty="0" smtClean="0"/>
              <a:t>Tyto dva druhy učitelstva se lišily co do způsobu přípravy, způsobu výuky, vedení života, prestiže apod.</a:t>
            </a:r>
            <a:endParaRPr lang="cs-C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Učitelská 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8112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495" y="2367588"/>
            <a:ext cx="8518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Část I</a:t>
            </a:r>
            <a:endParaRPr lang="cs-CZ" sz="2200" b="1" dirty="0" smtClean="0">
              <a:solidFill>
                <a:srgbClr val="008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cs-CZ" sz="2200" b="1" dirty="0" smtClean="0">
                <a:solidFill>
                  <a:srgbClr val="008000"/>
                </a:solidFill>
              </a:rPr>
              <a:t>Kde se vzaly profese a proč jsou vážené?</a:t>
            </a:r>
          </a:p>
          <a:p>
            <a:pPr marL="342900" indent="-342900">
              <a:buFont typeface="Arial"/>
              <a:buChar char="•"/>
            </a:pPr>
            <a:r>
              <a:rPr lang="cs-CZ" sz="2200" b="1" dirty="0" smtClean="0">
                <a:solidFill>
                  <a:srgbClr val="008000"/>
                </a:solidFill>
              </a:rPr>
              <a:t>Co jsou profese a čím se vyznačují?</a:t>
            </a:r>
          </a:p>
        </p:txBody>
      </p:sp>
    </p:spTree>
    <p:extLst>
      <p:ext uri="{BB962C8B-B14F-4D97-AF65-F5344CB8AC3E}">
        <p14:creationId xmlns:p14="http://schemas.microsoft.com/office/powerpoint/2010/main" val="38231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xmlns="" id="{C2AC1596-4960-4F78-B672-C6021091BA3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47684" y="260669"/>
            <a:ext cx="5829372" cy="648068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3074" algn="l"/>
                <a:tab pos="1827589" algn="l"/>
                <a:tab pos="2742103" algn="l"/>
                <a:tab pos="3656617" algn="l"/>
                <a:tab pos="4571131" algn="l"/>
                <a:tab pos="5485646" algn="l"/>
                <a:tab pos="6400160" algn="l"/>
                <a:tab pos="7314675" algn="l"/>
                <a:tab pos="8229189" algn="l"/>
                <a:tab pos="9143703" algn="l"/>
                <a:tab pos="10058217" algn="l"/>
              </a:tabLst>
            </a:pPr>
            <a:r>
              <a:rPr altLang="cs-CZ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Volba učitele v 18. století</a:t>
            </a:r>
            <a:endParaRPr altLang="cs-CZ" sz="2359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C4AC6DEF-C4DA-4091-9308-ED436C5AD4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3296" y="1196768"/>
            <a:ext cx="8450263" cy="4392461"/>
          </a:xfrm>
        </p:spPr>
        <p:txBody>
          <a:bodyPr numCol="1">
            <a:prstTxWarp prst="textNoShape">
              <a:avLst/>
            </a:prstTxWarp>
          </a:bodyPr>
          <a:lstStyle/>
          <a:p>
            <a:pPr>
              <a:spcBef>
                <a:spcPts val="998"/>
              </a:spcBef>
              <a:buClr>
                <a:srgbClr val="0033CC"/>
              </a:buClr>
              <a:buNone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altLang="cs-CZ" sz="1814" b="1" dirty="0">
                <a:latin typeface="Georgia" panose="02040502050405020303" pitchFamily="18" charset="0"/>
                <a:cs typeface="DejaVu Sans" pitchFamily="34" charset="0"/>
              </a:rPr>
              <a:t>Protokol, sepsaný o volbě učitele z 18. století, zníť takto:</a:t>
            </a:r>
          </a:p>
          <a:p>
            <a:pPr>
              <a:buClr>
                <a:srgbClr val="0033CC"/>
              </a:buClr>
              <a:buNone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altLang="cs-CZ" sz="1814" dirty="0">
                <a:latin typeface="Georgia" panose="02040502050405020303" pitchFamily="18" charset="0"/>
                <a:cs typeface="DejaVu Sans" pitchFamily="34" charset="0"/>
              </a:rPr>
              <a:t>Ježto po smrti dosavadního učitele jen pět uchazečů se přihlásilo,</a:t>
            </a:r>
          </a:p>
          <a:p>
            <a:pPr>
              <a:buClr>
                <a:srgbClr val="0033CC"/>
              </a:buClr>
              <a:buNone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altLang="cs-CZ" sz="1814" dirty="0">
                <a:latin typeface="Georgia" panose="02040502050405020303" pitchFamily="18" charset="0"/>
                <a:cs typeface="DejaVu Sans" pitchFamily="34" charset="0"/>
              </a:rPr>
              <a:t>předsevzata s nimi zkouška před očima a ušima celé obce v kostele,</a:t>
            </a:r>
          </a:p>
          <a:p>
            <a:pPr>
              <a:buClr>
                <a:srgbClr val="0033CC"/>
              </a:buClr>
              <a:buNone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r>
              <a:rPr altLang="cs-CZ" sz="1814" dirty="0">
                <a:latin typeface="Georgia" panose="02040502050405020303" pitchFamily="18" charset="0"/>
                <a:cs typeface="DejaVu Sans" pitchFamily="34" charset="0"/>
              </a:rPr>
              <a:t>potom dále zkoušeni byli na faře.</a:t>
            </a:r>
          </a:p>
          <a:p>
            <a:pPr>
              <a:buClr>
                <a:srgbClr val="0033CC"/>
              </a:buClr>
              <a:buNone/>
              <a:tabLst>
                <a:tab pos="910194" algn="l"/>
                <a:tab pos="1824709" algn="l"/>
                <a:tab pos="2739222" algn="l"/>
                <a:tab pos="3653737" algn="l"/>
                <a:tab pos="4568251" algn="l"/>
                <a:tab pos="5482766" algn="l"/>
                <a:tab pos="6397280" algn="l"/>
                <a:tab pos="7311794" algn="l"/>
                <a:tab pos="8226308" algn="l"/>
                <a:tab pos="9140823" algn="l"/>
                <a:tab pos="10053897" algn="l"/>
              </a:tabLst>
            </a:pPr>
            <a:endParaRPr altLang="cs-CZ" sz="2359" dirty="0">
              <a:solidFill>
                <a:srgbClr val="0033CC"/>
              </a:solidFill>
              <a:latin typeface="Georgia" panose="02040502050405020303" pitchFamily="18" charset="0"/>
              <a:cs typeface="DejaVu Sans" pitchFamily="34" charset="0"/>
            </a:endParaRPr>
          </a:p>
        </p:txBody>
      </p:sp>
      <p:pic>
        <p:nvPicPr>
          <p:cNvPr id="34820" name="Obrázek 5" descr="škola 5.jpg">
            <a:extLst>
              <a:ext uri="{FF2B5EF4-FFF2-40B4-BE49-F238E27FC236}">
                <a16:creationId xmlns:a16="http://schemas.microsoft.com/office/drawing/2014/main" xmlns="" id="{CB489522-3478-4B2E-A03B-B123433B4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18" y="3140971"/>
            <a:ext cx="2322244" cy="231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Obrázek 7" descr="škola 6.jpg">
            <a:extLst>
              <a:ext uri="{FF2B5EF4-FFF2-40B4-BE49-F238E27FC236}">
                <a16:creationId xmlns:a16="http://schemas.microsoft.com/office/drawing/2014/main" xmlns="" id="{01F07AE6-0B49-431F-BD5D-3E1760C23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96" y="2564910"/>
            <a:ext cx="2178589" cy="25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4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76AA7C4F-8E86-42DA-9C5E-9E72E16D320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485037" y="275071"/>
            <a:ext cx="6173928" cy="849689"/>
          </a:xfrm>
        </p:spPr>
        <p:txBody>
          <a:bodyPr/>
          <a:lstStyle/>
          <a:p>
            <a:pPr algn="l"/>
            <a:r>
              <a:rPr altLang="cs-CZ" sz="3629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Volba učitele v 18. století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6147467F-B077-4F19-A683-C140601E08C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23297" y="1268774"/>
            <a:ext cx="8246454" cy="5184544"/>
          </a:xfrm>
        </p:spPr>
        <p:txBody>
          <a:bodyPr numCol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altLang="cs-CZ" sz="2359" b="1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Martin Oves, </a:t>
            </a:r>
            <a:r>
              <a:rPr altLang="cs-CZ" sz="2359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zdejší švec, 30 let stár, </a:t>
            </a:r>
          </a:p>
          <a:p>
            <a:r>
              <a:rPr altLang="cs-CZ" sz="2359" dirty="0">
                <a:latin typeface="Georgia" panose="02040502050405020303" pitchFamily="18" charset="0"/>
                <a:cs typeface="DejaVu Sans" pitchFamily="34" charset="0"/>
              </a:rPr>
              <a:t>zpíval v kostele tři písně; ale měl by se učiti mnohé melodie, také hlas jeho mohl by býti lepší. Četl z knihy obstojně, a slabikoval jakž takž. Tři rukopisy četl prostředně. Zodpovídal tři otázky z rozumu dosti dobře. Recitoval z katechismu o svátosti oltářní bez chyby. Napsal tři řádky diktanda – 4 chyby. Počtů jest úplně neznalý.</a:t>
            </a:r>
          </a:p>
          <a:p>
            <a:pPr>
              <a:buFont typeface="StarSymbol"/>
              <a:buNone/>
            </a:pPr>
            <a:endParaRPr altLang="cs-CZ" sz="2812" dirty="0">
              <a:latin typeface="Arial" panose="020B0604020202020204" pitchFamily="34" charset="0"/>
              <a:cs typeface="DejaVu Sans" pitchFamily="34" charset="0"/>
            </a:endParaRPr>
          </a:p>
        </p:txBody>
      </p:sp>
      <p:pic>
        <p:nvPicPr>
          <p:cNvPr id="35844" name="Obrázek 3" descr="konkurs 1.gif">
            <a:extLst>
              <a:ext uri="{FF2B5EF4-FFF2-40B4-BE49-F238E27FC236}">
                <a16:creationId xmlns:a16="http://schemas.microsoft.com/office/drawing/2014/main" xmlns="" id="{77EF8EF6-8BA5-4F3B-A1CB-E0CB64AB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06" y="4365100"/>
            <a:ext cx="951580" cy="19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6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0822B5C1-BB24-456E-91F0-B39C72C26E8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47683" y="260669"/>
            <a:ext cx="6048635" cy="936098"/>
          </a:xfrm>
        </p:spPr>
        <p:txBody>
          <a:bodyPr/>
          <a:lstStyle/>
          <a:p>
            <a:pPr algn="l"/>
            <a:r>
              <a:rPr altLang="cs-CZ" sz="3629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Volba učitele v 18. století</a:t>
            </a:r>
            <a:endParaRPr altLang="cs-CZ" sz="3629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8CD0D0C6-975C-44AD-A0A5-EFF20415687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70330" y="1600009"/>
            <a:ext cx="8215097" cy="4526395"/>
          </a:xfrm>
        </p:spPr>
        <p:txBody>
          <a:bodyPr numCol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altLang="cs-CZ" sz="2359" b="1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Jakub Maučka,</a:t>
            </a:r>
            <a:r>
              <a:rPr altLang="cs-CZ" sz="2359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 tkadlec z D.,</a:t>
            </a:r>
          </a:p>
          <a:p>
            <a:pPr>
              <a:lnSpc>
                <a:spcPct val="90000"/>
              </a:lnSpc>
            </a:pPr>
            <a:r>
              <a:rPr altLang="cs-CZ" sz="2359" dirty="0">
                <a:latin typeface="Georgia" panose="02040502050405020303" pitchFamily="18" charset="0"/>
                <a:cs typeface="DejaVu Sans" pitchFamily="34" charset="0"/>
              </a:rPr>
              <a:t>má padesátku za zády; zpíval tři písně, ale melodie přecházela do mnoha jiných písní, hlas měl by míti silnější, vícekráte vykvikl, což by nemuselo býti. Četl Jana 19, 1 – 7 s deseti chybami, slabikoval Jana 18, 23 – 26 bez chyby. Tři rukopisy četl – slabě a zajíkal se. Z rozumu tři otázky zodpovídal dobře. Z katechismu recitoval bez chyby. Diktanda napsal tři řádky – 5 chyb. Počtů také neznal.</a:t>
            </a:r>
          </a:p>
        </p:txBody>
      </p:sp>
      <p:pic>
        <p:nvPicPr>
          <p:cNvPr id="36868" name="Obrázek 3" descr="konkurs 2.jpg">
            <a:extLst>
              <a:ext uri="{FF2B5EF4-FFF2-40B4-BE49-F238E27FC236}">
                <a16:creationId xmlns:a16="http://schemas.microsoft.com/office/drawing/2014/main" xmlns="" id="{5DE0EB71-4C68-465C-866E-F2F1D36F6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6" y="4581122"/>
            <a:ext cx="1971206" cy="175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74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8A93CFB3-CDC8-443B-93C8-D783002C73A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47683" y="260669"/>
            <a:ext cx="6048635" cy="936098"/>
          </a:xfrm>
        </p:spPr>
        <p:txBody>
          <a:bodyPr/>
          <a:lstStyle/>
          <a:p>
            <a:pPr algn="l"/>
            <a:r>
              <a:rPr altLang="cs-CZ" sz="3629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Volba učitele v 18. století</a:t>
            </a:r>
            <a:endParaRPr altLang="cs-CZ" sz="3629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2CE6D32A-A98E-4785-A15D-E23CDF230C6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91942" y="1395513"/>
            <a:ext cx="8309163" cy="4730892"/>
          </a:xfrm>
        </p:spPr>
        <p:txBody>
          <a:bodyPr numCol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altLang="cs-CZ" sz="2359" b="1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Jan Sejkora,</a:t>
            </a:r>
            <a:r>
              <a:rPr altLang="cs-CZ" sz="2359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 kotlář zdejší, padesátník, </a:t>
            </a:r>
          </a:p>
          <a:p>
            <a:r>
              <a:rPr altLang="cs-CZ" sz="2359" dirty="0">
                <a:latin typeface="Georgia" panose="02040502050405020303" pitchFamily="18" charset="0"/>
                <a:cs typeface="DejaVu Sans" pitchFamily="34" charset="0"/>
              </a:rPr>
              <a:t>zpíval tři písně dobře. Četl a slabikoval Genesis 10, 13 – 18 dobře. Při katechismu zpozorováno, že v některých částech se neprocvičil. Diktanda napsal 3 řádky – ušlo to, pokud se týče písmen, ale udělal 10 chyb. Z počtů znal jen adici.</a:t>
            </a:r>
          </a:p>
        </p:txBody>
      </p:sp>
      <p:pic>
        <p:nvPicPr>
          <p:cNvPr id="37892" name="Obrázek 3" descr="konkurs 3.jpg">
            <a:extLst>
              <a:ext uri="{FF2B5EF4-FFF2-40B4-BE49-F238E27FC236}">
                <a16:creationId xmlns:a16="http://schemas.microsoft.com/office/drawing/2014/main" xmlns="" id="{EDCC87CA-2E40-4C8F-8A92-49C5F06C4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43" y="3717031"/>
            <a:ext cx="2862301" cy="232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E7590FC9-1E2E-4822-9F04-1622107F2C0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47683" y="260669"/>
            <a:ext cx="6048635" cy="936098"/>
          </a:xfrm>
        </p:spPr>
        <p:txBody>
          <a:bodyPr/>
          <a:lstStyle/>
          <a:p>
            <a:pPr algn="l"/>
            <a:r>
              <a:rPr altLang="cs-CZ" sz="3629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Volba učitele v 18. století</a:t>
            </a:r>
            <a:endParaRPr altLang="cs-CZ" sz="3629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7283D31F-C610-4F35-8A33-AA28D179C3A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3553" y="1600009"/>
            <a:ext cx="8356198" cy="4526395"/>
          </a:xfrm>
        </p:spPr>
        <p:txBody>
          <a:bodyPr numCol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altLang="cs-CZ" sz="2359" b="1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Václav Senohrab, </a:t>
            </a:r>
            <a:r>
              <a:rPr altLang="cs-CZ" sz="2359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krejčí z S., </a:t>
            </a:r>
          </a:p>
          <a:p>
            <a:pPr>
              <a:lnSpc>
                <a:spcPct val="90000"/>
              </a:lnSpc>
            </a:pPr>
            <a:r>
              <a:rPr altLang="cs-CZ" sz="2359" dirty="0">
                <a:latin typeface="Georgia" panose="02040502050405020303" pitchFamily="18" charset="0"/>
                <a:cs typeface="DejaVu Sans" pitchFamily="34" charset="0"/>
              </a:rPr>
              <a:t>stařec šedesátiletý, měl raději zůstati doma. Zpíval 2 písně; hlas má jako bečící tele, také stále upadal do melodií jiných písní. Četl z Josua – hrozně, slabikoval s velikým namáháním; velké T bylo mu kamenem úrazu.   Z rozumu 3 otázky – zůstal na holičkách. Maje čísti 3 rukopisy, přiznal se, že neumí. Z diktanda napsal velmi  obtížně 3 slova – k nepřečtení. Počítati neuměl docela nic; počítal na prstech jako malé dítě. Bylo mu řečeno, že jednal zpozdile, hláse se k probě, což sám slze a vzlykaje uznal.     </a:t>
            </a:r>
          </a:p>
        </p:txBody>
      </p:sp>
    </p:spTree>
    <p:extLst>
      <p:ext uri="{BB962C8B-B14F-4D97-AF65-F5344CB8AC3E}">
        <p14:creationId xmlns:p14="http://schemas.microsoft.com/office/powerpoint/2010/main" val="423598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50B5A2B5-C5EA-4FF0-80CE-67A64908E9C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47683" y="260668"/>
            <a:ext cx="6048635" cy="720076"/>
          </a:xfrm>
        </p:spPr>
        <p:txBody>
          <a:bodyPr/>
          <a:lstStyle/>
          <a:p>
            <a:pPr algn="l"/>
            <a:r>
              <a:rPr altLang="cs-CZ" sz="3629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Volba učitele v 18. století</a:t>
            </a:r>
            <a:endParaRPr altLang="cs-CZ" sz="3629"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7055F469-2673-460B-9496-ED7A746BAE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6265" y="1196768"/>
            <a:ext cx="8356196" cy="5310394"/>
          </a:xfrm>
        </p:spPr>
        <p:txBody>
          <a:bodyPr numCol="1">
            <a:prstTxWarp prst="textNoShape">
              <a:avLst/>
            </a:prstTxWarp>
            <a:normAutofit/>
          </a:bodyPr>
          <a:lstStyle/>
          <a:p>
            <a:pPr marL="0" defTabSz="178582">
              <a:lnSpc>
                <a:spcPct val="80000"/>
              </a:lnSpc>
              <a:buNone/>
            </a:pPr>
            <a:r>
              <a:rPr altLang="cs-CZ" sz="2359" b="1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Jan Vojtů,</a:t>
            </a:r>
            <a:r>
              <a:rPr altLang="cs-CZ" sz="2359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 </a:t>
            </a:r>
            <a:r>
              <a:rPr altLang="cs-CZ" sz="1996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poddůstojník z N.; ztratil v bitvě nohu, 45 let stár, </a:t>
            </a:r>
          </a:p>
          <a:p>
            <a:pPr marL="0" defTabSz="178582">
              <a:lnSpc>
                <a:spcPct val="80000"/>
              </a:lnSpc>
            </a:pPr>
            <a:r>
              <a:rPr altLang="cs-CZ" sz="2359" dirty="0">
                <a:latin typeface="Georgia" panose="02040502050405020303" pitchFamily="18" charset="0"/>
                <a:cs typeface="DejaVu Sans" pitchFamily="34" charset="0"/>
              </a:rPr>
              <a:t>zpíval 3 písně dobře, má silný hlas, ale melodie chyběla. Tři rukopisy četl hbitě. Četl a slabikoval z Genesis 10, </a:t>
            </a:r>
            <a:r>
              <a:rPr altLang="cs-CZ" sz="2359" dirty="0" smtClean="0">
                <a:latin typeface="Georgia" panose="02040502050405020303" pitchFamily="18" charset="0"/>
                <a:cs typeface="DejaVu Sans" pitchFamily="34" charset="0"/>
              </a:rPr>
              <a:t>13 </a:t>
            </a:r>
            <a:r>
              <a:rPr altLang="cs-CZ" sz="2359" dirty="0">
                <a:latin typeface="Georgia" panose="02040502050405020303" pitchFamily="18" charset="0"/>
                <a:cs typeface="DejaVu Sans" pitchFamily="34" charset="0"/>
              </a:rPr>
              <a:t>– 18 obstojně. Katechismus uměl dobře. Čtyři otázky z rozumu – tak tak. Diktando 3 řádky, ale 8 chyb. Z počtů znal addici a trošku subtrakce.</a:t>
            </a:r>
          </a:p>
          <a:p>
            <a:pPr marL="0" indent="0" defTabSz="178582">
              <a:lnSpc>
                <a:spcPct val="80000"/>
              </a:lnSpc>
              <a:buNone/>
            </a:pPr>
            <a:endParaRPr altLang="cs-CZ" sz="2359" dirty="0">
              <a:latin typeface="Georgia" panose="02040502050405020303" pitchFamily="18" charset="0"/>
              <a:cs typeface="DejaVu Sans" pitchFamily="34" charset="0"/>
            </a:endParaRPr>
          </a:p>
          <a:p>
            <a:pPr marL="0" defTabSz="178582">
              <a:lnSpc>
                <a:spcPct val="80000"/>
              </a:lnSpc>
            </a:pPr>
            <a:r>
              <a:rPr altLang="cs-CZ" sz="2359" dirty="0">
                <a:latin typeface="Georgia" panose="02040502050405020303" pitchFamily="18" charset="0"/>
                <a:cs typeface="DejaVu Sans" pitchFamily="34" charset="0"/>
              </a:rPr>
              <a:t>Protože Jakub Maučka vždy </a:t>
            </a:r>
          </a:p>
          <a:p>
            <a:pPr marL="0" defTabSz="178582">
              <a:lnSpc>
                <a:spcPct val="80000"/>
              </a:lnSpc>
              <a:buNone/>
            </a:pPr>
            <a:r>
              <a:rPr altLang="cs-CZ" sz="2359" dirty="0">
                <a:latin typeface="Georgia" panose="02040502050405020303" pitchFamily="18" charset="0"/>
                <a:cs typeface="DejaVu Sans" pitchFamily="34" charset="0"/>
              </a:rPr>
              <a:t>	„bonae famae“ byl a přímluvčích </a:t>
            </a:r>
          </a:p>
          <a:p>
            <a:pPr marL="0" defTabSz="178582">
              <a:lnSpc>
                <a:spcPct val="80000"/>
              </a:lnSpc>
              <a:buNone/>
            </a:pPr>
            <a:r>
              <a:rPr altLang="cs-CZ" sz="2359" dirty="0">
                <a:latin typeface="Georgia" panose="02040502050405020303" pitchFamily="18" charset="0"/>
                <a:cs typeface="DejaVu Sans" pitchFamily="34" charset="0"/>
              </a:rPr>
              <a:t>	mnoho měl, obdržel místo.</a:t>
            </a:r>
          </a:p>
          <a:p>
            <a:pPr marL="0" defTabSz="178582">
              <a:lnSpc>
                <a:spcPct val="80000"/>
              </a:lnSpc>
              <a:buNone/>
            </a:pPr>
            <a:endParaRPr altLang="cs-CZ" sz="2359" dirty="0">
              <a:latin typeface="Georgia" panose="02040502050405020303" pitchFamily="18" charset="0"/>
              <a:cs typeface="DejaVu Sans" pitchFamily="34" charset="0"/>
            </a:endParaRPr>
          </a:p>
          <a:p>
            <a:pPr marL="0" defTabSz="178582">
              <a:lnSpc>
                <a:spcPct val="80000"/>
              </a:lnSpc>
              <a:buNone/>
            </a:pPr>
            <a:r>
              <a:rPr altLang="cs-CZ" sz="1361" dirty="0">
                <a:solidFill>
                  <a:srgbClr val="0070C0"/>
                </a:solidFill>
                <a:latin typeface="Georgia" panose="02040502050405020303" pitchFamily="18" charset="0"/>
                <a:cs typeface="DejaVu Sans" pitchFamily="34" charset="0"/>
              </a:rPr>
              <a:t>bonae famae </a:t>
            </a:r>
            <a:r>
              <a:rPr altLang="cs-CZ" sz="1361" dirty="0">
                <a:latin typeface="Georgia" panose="02040502050405020303" pitchFamily="18" charset="0"/>
                <a:cs typeface="DejaVu Sans" pitchFamily="34" charset="0"/>
              </a:rPr>
              <a:t>– dobré pověsti</a:t>
            </a:r>
          </a:p>
        </p:txBody>
      </p:sp>
      <p:pic>
        <p:nvPicPr>
          <p:cNvPr id="39940" name="Obrázek 3" descr="konkurs 5.jpg">
            <a:extLst>
              <a:ext uri="{FF2B5EF4-FFF2-40B4-BE49-F238E27FC236}">
                <a16:creationId xmlns:a16="http://schemas.microsoft.com/office/drawing/2014/main" xmlns="" id="{D53B93F9-8CDC-4E7E-B443-B925688A4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57" y="4101551"/>
            <a:ext cx="1905320" cy="275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...a dnes?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623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2610690"/>
            <a:ext cx="9143999" cy="1463956"/>
            <a:chOff x="0" y="2889516"/>
            <a:chExt cx="9143999" cy="825945"/>
          </a:xfrm>
        </p:grpSpPr>
        <p:sp>
          <p:nvSpPr>
            <p:cNvPr id="16" name="Down Arrow Callout 15"/>
            <p:cNvSpPr/>
            <p:nvPr/>
          </p:nvSpPr>
          <p:spPr>
            <a:xfrm>
              <a:off x="0" y="2889516"/>
              <a:ext cx="1801268" cy="825945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1801267" y="2889516"/>
              <a:ext cx="2264697" cy="825945"/>
            </a:xfrm>
            <a:prstGeom prst="downArrow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Down Arrow Callout 17"/>
            <p:cNvSpPr/>
            <p:nvPr/>
          </p:nvSpPr>
          <p:spPr>
            <a:xfrm>
              <a:off x="4065965" y="2889516"/>
              <a:ext cx="1490230" cy="825945"/>
            </a:xfrm>
            <a:prstGeom prst="downArrowCallou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Down Arrow Callout 18"/>
            <p:cNvSpPr/>
            <p:nvPr/>
          </p:nvSpPr>
          <p:spPr>
            <a:xfrm>
              <a:off x="5556194" y="2889516"/>
              <a:ext cx="3587805" cy="825945"/>
            </a:xfrm>
            <a:prstGeom prst="downArrowCallou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3521" y="2929633"/>
              <a:ext cx="8977614" cy="39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chemeClr val="bg1"/>
                  </a:solidFill>
                </a:rPr>
                <a:t>STANDARD UČITELE – vymezuje obsah profese (a nároky na znalosti/dovednosti...)</a:t>
              </a:r>
            </a:p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j</a:t>
              </a:r>
              <a:r>
                <a:rPr lang="cs-CZ" sz="2000" b="1" dirty="0" smtClean="0">
                  <a:solidFill>
                    <a:schemeClr val="bg1"/>
                  </a:solidFill>
                </a:rPr>
                <a:t>e oporou pro vzdělávání a profesní rozvoj učitelů a rámcem pro atestování kariéry </a:t>
              </a:r>
              <a:endParaRPr lang="cs-CZ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561" y="4382517"/>
            <a:ext cx="9021605" cy="2080015"/>
            <a:chOff x="78561" y="3715461"/>
            <a:chExt cx="9021605" cy="2080015"/>
          </a:xfrm>
        </p:grpSpPr>
        <p:pic>
          <p:nvPicPr>
            <p:cNvPr id="5" name="Picture 4" descr="Professionalisierungskontinuu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" y="3715461"/>
              <a:ext cx="9021605" cy="2080015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8361302" y="5055083"/>
              <a:ext cx="0" cy="3898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13118" y="5056583"/>
              <a:ext cx="0" cy="3898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053392" y="864531"/>
            <a:ext cx="5092307" cy="1678376"/>
            <a:chOff x="4053392" y="1223715"/>
            <a:chExt cx="5092307" cy="1678376"/>
          </a:xfrm>
        </p:grpSpPr>
        <p:sp>
          <p:nvSpPr>
            <p:cNvPr id="22" name="Down Arrow Callout 21"/>
            <p:cNvSpPr/>
            <p:nvPr/>
          </p:nvSpPr>
          <p:spPr>
            <a:xfrm>
              <a:off x="4053392" y="2087422"/>
              <a:ext cx="1351922" cy="776944"/>
            </a:xfrm>
            <a:prstGeom prst="downArrowCallout">
              <a:avLst>
                <a:gd name="adj1" fmla="val 32171"/>
                <a:gd name="adj2" fmla="val 36144"/>
                <a:gd name="adj3" fmla="val 51260"/>
                <a:gd name="adj4" fmla="val 48740"/>
              </a:avLst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Down Arrow Callout 22"/>
            <p:cNvSpPr/>
            <p:nvPr/>
          </p:nvSpPr>
          <p:spPr>
            <a:xfrm>
              <a:off x="5419132" y="1844304"/>
              <a:ext cx="1627291" cy="1057787"/>
            </a:xfrm>
            <a:prstGeom prst="downArrowCallout">
              <a:avLst>
                <a:gd name="adj1" fmla="val 32171"/>
                <a:gd name="adj2" fmla="val 36144"/>
                <a:gd name="adj3" fmla="val 41323"/>
                <a:gd name="adj4" fmla="val 58677"/>
              </a:avLst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Down Arrow Callout 23"/>
            <p:cNvSpPr/>
            <p:nvPr/>
          </p:nvSpPr>
          <p:spPr>
            <a:xfrm>
              <a:off x="7046424" y="1554206"/>
              <a:ext cx="2097576" cy="1335310"/>
            </a:xfrm>
            <a:prstGeom prst="downArrowCallout">
              <a:avLst>
                <a:gd name="adj1" fmla="val 0"/>
                <a:gd name="adj2" fmla="val 36144"/>
                <a:gd name="adj3" fmla="val 32210"/>
                <a:gd name="adj4" fmla="val 84329"/>
              </a:avLst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65965" y="2087422"/>
              <a:ext cx="1339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FFFFFF"/>
                  </a:solidFill>
                </a:rPr>
                <a:t>začínající</a:t>
              </a:r>
              <a:endParaRPr lang="cs-CZ" b="1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38530" y="1963172"/>
              <a:ext cx="1339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FFFFFF"/>
                  </a:solidFill>
                </a:rPr>
                <a:t>samostatný</a:t>
              </a:r>
              <a:endParaRPr lang="cs-CZ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00858" y="1776047"/>
              <a:ext cx="1339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FFFFFF"/>
                  </a:solidFill>
                </a:rPr>
                <a:t>vynikající</a:t>
              </a:r>
              <a:endParaRPr lang="cs-CZ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6834" y="1223715"/>
              <a:ext cx="197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b="1" dirty="0" smtClean="0"/>
                <a:t>KARIÉRNÍ SYSTÉM</a:t>
              </a:r>
              <a:endParaRPr lang="cs-CZ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2746" y="141103"/>
            <a:ext cx="5090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Snahy směřující k vytvoření kariérního systému </a:t>
            </a:r>
          </a:p>
          <a:p>
            <a:r>
              <a:rPr lang="cs-CZ" sz="2000" dirty="0" smtClean="0"/>
              <a:t>a standardu pro učitele od 90. let 20. stol. </a:t>
            </a:r>
            <a:endParaRPr lang="cs-CZ" sz="2000" dirty="0"/>
          </a:p>
          <a:p>
            <a:r>
              <a:rPr lang="cs-CZ" sz="2000" dirty="0" smtClean="0"/>
              <a:t>(v zahraniční ještě déle viz srovnávací analýza publikovaná v časopise Orbis </a:t>
            </a:r>
            <a:r>
              <a:rPr lang="cs-CZ" sz="2000" dirty="0" err="1" smtClean="0"/>
              <a:t>scholae</a:t>
            </a:r>
            <a:r>
              <a:rPr lang="cs-CZ" sz="2000" dirty="0" smtClean="0"/>
              <a:t> 3/2014)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3565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4064" y="213889"/>
            <a:ext cx="8781643" cy="3573499"/>
            <a:chOff x="234064" y="213889"/>
            <a:chExt cx="8781643" cy="3573499"/>
          </a:xfrm>
        </p:grpSpPr>
        <p:sp>
          <p:nvSpPr>
            <p:cNvPr id="35" name="TextBox 34"/>
            <p:cNvSpPr txBox="1"/>
            <p:nvPr/>
          </p:nvSpPr>
          <p:spPr>
            <a:xfrm>
              <a:off x="234064" y="213889"/>
              <a:ext cx="403805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Ze srovnávací analýzy zahraničních standardů a ze zkušenostní s vytvářením standardů v ČR od 90. let 20. stol. vyplynulo, že jejich společným jádrem je: </a:t>
              </a:r>
            </a:p>
          </p:txBody>
        </p:sp>
        <p:pic>
          <p:nvPicPr>
            <p:cNvPr id="33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2260" y="354997"/>
              <a:ext cx="4153447" cy="3066646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>
              <a:off x="3900071" y="981315"/>
              <a:ext cx="846726" cy="500280"/>
            </a:xfrm>
            <a:prstGeom prst="rightArrow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443707" y="3448834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cs-CZ" sz="1600" dirty="0" smtClean="0"/>
                <a:t>Orbis </a:t>
              </a:r>
              <a:r>
                <a:rPr lang="cs-CZ" sz="1600" dirty="0" err="1"/>
                <a:t>scholae</a:t>
              </a:r>
              <a:r>
                <a:rPr lang="cs-CZ" sz="1600" dirty="0"/>
                <a:t> 3/2014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3707" y="4502516"/>
            <a:ext cx="4190333" cy="1200328"/>
            <a:chOff x="4443707" y="4502516"/>
            <a:chExt cx="4190333" cy="1200328"/>
          </a:xfrm>
        </p:grpSpPr>
        <p:sp>
          <p:nvSpPr>
            <p:cNvPr id="36" name="Right Arrow 35"/>
            <p:cNvSpPr/>
            <p:nvPr/>
          </p:nvSpPr>
          <p:spPr>
            <a:xfrm>
              <a:off x="4443707" y="4866571"/>
              <a:ext cx="846726" cy="500280"/>
            </a:xfrm>
            <a:prstGeom prst="rightArrow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73132" y="4502516"/>
              <a:ext cx="2860908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/>
                <a:t>S</a:t>
              </a:r>
              <a:r>
                <a:rPr lang="cs-CZ" sz="2400" b="1" dirty="0" smtClean="0"/>
                <a:t>oučasný český standard učitele tyto součásti zahrnuje </a:t>
              </a:r>
              <a:endParaRPr lang="cs-CZ" sz="2400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34064" y="2554812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400" b="1" dirty="0">
                <a:solidFill>
                  <a:srgbClr val="800000"/>
                </a:solidFill>
              </a:rPr>
              <a:t>profesní etika</a:t>
            </a:r>
          </a:p>
          <a:p>
            <a:pPr marL="342900" indent="-342900">
              <a:buFont typeface="Arial"/>
              <a:buChar char="•"/>
            </a:pPr>
            <a:r>
              <a:rPr lang="cs-CZ" sz="2400" b="1" dirty="0">
                <a:solidFill>
                  <a:srgbClr val="800000"/>
                </a:solidFill>
              </a:rPr>
              <a:t>osobností předpoklady</a:t>
            </a:r>
          </a:p>
          <a:p>
            <a:pPr marL="342900" indent="-342900">
              <a:buFont typeface="Arial"/>
              <a:buChar char="•"/>
            </a:pPr>
            <a:r>
              <a:rPr lang="cs-CZ" sz="2400" b="1" dirty="0">
                <a:solidFill>
                  <a:srgbClr val="800000"/>
                </a:solidFill>
              </a:rPr>
              <a:t>profesní znalosti</a:t>
            </a:r>
          </a:p>
          <a:p>
            <a:pPr marL="342900" indent="-342900">
              <a:buFont typeface="Arial"/>
              <a:buChar char="•"/>
            </a:pPr>
            <a:r>
              <a:rPr lang="cs-CZ" sz="2400" b="1" dirty="0">
                <a:solidFill>
                  <a:srgbClr val="800000"/>
                </a:solidFill>
              </a:rPr>
              <a:t>profesní dovednosti/kompetence </a:t>
            </a:r>
          </a:p>
          <a:p>
            <a:endParaRPr lang="cs-CZ" sz="2400" dirty="0"/>
          </a:p>
          <a:p>
            <a:r>
              <a:rPr lang="cs-CZ" sz="2400" dirty="0"/>
              <a:t>a tyto že se zpravidla vztahují:</a:t>
            </a:r>
          </a:p>
          <a:p>
            <a:pPr marL="342900" indent="-342900">
              <a:buFont typeface="Arial"/>
              <a:buChar char="•"/>
            </a:pPr>
            <a:r>
              <a:rPr lang="cs-CZ" sz="2400" b="1" dirty="0">
                <a:solidFill>
                  <a:srgbClr val="800000"/>
                </a:solidFill>
              </a:rPr>
              <a:t>k učitelovu profesnímu já</a:t>
            </a:r>
          </a:p>
          <a:p>
            <a:pPr marL="342900" indent="-342900">
              <a:buFont typeface="Arial"/>
              <a:buChar char="•"/>
            </a:pPr>
            <a:r>
              <a:rPr lang="cs-CZ" sz="2400" b="1" dirty="0">
                <a:solidFill>
                  <a:srgbClr val="800000"/>
                </a:solidFill>
              </a:rPr>
              <a:t>k jeho práci se žáky (výuka)</a:t>
            </a:r>
          </a:p>
          <a:p>
            <a:pPr marL="342900" indent="-342900">
              <a:buFont typeface="Arial"/>
              <a:buChar char="•"/>
            </a:pPr>
            <a:r>
              <a:rPr lang="cs-CZ" sz="2400" b="1" dirty="0">
                <a:solidFill>
                  <a:srgbClr val="800000"/>
                </a:solidFill>
              </a:rPr>
              <a:t>k jeho působení nad rámec výuky (škola).</a:t>
            </a:r>
          </a:p>
        </p:txBody>
      </p:sp>
    </p:spTree>
    <p:extLst>
      <p:ext uri="{BB962C8B-B14F-4D97-AF65-F5344CB8AC3E}">
        <p14:creationId xmlns:p14="http://schemas.microsoft.com/office/powerpoint/2010/main" val="30096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dardUcitele_Schem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6172" r="2744"/>
          <a:stretch/>
        </p:blipFill>
        <p:spPr>
          <a:xfrm>
            <a:off x="5654462" y="-7031"/>
            <a:ext cx="3489538" cy="6890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122" y="153940"/>
            <a:ext cx="5462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Osobnostní předpoklady a profesní etika</a:t>
            </a:r>
          </a:p>
          <a:p>
            <a:r>
              <a:rPr lang="cs-CZ" sz="2000" dirty="0" err="1" smtClean="0"/>
              <a:t>prosociálnost</a:t>
            </a:r>
            <a:r>
              <a:rPr lang="cs-CZ" sz="2000" dirty="0" smtClean="0"/>
              <a:t>, empatie, emoční stabilita...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řijetí závazku učitelství jako pomáhající profese...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ebereflexe a profesní rozvoj</a:t>
            </a:r>
            <a:endParaRPr lang="cs-CZ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1121" y="1614763"/>
            <a:ext cx="5449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Profesní znalosti </a:t>
            </a:r>
          </a:p>
          <a:p>
            <a:r>
              <a:rPr lang="cs-CZ" sz="2000" dirty="0" smtClean="0"/>
              <a:t>znalosti cílů, kontextů, žáků, řízení třídy, kurikula, obsahu vyučovaných předmětů, didaktické znalosti obsahu, specifické znalosti</a:t>
            </a:r>
            <a:endParaRPr lang="cs-CZ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464" y="3101237"/>
            <a:ext cx="5449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Kompetence pro pedagogickou činnost</a:t>
            </a:r>
          </a:p>
          <a:p>
            <a:r>
              <a:rPr lang="cs-CZ" sz="2000" dirty="0" smtClean="0"/>
              <a:t>plánování výuky, podpora učení, péče o klima, hodnocení, reflektování výuky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463" y="4356812"/>
            <a:ext cx="5462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Kompetence pro spolupráci a rozvoj školy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dílení a spolupráce, komunikace a spolupráce se zákonnými zástupci, partnery školy, rozvoj školy a inovace</a:t>
            </a:r>
          </a:p>
        </p:txBody>
      </p:sp>
    </p:spTree>
    <p:extLst>
      <p:ext uri="{BB962C8B-B14F-4D97-AF65-F5344CB8AC3E}">
        <p14:creationId xmlns:p14="http://schemas.microsoft.com/office/powerpoint/2010/main" val="332629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47" y="4217896"/>
            <a:ext cx="7073568" cy="2022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8000"/>
                </a:solidFill>
              </a:rPr>
              <a:t>Loupežníci z povolání, to jsou páni, to jsou páni,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00"/>
                </a:solidFill>
              </a:rPr>
              <a:t>l</a:t>
            </a:r>
            <a:r>
              <a:rPr lang="cs-CZ" sz="2400" dirty="0" smtClean="0">
                <a:solidFill>
                  <a:srgbClr val="008000"/>
                </a:solidFill>
              </a:rPr>
              <a:t>oupežníci z profese, nejlepší jsou v okrese.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8000"/>
                </a:solidFill>
              </a:rPr>
              <a:t>My řekneme: „Ruce vzhůru“ a hned máme peněz fůru,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8000"/>
                </a:solidFill>
              </a:rPr>
              <a:t>žádné jiné řemeslo, nikdy tolik neneslo.</a:t>
            </a:r>
            <a:endParaRPr lang="cs-CZ" sz="2400" dirty="0">
              <a:solidFill>
                <a:srgbClr val="008000"/>
              </a:solidFill>
            </a:endParaRPr>
          </a:p>
        </p:txBody>
      </p:sp>
      <p:pic>
        <p:nvPicPr>
          <p:cNvPr id="4" name="Picture 3" descr="Loupeznic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7" y="360638"/>
            <a:ext cx="6052664" cy="36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7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rierniCe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6"/>
            <a:ext cx="9144000" cy="68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rierniCes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45623" r="71098" b="35602"/>
          <a:stretch/>
        </p:blipFill>
        <p:spPr>
          <a:xfrm>
            <a:off x="12828" y="4271618"/>
            <a:ext cx="4423233" cy="2586383"/>
          </a:xfrm>
          <a:prstGeom prst="rect">
            <a:avLst/>
          </a:prstGeom>
        </p:spPr>
      </p:pic>
      <p:pic>
        <p:nvPicPr>
          <p:cNvPr id="5" name="Picture 4" descr="KarierniCes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3" r="52017" b="84605"/>
          <a:stretch/>
        </p:blipFill>
        <p:spPr>
          <a:xfrm>
            <a:off x="2860907" y="2976020"/>
            <a:ext cx="4863513" cy="2013945"/>
          </a:xfrm>
          <a:prstGeom prst="rect">
            <a:avLst/>
          </a:prstGeom>
        </p:spPr>
      </p:pic>
      <p:pic>
        <p:nvPicPr>
          <p:cNvPr id="7" name="Picture 6" descr="KarierniCes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3" t="62896" r="2210" b="18705"/>
          <a:stretch/>
        </p:blipFill>
        <p:spPr>
          <a:xfrm>
            <a:off x="5606352" y="1589039"/>
            <a:ext cx="3537647" cy="22079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608" y="192416"/>
            <a:ext cx="854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800000"/>
                </a:solidFill>
              </a:rPr>
              <a:t>Kariérní stupně: rostoucí kvalita – výsledky – rozsah působení</a:t>
            </a:r>
            <a:endParaRPr lang="cs-CZ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7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ikatorZnalos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" y="200895"/>
            <a:ext cx="8919678" cy="2672499"/>
          </a:xfrm>
          <a:prstGeom prst="rect">
            <a:avLst/>
          </a:prstGeom>
        </p:spPr>
      </p:pic>
      <p:pic>
        <p:nvPicPr>
          <p:cNvPr id="5" name="Picture 4" descr="IndikatorDovednost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" y="3937204"/>
            <a:ext cx="8910787" cy="21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1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 zamyšlení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</a:t>
            </a:r>
            <a:r>
              <a:rPr lang="cs-CZ" dirty="0" smtClean="0"/>
              <a:t>aký má být, co má znát, co má umět a jak se má chovat učitel ... (dle názoru třeba: malého dítěte, většího dítěte, dospělého, starší osoby, politika...)?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122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70" y="680967"/>
            <a:ext cx="5180040" cy="277909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cs-CZ" sz="2600" dirty="0">
                <a:solidFill>
                  <a:srgbClr val="008000"/>
                </a:solidFill>
              </a:rPr>
              <a:t>He </a:t>
            </a:r>
            <a:r>
              <a:rPr lang="cs-CZ" sz="2600" dirty="0" err="1">
                <a:solidFill>
                  <a:srgbClr val="008000"/>
                </a:solidFill>
              </a:rPr>
              <a:t>who</a:t>
            </a:r>
            <a:r>
              <a:rPr lang="cs-CZ" sz="2600" dirty="0">
                <a:solidFill>
                  <a:srgbClr val="008000"/>
                </a:solidFill>
              </a:rPr>
              <a:t> </a:t>
            </a:r>
            <a:r>
              <a:rPr lang="cs-CZ" sz="2600" dirty="0" err="1">
                <a:solidFill>
                  <a:srgbClr val="008000"/>
                </a:solidFill>
              </a:rPr>
              <a:t>can</a:t>
            </a:r>
            <a:r>
              <a:rPr lang="cs-CZ" sz="2600" dirty="0">
                <a:solidFill>
                  <a:srgbClr val="008000"/>
                </a:solidFill>
              </a:rPr>
              <a:t>, </a:t>
            </a:r>
            <a:r>
              <a:rPr lang="cs-CZ" sz="2600" dirty="0" err="1">
                <a:solidFill>
                  <a:srgbClr val="008000"/>
                </a:solidFill>
              </a:rPr>
              <a:t>does</a:t>
            </a:r>
            <a:r>
              <a:rPr lang="cs-CZ" sz="2600" dirty="0">
                <a:solidFill>
                  <a:srgbClr val="008000"/>
                </a:solidFill>
              </a:rPr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cs-CZ" sz="2600" dirty="0">
                <a:solidFill>
                  <a:srgbClr val="008000"/>
                </a:solidFill>
              </a:rPr>
              <a:t>He </a:t>
            </a:r>
            <a:r>
              <a:rPr lang="cs-CZ" sz="2600" dirty="0" err="1">
                <a:solidFill>
                  <a:srgbClr val="008000"/>
                </a:solidFill>
              </a:rPr>
              <a:t>who</a:t>
            </a:r>
            <a:r>
              <a:rPr lang="cs-CZ" sz="2600" dirty="0">
                <a:solidFill>
                  <a:srgbClr val="008000"/>
                </a:solidFill>
              </a:rPr>
              <a:t> </a:t>
            </a:r>
            <a:r>
              <a:rPr lang="cs-CZ" sz="2600" dirty="0" err="1">
                <a:solidFill>
                  <a:srgbClr val="008000"/>
                </a:solidFill>
              </a:rPr>
              <a:t>cannot</a:t>
            </a:r>
            <a:r>
              <a:rPr lang="cs-CZ" sz="2600" dirty="0">
                <a:solidFill>
                  <a:srgbClr val="008000"/>
                </a:solidFill>
              </a:rPr>
              <a:t>, </a:t>
            </a:r>
            <a:r>
              <a:rPr lang="cs-CZ" sz="2600" dirty="0" err="1">
                <a:solidFill>
                  <a:srgbClr val="008000"/>
                </a:solidFill>
              </a:rPr>
              <a:t>teaches</a:t>
            </a:r>
            <a:r>
              <a:rPr lang="cs-CZ" sz="2600" dirty="0">
                <a:solidFill>
                  <a:srgbClr val="008000"/>
                </a:solidFill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cs-CZ" sz="1200" dirty="0">
              <a:solidFill>
                <a:srgbClr val="00800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cs-CZ" sz="2600" dirty="0">
                <a:solidFill>
                  <a:srgbClr val="008000"/>
                </a:solidFill>
              </a:rPr>
              <a:t>Kdo umí, dělá.</a:t>
            </a:r>
          </a:p>
          <a:p>
            <a:pPr marL="0">
              <a:spcBef>
                <a:spcPts val="0"/>
              </a:spcBef>
              <a:buNone/>
            </a:pPr>
            <a:r>
              <a:rPr lang="cs-CZ" sz="2600" dirty="0">
                <a:solidFill>
                  <a:srgbClr val="008000"/>
                </a:solidFill>
              </a:rPr>
              <a:t>Kdo neumí, vyučuje</a:t>
            </a:r>
            <a:r>
              <a:rPr lang="cs-CZ" sz="2600" i="1" dirty="0">
                <a:solidFill>
                  <a:srgbClr val="008000"/>
                </a:solidFill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cs-CZ" sz="1200" i="1" dirty="0">
              <a:solidFill>
                <a:srgbClr val="80000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cs-CZ" sz="2000" dirty="0"/>
              <a:t>George B. Shaw (1856–1950)</a:t>
            </a:r>
          </a:p>
          <a:p>
            <a:pPr marL="0" algn="r">
              <a:buNone/>
            </a:pPr>
            <a:endParaRPr lang="cs-CZ" sz="2800" dirty="0">
              <a:solidFill>
                <a:srgbClr val="800000"/>
              </a:solidFill>
            </a:endParaRPr>
          </a:p>
        </p:txBody>
      </p:sp>
      <p:pic>
        <p:nvPicPr>
          <p:cNvPr id="5123" name="Picture 4" descr="Sh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69" y="193806"/>
            <a:ext cx="2118554" cy="30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38" y="128834"/>
            <a:ext cx="6829237" cy="43088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cs-CZ" sz="2200" b="1" dirty="0"/>
              <a:t>D</a:t>
            </a:r>
            <a:r>
              <a:rPr lang="cs-CZ" sz="2200" b="1" dirty="0" smtClean="0"/>
              <a:t>iskuse </a:t>
            </a:r>
            <a:r>
              <a:rPr lang="cs-CZ" sz="2200" b="1" dirty="0"/>
              <a:t>o </a:t>
            </a:r>
            <a:r>
              <a:rPr lang="cs-CZ" sz="2200" b="1" dirty="0" smtClean="0"/>
              <a:t>učitelích uvozené bonmotem, který není bon</a:t>
            </a:r>
            <a:endParaRPr lang="cs-CZ" sz="22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6391" y="4196240"/>
            <a:ext cx="5082863" cy="2512430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>
              <a:spcBef>
                <a:spcPts val="0"/>
              </a:spcBef>
              <a:buNone/>
            </a:pPr>
            <a:r>
              <a:rPr lang="cs-CZ" sz="2600" dirty="0" err="1">
                <a:solidFill>
                  <a:srgbClr val="008000"/>
                </a:solidFill>
              </a:rPr>
              <a:t>Those</a:t>
            </a:r>
            <a:r>
              <a:rPr lang="cs-CZ" sz="2600" dirty="0">
                <a:solidFill>
                  <a:srgbClr val="008000"/>
                </a:solidFill>
              </a:rPr>
              <a:t> </a:t>
            </a:r>
            <a:r>
              <a:rPr lang="cs-CZ" sz="2600" dirty="0" err="1">
                <a:solidFill>
                  <a:srgbClr val="008000"/>
                </a:solidFill>
              </a:rPr>
              <a:t>who</a:t>
            </a:r>
            <a:r>
              <a:rPr lang="cs-CZ" sz="2600" dirty="0">
                <a:solidFill>
                  <a:srgbClr val="008000"/>
                </a:solidFill>
              </a:rPr>
              <a:t> </a:t>
            </a:r>
            <a:r>
              <a:rPr lang="cs-CZ" sz="2600" dirty="0" err="1">
                <a:solidFill>
                  <a:srgbClr val="008000"/>
                </a:solidFill>
              </a:rPr>
              <a:t>can</a:t>
            </a:r>
            <a:r>
              <a:rPr lang="cs-CZ" sz="2600" dirty="0">
                <a:solidFill>
                  <a:srgbClr val="008000"/>
                </a:solidFill>
              </a:rPr>
              <a:t>, do.</a:t>
            </a:r>
          </a:p>
          <a:p>
            <a:pPr marL="0" algn="r">
              <a:spcBef>
                <a:spcPts val="0"/>
              </a:spcBef>
              <a:buNone/>
            </a:pPr>
            <a:r>
              <a:rPr lang="cs-CZ" sz="2600" dirty="0" err="1">
                <a:solidFill>
                  <a:srgbClr val="008000"/>
                </a:solidFill>
              </a:rPr>
              <a:t>Those</a:t>
            </a:r>
            <a:r>
              <a:rPr lang="cs-CZ" sz="2600" dirty="0">
                <a:solidFill>
                  <a:srgbClr val="008000"/>
                </a:solidFill>
              </a:rPr>
              <a:t> </a:t>
            </a:r>
            <a:r>
              <a:rPr lang="cs-CZ" sz="2600" dirty="0" err="1">
                <a:solidFill>
                  <a:srgbClr val="008000"/>
                </a:solidFill>
              </a:rPr>
              <a:t>who</a:t>
            </a:r>
            <a:r>
              <a:rPr lang="cs-CZ" sz="2600" dirty="0">
                <a:solidFill>
                  <a:srgbClr val="008000"/>
                </a:solidFill>
              </a:rPr>
              <a:t> </a:t>
            </a:r>
            <a:r>
              <a:rPr lang="cs-CZ" sz="2600" dirty="0" err="1">
                <a:solidFill>
                  <a:srgbClr val="008000"/>
                </a:solidFill>
              </a:rPr>
              <a:t>understand</a:t>
            </a:r>
            <a:r>
              <a:rPr lang="cs-CZ" sz="2600" dirty="0">
                <a:solidFill>
                  <a:srgbClr val="008000"/>
                </a:solidFill>
              </a:rPr>
              <a:t>, </a:t>
            </a:r>
            <a:r>
              <a:rPr lang="cs-CZ" sz="2600" dirty="0" err="1">
                <a:solidFill>
                  <a:srgbClr val="008000"/>
                </a:solidFill>
              </a:rPr>
              <a:t>teach</a:t>
            </a:r>
            <a:r>
              <a:rPr lang="cs-CZ" sz="2600" dirty="0">
                <a:solidFill>
                  <a:srgbClr val="008000"/>
                </a:solidFill>
              </a:rPr>
              <a:t>.</a:t>
            </a:r>
          </a:p>
          <a:p>
            <a:pPr marL="0" algn="r">
              <a:spcBef>
                <a:spcPts val="0"/>
              </a:spcBef>
              <a:buNone/>
            </a:pPr>
            <a:endParaRPr lang="cs-CZ" sz="1200" dirty="0">
              <a:solidFill>
                <a:srgbClr val="008000"/>
              </a:solidFill>
            </a:endParaRPr>
          </a:p>
          <a:p>
            <a:pPr marL="0" algn="r">
              <a:spcBef>
                <a:spcPts val="0"/>
              </a:spcBef>
              <a:buNone/>
            </a:pPr>
            <a:r>
              <a:rPr lang="cs-CZ" sz="2600" dirty="0">
                <a:solidFill>
                  <a:srgbClr val="008000"/>
                </a:solidFill>
              </a:rPr>
              <a:t>Kdo umí, dělá. </a:t>
            </a:r>
          </a:p>
          <a:p>
            <a:pPr marL="0" algn="r">
              <a:spcBef>
                <a:spcPts val="0"/>
              </a:spcBef>
              <a:buNone/>
            </a:pPr>
            <a:r>
              <a:rPr lang="cs-CZ" sz="2600" dirty="0">
                <a:solidFill>
                  <a:srgbClr val="008000"/>
                </a:solidFill>
              </a:rPr>
              <a:t>Kdo rozumí, vyučuje.</a:t>
            </a:r>
          </a:p>
          <a:p>
            <a:pPr marL="0" algn="r">
              <a:spcBef>
                <a:spcPts val="0"/>
              </a:spcBef>
              <a:buNone/>
            </a:pPr>
            <a:endParaRPr lang="cs-CZ" sz="1200" i="1" dirty="0"/>
          </a:p>
          <a:p>
            <a:pPr marL="0" algn="r">
              <a:spcBef>
                <a:spcPts val="0"/>
              </a:spcBef>
              <a:buNone/>
            </a:pPr>
            <a:r>
              <a:rPr lang="cs-CZ" sz="2000" dirty="0" err="1"/>
              <a:t>Lee</a:t>
            </a:r>
            <a:r>
              <a:rPr lang="cs-CZ" sz="2000" dirty="0"/>
              <a:t> S. </a:t>
            </a:r>
            <a:r>
              <a:rPr lang="cs-CZ" sz="2000" dirty="0" err="1"/>
              <a:t>Shulman</a:t>
            </a:r>
            <a:endParaRPr lang="cs-CZ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6390" y="3594056"/>
            <a:ext cx="5003533" cy="46166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cs-CZ" sz="2400" b="1" dirty="0">
                <a:solidFill>
                  <a:srgbClr val="000000"/>
                </a:solidFill>
              </a:rPr>
              <a:t>...na pravou míru tento výrok uvádí...</a:t>
            </a:r>
          </a:p>
        </p:txBody>
      </p:sp>
      <p:pic>
        <p:nvPicPr>
          <p:cNvPr id="7" name="Picture 5" descr="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6" y="3615329"/>
            <a:ext cx="2165826" cy="309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25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604" y="3539668"/>
            <a:ext cx="8790132" cy="1942353"/>
          </a:xfrm>
          <a:prstGeom prst="rect">
            <a:avLst/>
          </a:prstGeom>
        </p:spPr>
        <p:txBody>
          <a:bodyPr wrap="square" lIns="64288" tIns="32144" rIns="64288" bIns="32144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>
                <a:latin typeface="Calibri"/>
                <a:cs typeface="Calibri"/>
              </a:rPr>
              <a:t>Existují profesně specifické znalosti → </a:t>
            </a:r>
            <a:r>
              <a:rPr lang="cs-CZ" sz="2400" b="1" dirty="0">
                <a:solidFill>
                  <a:srgbClr val="008000"/>
                </a:solidFill>
                <a:latin typeface="Calibri"/>
                <a:cs typeface="Calibri"/>
              </a:rPr>
              <a:t>učitelské znalosti </a:t>
            </a:r>
          </a:p>
          <a:p>
            <a:pPr marL="342882" lvl="2" indent="-342882">
              <a:spcBef>
                <a:spcPts val="600"/>
              </a:spcBef>
              <a:buFont typeface="Arial"/>
              <a:buChar char="•"/>
            </a:pPr>
            <a:r>
              <a:rPr lang="cs-CZ" sz="2200" dirty="0">
                <a:latin typeface="Calibri"/>
                <a:cs typeface="Calibri"/>
              </a:rPr>
              <a:t>Učitelé se jimi manifestují jako profesní skupina a vyhraňují vůči jiným profesím. </a:t>
            </a:r>
            <a:endParaRPr lang="cs-CZ" sz="2200" dirty="0" smtClean="0">
              <a:latin typeface="Calibri"/>
              <a:cs typeface="Calibri"/>
            </a:endParaRPr>
          </a:p>
          <a:p>
            <a:pPr marL="342882" lvl="2" indent="-342882">
              <a:spcBef>
                <a:spcPts val="600"/>
              </a:spcBef>
              <a:buFont typeface="Arial"/>
              <a:buChar char="•"/>
            </a:pPr>
            <a:r>
              <a:rPr lang="cs-CZ" sz="2200" dirty="0" smtClean="0">
                <a:latin typeface="Calibri"/>
                <a:cs typeface="Calibri"/>
              </a:rPr>
              <a:t>Specifický charakter učitelských znalostí spočívá v jejich dvojrozměrnosti: propojuje se v nich oborové (obsahové) s didaktickým. </a:t>
            </a:r>
            <a:endParaRPr lang="cs-CZ" sz="22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95" y="715995"/>
            <a:ext cx="8790132" cy="2681020"/>
          </a:xfrm>
          <a:prstGeom prst="rect">
            <a:avLst/>
          </a:prstGeom>
        </p:spPr>
        <p:txBody>
          <a:bodyPr wrap="square" lIns="64288" tIns="32144" rIns="64288" bIns="32144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>
                <a:latin typeface="Calibri"/>
                <a:cs typeface="Calibri"/>
              </a:rPr>
              <a:t>Učitel biologie se liší od biologa nikoli nutně v kvalitě či kvantitě svých znalostí obsahu, ale v tom,</a:t>
            </a:r>
            <a:r>
              <a:rPr lang="cs-CZ" sz="2400" b="1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lang="cs-CZ" sz="2400" b="1" dirty="0">
                <a:solidFill>
                  <a:srgbClr val="008000"/>
                </a:solidFill>
                <a:latin typeface="Calibri"/>
                <a:cs typeface="Calibri"/>
              </a:rPr>
              <a:t>jak jsou jeho znalosti organizovány a používány. </a:t>
            </a:r>
          </a:p>
          <a:p>
            <a:pPr marL="342882" lvl="1" indent="-342882">
              <a:spcBef>
                <a:spcPts val="600"/>
              </a:spcBef>
              <a:buFont typeface="Arial"/>
              <a:buChar char="•"/>
            </a:pPr>
            <a:r>
              <a:rPr lang="cs-CZ" sz="2200" dirty="0">
                <a:latin typeface="Calibri"/>
                <a:cs typeface="Calibri"/>
              </a:rPr>
              <a:t>Učitelovy znalosti jsou strukturovány z perspektivy výuky a jsou základnou pro jeho schopnost pomáhat žákům v porozumění pojmům. </a:t>
            </a:r>
          </a:p>
          <a:p>
            <a:pPr marL="342882" lvl="1" indent="-342882">
              <a:spcBef>
                <a:spcPts val="600"/>
              </a:spcBef>
              <a:buFont typeface="Arial"/>
              <a:buChar char="•"/>
            </a:pPr>
            <a:r>
              <a:rPr lang="cs-CZ" sz="2200" dirty="0">
                <a:latin typeface="Calibri"/>
                <a:cs typeface="Calibri"/>
              </a:rPr>
              <a:t>Znalosti oborového specialisty jsou strukturovány z perspektivy výzkumu a jsou základnou pro konstrukci nových poznatků v oboru.</a:t>
            </a:r>
            <a:endParaRPr lang="cs-CZ" sz="12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Učitelská 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604" y="5624564"/>
            <a:ext cx="8790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V dalším, když budeme probírat motiv propojení oborového s didaktickým, o nich budeme hovořit jako o </a:t>
            </a:r>
            <a:r>
              <a:rPr lang="cs-CZ" sz="2200" b="1" dirty="0" err="1" smtClean="0">
                <a:solidFill>
                  <a:srgbClr val="008000"/>
                </a:solidFill>
              </a:rPr>
              <a:t>oborovědidaktických</a:t>
            </a:r>
            <a:r>
              <a:rPr lang="cs-CZ" sz="2200" b="1" dirty="0" smtClean="0">
                <a:solidFill>
                  <a:srgbClr val="008000"/>
                </a:solidFill>
              </a:rPr>
              <a:t> znalostech</a:t>
            </a:r>
            <a:r>
              <a:rPr lang="cs-CZ" sz="2200" dirty="0" smtClean="0"/>
              <a:t>, resp. jako o </a:t>
            </a:r>
            <a:r>
              <a:rPr lang="cs-CZ" sz="2200" b="1" dirty="0" smtClean="0">
                <a:solidFill>
                  <a:srgbClr val="008000"/>
                </a:solidFill>
              </a:rPr>
              <a:t>didaktických znalostech obsahu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029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0825" y="1285753"/>
            <a:ext cx="8713788" cy="523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Calibri" charset="0"/>
              </a:rPr>
              <a:t>Motiv </a:t>
            </a:r>
            <a:r>
              <a:rPr lang="cs-CZ" sz="2800" b="1" dirty="0" smtClean="0">
                <a:solidFill>
                  <a:srgbClr val="008000"/>
                </a:solidFill>
                <a:latin typeface="Calibri" charset="0"/>
              </a:rPr>
              <a:t>propojení</a:t>
            </a:r>
            <a:r>
              <a:rPr lang="cs-CZ" sz="2800" dirty="0" smtClean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cs-CZ" sz="2800" dirty="0" smtClean="0">
                <a:latin typeface="Calibri" charset="0"/>
              </a:rPr>
              <a:t>oborového (obsahového) a didaktického spočívá na úvaze:</a:t>
            </a:r>
          </a:p>
          <a:p>
            <a:r>
              <a:rPr lang="cs-CZ" sz="2400" dirty="0" smtClean="0">
                <a:latin typeface="Calibri" charset="0"/>
              </a:rPr>
              <a:t>Jestliže </a:t>
            </a:r>
            <a:r>
              <a:rPr lang="cs-CZ" sz="2400" dirty="0">
                <a:latin typeface="Calibri" charset="0"/>
              </a:rPr>
              <a:t>učitel něčemu vyučuje a žáci se něčemu učí, pak je to 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obsah</a:t>
            </a:r>
            <a:r>
              <a:rPr lang="cs-CZ" sz="2400" dirty="0">
                <a:latin typeface="Calibri" charset="0"/>
              </a:rPr>
              <a:t>. </a:t>
            </a:r>
          </a:p>
          <a:p>
            <a:r>
              <a:rPr lang="cs-CZ" sz="2400" dirty="0">
                <a:latin typeface="Calibri" charset="0"/>
              </a:rPr>
              <a:t>Jestliže učitel má obsahu vyučovat a žák se má obsahu naučit, pak oba musí mít nebo nabývat 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znalost obsahu</a:t>
            </a:r>
            <a:r>
              <a:rPr lang="cs-CZ" sz="2400" dirty="0">
                <a:latin typeface="Calibri" charset="0"/>
              </a:rPr>
              <a:t>.</a:t>
            </a:r>
          </a:p>
          <a:p>
            <a:r>
              <a:rPr lang="cs-CZ" sz="2400" dirty="0">
                <a:latin typeface="Calibri" charset="0"/>
              </a:rPr>
              <a:t>Jestliže znalost obsahu má mít vzdělávací smysl, musí spadat do kulturně závažných kontextů, jimiž jsou 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obory</a:t>
            </a:r>
            <a:r>
              <a:rPr lang="cs-CZ" sz="2400" dirty="0">
                <a:latin typeface="Calibri" charset="0"/>
              </a:rPr>
              <a:t>. </a:t>
            </a:r>
          </a:p>
          <a:p>
            <a:r>
              <a:rPr lang="cs-CZ" sz="2400" dirty="0">
                <a:latin typeface="Calibri" charset="0"/>
              </a:rPr>
              <a:t>Jestliže učitel v rámci oboru zachází s obsahem </a:t>
            </a:r>
            <a:r>
              <a:rPr lang="cs-CZ" sz="2400" b="1" i="1" dirty="0">
                <a:solidFill>
                  <a:srgbClr val="008000"/>
                </a:solidFill>
                <a:latin typeface="Calibri" charset="0"/>
              </a:rPr>
              <a:t>didakticky</a:t>
            </a:r>
            <a:r>
              <a:rPr lang="cs-CZ" sz="2400" i="1" dirty="0">
                <a:latin typeface="Calibri" charset="0"/>
              </a:rPr>
              <a:t> </a:t>
            </a:r>
            <a:r>
              <a:rPr lang="cs-CZ" sz="2400" dirty="0">
                <a:latin typeface="Calibri" charset="0"/>
              </a:rPr>
              <a:t>ve prospěch žáka, pak jeho znalost obsahu není pouze oborová, ale jedná se o 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didaktickou znalost obsahu.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Učitelská 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764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1"/>
          <p:cNvSpPr>
            <a:spLocks noGrp="1"/>
          </p:cNvSpPr>
          <p:nvPr>
            <p:ph idx="1"/>
          </p:nvPr>
        </p:nvSpPr>
        <p:spPr>
          <a:xfrm>
            <a:off x="250825" y="815355"/>
            <a:ext cx="8713788" cy="441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8000"/>
                </a:solidFill>
                <a:latin typeface="Calibri" charset="0"/>
              </a:rPr>
              <a:t>Didaktické znalosti 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obsahu </a:t>
            </a:r>
            <a:r>
              <a:rPr lang="cs-CZ" sz="2400" dirty="0" smtClean="0">
                <a:latin typeface="Calibri" charset="0"/>
              </a:rPr>
              <a:t>(</a:t>
            </a:r>
            <a:r>
              <a:rPr lang="cs-CZ" sz="2400" dirty="0" err="1">
                <a:latin typeface="Calibri" charset="0"/>
              </a:rPr>
              <a:t>Shulman</a:t>
            </a:r>
            <a:r>
              <a:rPr lang="cs-CZ" sz="2400" dirty="0">
                <a:latin typeface="Calibri" charset="0"/>
              </a:rPr>
              <a:t>, 1987)</a:t>
            </a:r>
          </a:p>
          <a:p>
            <a:r>
              <a:rPr lang="cs-CZ" sz="2400" dirty="0">
                <a:latin typeface="Calibri" charset="0"/>
              </a:rPr>
              <a:t>Představuje 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amalgám (slitinu) obsahu a didaktiky </a:t>
            </a:r>
            <a:r>
              <a:rPr lang="cs-CZ" sz="2400" dirty="0">
                <a:latin typeface="Calibri" charset="0"/>
              </a:rPr>
              <a:t>– učitelovo porozumění tomu, jak obsahy uspořádat, adaptovat s ohledem na zájmy a schopnosti žáků a prezentovat různými způsoby ve výuce. </a:t>
            </a:r>
          </a:p>
          <a:p>
            <a:r>
              <a:rPr lang="cs-CZ" sz="2400" dirty="0">
                <a:latin typeface="Calibri" charset="0"/>
              </a:rPr>
              <a:t>Zahrnuje znalosti těch nejúčinnějších analogií, ilustrací, příkladů, vysvětlení, slovních demonstrací, způsobů znázorňování a formulování tématu, které je 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učiní srozumitelným </a:t>
            </a:r>
            <a:r>
              <a:rPr lang="cs-CZ" sz="2400" dirty="0">
                <a:latin typeface="Calibri" charset="0"/>
              </a:rPr>
              <a:t>pro jiné.</a:t>
            </a:r>
          </a:p>
          <a:p>
            <a:r>
              <a:rPr lang="cs-CZ" sz="2400" dirty="0">
                <a:latin typeface="Calibri" charset="0"/>
              </a:rPr>
              <a:t>Zahrnují porozumění tomu, co činí učení se určitému tématu snadným či obtížným; koncepcím a prekoncepcím, které si žáci různého věku a zázemí s sebou přinášejí do výuky.</a:t>
            </a:r>
          </a:p>
        </p:txBody>
      </p:sp>
      <p:grpSp>
        <p:nvGrpSpPr>
          <p:cNvPr id="3" name="Skupina 7"/>
          <p:cNvGrpSpPr>
            <a:grpSpLocks/>
          </p:cNvGrpSpPr>
          <p:nvPr/>
        </p:nvGrpSpPr>
        <p:grpSpPr bwMode="auto">
          <a:xfrm>
            <a:off x="0" y="5373688"/>
            <a:ext cx="9144000" cy="1484312"/>
            <a:chOff x="0" y="5373216"/>
            <a:chExt cx="9144000" cy="1484784"/>
          </a:xfrm>
        </p:grpSpPr>
        <p:pic>
          <p:nvPicPr>
            <p:cNvPr id="11268" name="Picture 6" descr="rep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73216"/>
              <a:ext cx="2344738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7" descr="vek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738" y="5373216"/>
              <a:ext cx="2387600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8" descr="m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338" y="5373216"/>
              <a:ext cx="2322512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9" descr="vet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50" y="5373216"/>
              <a:ext cx="2089150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Učitelská 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2658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0"/>
          <p:cNvSpPr>
            <a:spLocks noChangeArrowheads="1"/>
          </p:cNvSpPr>
          <p:nvPr/>
        </p:nvSpPr>
        <p:spPr bwMode="auto">
          <a:xfrm>
            <a:off x="0" y="2872283"/>
            <a:ext cx="184663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/>
          <a:p>
            <a:endParaRPr lang="cs-CZ"/>
          </a:p>
        </p:txBody>
      </p:sp>
      <p:sp>
        <p:nvSpPr>
          <p:cNvPr id="13315" name="AutoShape 89"/>
          <p:cNvSpPr>
            <a:spLocks noChangeAspect="1" noChangeArrowheads="1" noTextEdit="1"/>
          </p:cNvSpPr>
          <p:nvPr/>
        </p:nvSpPr>
        <p:spPr bwMode="auto">
          <a:xfrm>
            <a:off x="182563" y="1150938"/>
            <a:ext cx="8718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endParaRPr lang="cs-CZ"/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82563" y="5300664"/>
            <a:ext cx="8718550" cy="503237"/>
            <a:chOff x="115" y="3183"/>
            <a:chExt cx="5492" cy="317"/>
          </a:xfrm>
        </p:grpSpPr>
        <p:sp>
          <p:nvSpPr>
            <p:cNvPr id="13340" name="Text Box 83"/>
            <p:cNvSpPr txBox="1">
              <a:spLocks noChangeArrowheads="1"/>
            </p:cNvSpPr>
            <p:nvPr/>
          </p:nvSpPr>
          <p:spPr bwMode="auto">
            <a:xfrm>
              <a:off x="115" y="3183"/>
              <a:ext cx="1162" cy="3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2800" b="1"/>
                <a:t>EXPERT</a:t>
              </a:r>
              <a:endParaRPr lang="cs-CZ" sz="3600"/>
            </a:p>
          </p:txBody>
        </p:sp>
        <p:sp>
          <p:nvSpPr>
            <p:cNvPr id="13341" name="Text Box 82"/>
            <p:cNvSpPr txBox="1">
              <a:spLocks noChangeArrowheads="1"/>
            </p:cNvSpPr>
            <p:nvPr/>
          </p:nvSpPr>
          <p:spPr bwMode="auto">
            <a:xfrm>
              <a:off x="4445" y="3183"/>
              <a:ext cx="1162" cy="3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2800" b="1"/>
                <a:t>ŽÁK</a:t>
              </a:r>
              <a:endParaRPr lang="cs-CZ" sz="4800"/>
            </a:p>
          </p:txBody>
        </p:sp>
      </p:grpSp>
      <p:grpSp>
        <p:nvGrpSpPr>
          <p:cNvPr id="13317" name="Group 115"/>
          <p:cNvGrpSpPr>
            <a:grpSpLocks/>
          </p:cNvGrpSpPr>
          <p:nvPr/>
        </p:nvGrpSpPr>
        <p:grpSpPr bwMode="auto">
          <a:xfrm>
            <a:off x="1" y="911226"/>
            <a:ext cx="8901113" cy="957263"/>
            <a:chOff x="0" y="418"/>
            <a:chExt cx="5607" cy="603"/>
          </a:xfrm>
        </p:grpSpPr>
        <p:sp>
          <p:nvSpPr>
            <p:cNvPr id="13338" name="Text Box 80"/>
            <p:cNvSpPr txBox="1">
              <a:spLocks noChangeArrowheads="1"/>
            </p:cNvSpPr>
            <p:nvPr/>
          </p:nvSpPr>
          <p:spPr bwMode="auto">
            <a:xfrm>
              <a:off x="0" y="456"/>
              <a:ext cx="170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2000" b="1" i="1"/>
                <a:t>Kontext oboru</a:t>
              </a:r>
              <a:endParaRPr lang="cs-CZ" sz="2000" b="1"/>
            </a:p>
          </p:txBody>
        </p:sp>
        <p:sp>
          <p:nvSpPr>
            <p:cNvPr id="13339" name="Text Box 79"/>
            <p:cNvSpPr txBox="1">
              <a:spLocks noChangeArrowheads="1"/>
            </p:cNvSpPr>
            <p:nvPr/>
          </p:nvSpPr>
          <p:spPr bwMode="auto">
            <a:xfrm>
              <a:off x="4130" y="418"/>
              <a:ext cx="1477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2000" b="1" i="1"/>
                <a:t>Kontext přirozené zkušenosti</a:t>
              </a:r>
              <a:r>
                <a:rPr lang="cs-CZ" sz="2000"/>
                <a:t> </a:t>
              </a:r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182563" y="1150938"/>
            <a:ext cx="8718550" cy="4449762"/>
            <a:chOff x="115" y="569"/>
            <a:chExt cx="5492" cy="2803"/>
          </a:xfrm>
        </p:grpSpPr>
        <p:grpSp>
          <p:nvGrpSpPr>
            <p:cNvPr id="13331" name="Group 113"/>
            <p:cNvGrpSpPr>
              <a:grpSpLocks/>
            </p:cNvGrpSpPr>
            <p:nvPr/>
          </p:nvGrpSpPr>
          <p:grpSpPr bwMode="auto">
            <a:xfrm>
              <a:off x="115" y="569"/>
              <a:ext cx="5492" cy="529"/>
              <a:chOff x="115" y="569"/>
              <a:chExt cx="5492" cy="529"/>
            </a:xfrm>
          </p:grpSpPr>
          <p:sp>
            <p:nvSpPr>
              <p:cNvPr id="13335" name="Text Box 86"/>
              <p:cNvSpPr txBox="1">
                <a:spLocks noChangeArrowheads="1"/>
              </p:cNvSpPr>
              <p:nvPr/>
            </p:nvSpPr>
            <p:spPr bwMode="auto">
              <a:xfrm>
                <a:off x="1910" y="569"/>
                <a:ext cx="1902" cy="4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296" tIns="41148" rIns="82296" bIns="41148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cs-CZ" sz="800" b="1">
                  <a:latin typeface="Tahoma" charset="0"/>
                  <a:cs typeface="Times New Roman" charset="0"/>
                </a:endParaRPr>
              </a:p>
              <a:p>
                <a:pPr algn="ctr" eaLnBrk="1" hangingPunct="1"/>
                <a:r>
                  <a:rPr lang="cs-CZ" sz="2000" b="1"/>
                  <a:t>Didaktický metajazyk</a:t>
                </a:r>
                <a:endParaRPr lang="cs-CZ" sz="3200"/>
              </a:p>
            </p:txBody>
          </p:sp>
          <p:cxnSp>
            <p:nvCxnSpPr>
              <p:cNvPr id="13336" name="AutoShape 85"/>
              <p:cNvCxnSpPr>
                <a:cxnSpLocks noChangeShapeType="1"/>
              </p:cNvCxnSpPr>
              <p:nvPr/>
            </p:nvCxnSpPr>
            <p:spPr bwMode="auto">
              <a:xfrm flipH="1">
                <a:off x="115" y="780"/>
                <a:ext cx="1795" cy="3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37" name="AutoShape 84"/>
              <p:cNvCxnSpPr>
                <a:cxnSpLocks noChangeShapeType="1"/>
              </p:cNvCxnSpPr>
              <p:nvPr/>
            </p:nvCxnSpPr>
            <p:spPr bwMode="auto">
              <a:xfrm>
                <a:off x="3812" y="780"/>
                <a:ext cx="1795" cy="3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332" name="Group 119"/>
            <p:cNvGrpSpPr>
              <a:grpSpLocks/>
            </p:cNvGrpSpPr>
            <p:nvPr/>
          </p:nvGrpSpPr>
          <p:grpSpPr bwMode="auto">
            <a:xfrm>
              <a:off x="115" y="1097"/>
              <a:ext cx="5492" cy="2275"/>
              <a:chOff x="115" y="1097"/>
              <a:chExt cx="5492" cy="2275"/>
            </a:xfrm>
          </p:grpSpPr>
          <p:sp>
            <p:nvSpPr>
              <p:cNvPr id="13333" name="Line 78"/>
              <p:cNvSpPr>
                <a:spLocks noChangeShapeType="1"/>
              </p:cNvSpPr>
              <p:nvPr/>
            </p:nvSpPr>
            <p:spPr bwMode="auto">
              <a:xfrm>
                <a:off x="115" y="1097"/>
                <a:ext cx="549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34" name="Line 77"/>
              <p:cNvSpPr>
                <a:spLocks noChangeShapeType="1"/>
              </p:cNvSpPr>
              <p:nvPr/>
            </p:nvSpPr>
            <p:spPr bwMode="auto">
              <a:xfrm>
                <a:off x="1289" y="3371"/>
                <a:ext cx="316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27755" name="Line 75"/>
          <p:cNvSpPr>
            <a:spLocks noChangeShapeType="1"/>
          </p:cNvSpPr>
          <p:nvPr/>
        </p:nvSpPr>
        <p:spPr bwMode="auto">
          <a:xfrm flipH="1">
            <a:off x="3730625" y="4879975"/>
            <a:ext cx="12017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cs-CZ"/>
          </a:p>
        </p:txBody>
      </p:sp>
      <p:sp>
        <p:nvSpPr>
          <p:cNvPr id="327753" name="Text Box 73"/>
          <p:cNvSpPr txBox="1">
            <a:spLocks noChangeArrowheads="1"/>
          </p:cNvSpPr>
          <p:nvPr/>
        </p:nvSpPr>
        <p:spPr bwMode="auto">
          <a:xfrm>
            <a:off x="3436939" y="4976814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2" tIns="41146" rIns="82292" bIns="4114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2000">
                <a:latin typeface="Tahoma" charset="0"/>
                <a:cs typeface="Times New Roman" charset="0"/>
              </a:rPr>
              <a:t> </a:t>
            </a:r>
            <a:r>
              <a:rPr lang="cs-CZ" sz="2000"/>
              <a:t>učení</a:t>
            </a:r>
            <a:r>
              <a:rPr lang="cs-CZ" sz="1000"/>
              <a:t>  </a:t>
            </a:r>
            <a:endParaRPr lang="cs-CZ" sz="2400"/>
          </a:p>
        </p:txBody>
      </p:sp>
      <p:grpSp>
        <p:nvGrpSpPr>
          <p:cNvPr id="7" name="Group 107"/>
          <p:cNvGrpSpPr>
            <a:grpSpLocks/>
          </p:cNvGrpSpPr>
          <p:nvPr/>
        </p:nvGrpSpPr>
        <p:grpSpPr bwMode="auto">
          <a:xfrm>
            <a:off x="3429000" y="2052638"/>
            <a:ext cx="1676400" cy="481012"/>
            <a:chOff x="2160" y="1137"/>
            <a:chExt cx="1056" cy="303"/>
          </a:xfrm>
        </p:grpSpPr>
        <p:sp>
          <p:nvSpPr>
            <p:cNvPr id="13329" name="Text Box 74"/>
            <p:cNvSpPr txBox="1">
              <a:spLocks noChangeArrowheads="1"/>
            </p:cNvSpPr>
            <p:nvPr/>
          </p:nvSpPr>
          <p:spPr bwMode="auto">
            <a:xfrm>
              <a:off x="2160" y="1137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2000">
                  <a:latin typeface="Tahoma" charset="0"/>
                </a:rPr>
                <a:t>  </a:t>
              </a:r>
              <a:r>
                <a:rPr lang="cs-CZ" sz="2000"/>
                <a:t>vyučování</a:t>
              </a:r>
              <a:endParaRPr lang="cs-CZ" sz="3600"/>
            </a:p>
          </p:txBody>
        </p:sp>
        <p:sp>
          <p:nvSpPr>
            <p:cNvPr id="13330" name="Line 101"/>
            <p:cNvSpPr>
              <a:spLocks noChangeShapeType="1"/>
            </p:cNvSpPr>
            <p:nvPr/>
          </p:nvSpPr>
          <p:spPr bwMode="auto">
            <a:xfrm>
              <a:off x="2350" y="1440"/>
              <a:ext cx="7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27783" name="Rectangle 103"/>
          <p:cNvSpPr>
            <a:spLocks noRot="1" noChangeArrowheads="1"/>
          </p:cNvSpPr>
          <p:nvPr/>
        </p:nvSpPr>
        <p:spPr bwMode="auto">
          <a:xfrm>
            <a:off x="182564" y="6083300"/>
            <a:ext cx="87788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r">
              <a:buClr>
                <a:srgbClr val="000000"/>
              </a:buClr>
            </a:pPr>
            <a:r>
              <a:rPr lang="cs-CZ" sz="2000">
                <a:solidFill>
                  <a:srgbClr val="000000"/>
                </a:solidFill>
                <a:latin typeface="Calibri" charset="0"/>
              </a:rPr>
              <a:t>Problém udržení rovnováhy v obou uvedených dimenzích </a:t>
            </a:r>
          </a:p>
          <a:p>
            <a:pPr algn="r">
              <a:buClr>
                <a:srgbClr val="000000"/>
              </a:buClr>
            </a:pPr>
            <a:r>
              <a:rPr lang="cs-CZ" sz="2000">
                <a:solidFill>
                  <a:srgbClr val="000000"/>
                </a:solidFill>
                <a:latin typeface="Calibri" charset="0"/>
              </a:rPr>
              <a:t>spadá do oblasti učitelových </a:t>
            </a:r>
            <a:r>
              <a:rPr lang="cs-CZ" sz="2000" b="1">
                <a:solidFill>
                  <a:srgbClr val="000000"/>
                </a:solidFill>
                <a:latin typeface="Calibri" charset="0"/>
              </a:rPr>
              <a:t>didaktických znalostí obsahu</a:t>
            </a:r>
            <a:endParaRPr lang="cs-CZ" sz="2000">
              <a:latin typeface="Calibri" charset="0"/>
            </a:endParaRPr>
          </a:p>
        </p:txBody>
      </p: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182563" y="2173288"/>
            <a:ext cx="8718550" cy="3143250"/>
            <a:chOff x="115" y="1213"/>
            <a:chExt cx="5492" cy="1980"/>
          </a:xfrm>
        </p:grpSpPr>
        <p:sp>
          <p:nvSpPr>
            <p:cNvPr id="13324" name="Text Box 88"/>
            <p:cNvSpPr txBox="1">
              <a:spLocks noChangeArrowheads="1"/>
            </p:cNvSpPr>
            <p:nvPr/>
          </p:nvSpPr>
          <p:spPr bwMode="auto">
            <a:xfrm>
              <a:off x="3107" y="1213"/>
              <a:ext cx="2500" cy="1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sz="2000" b="1"/>
                <a:t>žákovi blízká reprezentace</a:t>
              </a:r>
              <a:endParaRPr lang="cs-CZ" sz="2000"/>
            </a:p>
          </p:txBody>
        </p:sp>
        <p:sp>
          <p:nvSpPr>
            <p:cNvPr id="13325" name="Text Box 87"/>
            <p:cNvSpPr txBox="1">
              <a:spLocks noChangeArrowheads="1"/>
            </p:cNvSpPr>
            <p:nvPr/>
          </p:nvSpPr>
          <p:spPr bwMode="auto">
            <a:xfrm>
              <a:off x="115" y="1213"/>
              <a:ext cx="2235" cy="19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b="1"/>
                <a:t>žákovi vzdálená reprezentace</a:t>
              </a:r>
              <a:endParaRPr lang="cs-CZ"/>
            </a:p>
          </p:txBody>
        </p:sp>
        <p:grpSp>
          <p:nvGrpSpPr>
            <p:cNvPr id="13326" name="Group 114"/>
            <p:cNvGrpSpPr>
              <a:grpSpLocks/>
            </p:cNvGrpSpPr>
            <p:nvPr/>
          </p:nvGrpSpPr>
          <p:grpSpPr bwMode="auto">
            <a:xfrm>
              <a:off x="191" y="1440"/>
              <a:ext cx="5227" cy="1641"/>
              <a:chOff x="191" y="1440"/>
              <a:chExt cx="5227" cy="1641"/>
            </a:xfrm>
          </p:grpSpPr>
          <p:pic>
            <p:nvPicPr>
              <p:cNvPr id="13327" name="Picture 105" descr="ma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0"/>
              <a:stretch>
                <a:fillRect/>
              </a:stretch>
            </p:blipFill>
            <p:spPr bwMode="auto">
              <a:xfrm>
                <a:off x="191" y="1440"/>
                <a:ext cx="2083" cy="1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8" name="Picture 106" descr="rep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5" y="1516"/>
                <a:ext cx="2083" cy="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Učitelská 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21030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5" grpId="0" animBg="1"/>
      <p:bldP spid="327753" grpId="0"/>
      <p:bldP spid="32778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0" y="862395"/>
            <a:ext cx="8712200" cy="559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Didaktické znalosti obsahu učiteli umožňují</a:t>
            </a:r>
          </a:p>
          <a:p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Vidět v učivu jeho potenciál </a:t>
            </a:r>
            <a:r>
              <a:rPr lang="cs-CZ" sz="2400" dirty="0">
                <a:latin typeface="Calibri" charset="0"/>
              </a:rPr>
              <a:t>pro rozvoj znalostí, dovedností, kompetencí a dalších dispozic žáků.</a:t>
            </a:r>
          </a:p>
          <a:p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Předvídat efekty </a:t>
            </a:r>
            <a:r>
              <a:rPr lang="cs-CZ" sz="2400" dirty="0">
                <a:latin typeface="Calibri" charset="0"/>
              </a:rPr>
              <a:t>určitého způsobu výkladu a (re)prezentace učiva (analogie, příklady apod.) na žákovo porozumění.</a:t>
            </a:r>
          </a:p>
          <a:p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Reflektovat možnosti </a:t>
            </a:r>
            <a:r>
              <a:rPr lang="cs-CZ" sz="2400" dirty="0">
                <a:latin typeface="Calibri" charset="0"/>
              </a:rPr>
              <a:t>zprostředkování učiva v různých fázích výuky a ve vztahu k dalšímu učivu.</a:t>
            </a:r>
          </a:p>
          <a:p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Posoudit kognitivně aktivizační potenciál </a:t>
            </a:r>
            <a:r>
              <a:rPr lang="cs-CZ" sz="2400" dirty="0">
                <a:latin typeface="Calibri" charset="0"/>
              </a:rPr>
              <a:t>učebních úloh.</a:t>
            </a:r>
          </a:p>
          <a:p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Porozumět </a:t>
            </a:r>
            <a:r>
              <a:rPr lang="cs-CZ" sz="2400" b="1" dirty="0" err="1">
                <a:solidFill>
                  <a:srgbClr val="008000"/>
                </a:solidFill>
                <a:latin typeface="Calibri" charset="0"/>
              </a:rPr>
              <a:t>prekonceptům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cs-CZ" sz="2400" dirty="0">
                <a:latin typeface="Calibri" charset="0"/>
              </a:rPr>
              <a:t>a specifickým učebním 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obtížím</a:t>
            </a:r>
            <a:r>
              <a:rPr lang="cs-CZ" sz="2400" dirty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cs-CZ" sz="2400" dirty="0">
                <a:latin typeface="Calibri" charset="0"/>
              </a:rPr>
              <a:t>žáků.</a:t>
            </a:r>
          </a:p>
          <a:p>
            <a:r>
              <a:rPr lang="cs-CZ" sz="2400" dirty="0">
                <a:latin typeface="Calibri" charset="0"/>
              </a:rPr>
              <a:t>Smysluplně </a:t>
            </a:r>
            <a:r>
              <a:rPr lang="cs-CZ" sz="2400" b="1" dirty="0">
                <a:solidFill>
                  <a:srgbClr val="008000"/>
                </a:solidFill>
                <a:latin typeface="Calibri" charset="0"/>
              </a:rPr>
              <a:t>propojovat</a:t>
            </a:r>
            <a:r>
              <a:rPr lang="cs-CZ" sz="2400" dirty="0">
                <a:latin typeface="Calibri" charset="0"/>
              </a:rPr>
              <a:t> perspektivu přirozeného světa žáků s perspektivami oborů/vyučovacích předmětů. </a:t>
            </a:r>
          </a:p>
          <a:p>
            <a:pPr marL="0" indent="0"/>
            <a:endParaRPr lang="cs-CZ" sz="2400" dirty="0"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Učitelská 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18940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Profese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Učitelská profese  I  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Příprava na učitelství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8458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fessiona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67" y="3716139"/>
            <a:ext cx="5118223" cy="3063462"/>
          </a:xfrm>
          <a:prstGeom prst="rect">
            <a:avLst/>
          </a:prstGeom>
        </p:spPr>
      </p:pic>
      <p:pic>
        <p:nvPicPr>
          <p:cNvPr id="4" name="Picture 3" descr="Profesionalo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" y="78399"/>
            <a:ext cx="5250444" cy="39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6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347" y="5481359"/>
            <a:ext cx="888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8000"/>
                </a:solidFill>
              </a:rPr>
              <a:t>Obvodní lékařka posílá do nemocnice ohrožené dítě. Doktor Cvach podcení stav dítěte a nenasadí účinnou léčbu. Dítě je zachráněno v poslední chvíli. Primář Sova navrhuje Cvachovi, aby z nemocnice </a:t>
            </a:r>
            <a:r>
              <a:rPr lang="cs-CZ" sz="2200" dirty="0" smtClean="0">
                <a:solidFill>
                  <a:srgbClr val="008000"/>
                </a:solidFill>
              </a:rPr>
              <a:t>odešel...</a:t>
            </a:r>
            <a:endParaRPr lang="cs-CZ" sz="2200" dirty="0">
              <a:solidFill>
                <a:srgbClr val="008000"/>
              </a:solidFill>
            </a:endParaRPr>
          </a:p>
        </p:txBody>
      </p:sp>
      <p:pic>
        <p:nvPicPr>
          <p:cNvPr id="5" name="Picture 4" descr="CvachSo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7" y="203838"/>
            <a:ext cx="5056158" cy="50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esnyDok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916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19" y="4225326"/>
            <a:ext cx="8685429" cy="643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8000"/>
                </a:solidFill>
              </a:rPr>
              <a:t>Profesionální deformace a jiné problematické stránky profesí...</a:t>
            </a:r>
            <a:endParaRPr lang="cs-CZ" sz="2800" dirty="0">
              <a:solidFill>
                <a:srgbClr val="008000"/>
              </a:solidFill>
            </a:endParaRPr>
          </a:p>
        </p:txBody>
      </p:sp>
      <p:pic>
        <p:nvPicPr>
          <p:cNvPr id="4" name="Picture 3" descr="LehrerLampel_S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55" y="249442"/>
            <a:ext cx="2817502" cy="3537142"/>
          </a:xfrm>
          <a:prstGeom prst="rect">
            <a:avLst/>
          </a:prstGeom>
        </p:spPr>
      </p:pic>
      <p:pic>
        <p:nvPicPr>
          <p:cNvPr id="5" name="Grafik 6" descr="Lehrer-Karikatur5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15758" r="20071" b="6532"/>
          <a:stretch/>
        </p:blipFill>
        <p:spPr>
          <a:xfrm>
            <a:off x="5815857" y="250049"/>
            <a:ext cx="3328143" cy="35365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42"/>
            <a:ext cx="3072519" cy="348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5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45" y="672263"/>
            <a:ext cx="8886955" cy="1680653"/>
          </a:xfrm>
        </p:spPr>
        <p:txBody>
          <a:bodyPr>
            <a:noAutofit/>
          </a:bodyPr>
          <a:lstStyle/>
          <a:p>
            <a:r>
              <a:rPr lang="cs-CZ" sz="2400" dirty="0"/>
              <a:t>Na počátku bylo Slovo: </a:t>
            </a:r>
            <a:r>
              <a:rPr lang="cs-CZ" sz="2400" b="1" dirty="0">
                <a:solidFill>
                  <a:srgbClr val="008000"/>
                </a:solidFill>
              </a:rPr>
              <a:t>povolání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vocatio</a:t>
            </a:r>
            <a:r>
              <a:rPr lang="cs-CZ" sz="2400" dirty="0"/>
              <a:t> / </a:t>
            </a:r>
            <a:r>
              <a:rPr lang="cs-CZ" sz="2400" dirty="0" err="1"/>
              <a:t>Beruf</a:t>
            </a:r>
            <a:r>
              <a:rPr lang="cs-CZ" sz="2400" dirty="0"/>
              <a:t> / </a:t>
            </a:r>
            <a:r>
              <a:rPr lang="cs-CZ" sz="2400" dirty="0" err="1"/>
              <a:t>Calling</a:t>
            </a:r>
            <a:r>
              <a:rPr lang="cs-CZ" sz="2400" dirty="0"/>
              <a:t>).</a:t>
            </a:r>
          </a:p>
          <a:p>
            <a:r>
              <a:rPr lang="cs-CZ" sz="2400" dirty="0"/>
              <a:t>Rozlišuje se </a:t>
            </a:r>
            <a:r>
              <a:rPr lang="cs-CZ" sz="2400" b="1" dirty="0" err="1">
                <a:solidFill>
                  <a:srgbClr val="008000"/>
                </a:solidFill>
              </a:rPr>
              <a:t>vocatio</a:t>
            </a:r>
            <a:r>
              <a:rPr lang="cs-CZ" sz="2400" b="1" dirty="0">
                <a:solidFill>
                  <a:srgbClr val="008000"/>
                </a:solidFill>
              </a:rPr>
              <a:t> interna </a:t>
            </a:r>
            <a:r>
              <a:rPr lang="cs-CZ" sz="2400" dirty="0"/>
              <a:t>a </a:t>
            </a:r>
            <a:r>
              <a:rPr lang="cs-CZ" sz="2400" b="1" dirty="0" err="1">
                <a:solidFill>
                  <a:srgbClr val="008000"/>
                </a:solidFill>
              </a:rPr>
              <a:t>vocatio</a:t>
            </a:r>
            <a:r>
              <a:rPr lang="cs-CZ" sz="2400" b="1" dirty="0">
                <a:solidFill>
                  <a:srgbClr val="008000"/>
                </a:solidFill>
              </a:rPr>
              <a:t> </a:t>
            </a:r>
            <a:r>
              <a:rPr lang="cs-CZ" sz="2400" b="1" dirty="0" err="1">
                <a:solidFill>
                  <a:srgbClr val="008000"/>
                </a:solidFill>
              </a:rPr>
              <a:t>externa</a:t>
            </a:r>
            <a:r>
              <a:rPr lang="cs-CZ" sz="2400" dirty="0"/>
              <a:t>: ten, kdo cítí vnitřní povolání (</a:t>
            </a:r>
            <a:r>
              <a:rPr lang="cs-CZ" sz="2400" dirty="0" err="1"/>
              <a:t>vocatio</a:t>
            </a:r>
            <a:r>
              <a:rPr lang="cs-CZ" sz="2400" dirty="0"/>
              <a:t> interna), jej následuje a koná (</a:t>
            </a:r>
            <a:r>
              <a:rPr lang="cs-CZ" sz="2400" dirty="0" err="1"/>
              <a:t>vocatio</a:t>
            </a:r>
            <a:r>
              <a:rPr lang="cs-CZ" sz="2400" dirty="0"/>
              <a:t> </a:t>
            </a:r>
            <a:r>
              <a:rPr lang="cs-CZ" sz="2400" dirty="0" err="1"/>
              <a:t>externa</a:t>
            </a:r>
            <a:r>
              <a:rPr lang="cs-CZ" sz="2400" dirty="0"/>
              <a:t>).</a:t>
            </a:r>
            <a:endParaRPr lang="cs-CZ" sz="2400" b="1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819" y="4686330"/>
            <a:ext cx="8868280" cy="193899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342882" indent="-342882"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Později: </a:t>
            </a:r>
            <a:r>
              <a:rPr lang="cs-CZ" sz="2400" b="1" dirty="0" err="1">
                <a:solidFill>
                  <a:srgbClr val="008000"/>
                </a:solidFill>
              </a:rPr>
              <a:t>vocatio</a:t>
            </a:r>
            <a:r>
              <a:rPr lang="cs-CZ" sz="2400" b="1" dirty="0">
                <a:solidFill>
                  <a:srgbClr val="008000"/>
                </a:solidFill>
              </a:rPr>
              <a:t> interna </a:t>
            </a:r>
            <a:r>
              <a:rPr lang="cs-CZ" sz="2400" dirty="0">
                <a:solidFill>
                  <a:srgbClr val="000000"/>
                </a:solidFill>
              </a:rPr>
              <a:t>– od Boha vycházející vnitřní povolání ke svatému úřadu (kněží), </a:t>
            </a:r>
            <a:r>
              <a:rPr lang="cs-CZ" sz="2400" b="1" dirty="0" err="1">
                <a:solidFill>
                  <a:srgbClr val="008000"/>
                </a:solidFill>
              </a:rPr>
              <a:t>vocatio</a:t>
            </a:r>
            <a:r>
              <a:rPr lang="cs-CZ" sz="2400" b="1" dirty="0">
                <a:solidFill>
                  <a:srgbClr val="008000"/>
                </a:solidFill>
              </a:rPr>
              <a:t> </a:t>
            </a:r>
            <a:r>
              <a:rPr lang="cs-CZ" sz="2400" b="1" dirty="0" err="1">
                <a:solidFill>
                  <a:srgbClr val="008000"/>
                </a:solidFill>
              </a:rPr>
              <a:t>externa</a:t>
            </a:r>
            <a:r>
              <a:rPr lang="cs-CZ" sz="2400" b="1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– světská povolání.</a:t>
            </a:r>
          </a:p>
          <a:p>
            <a:pPr marL="342882" indent="-342882">
              <a:buFont typeface="Arial"/>
              <a:buChar char="•"/>
            </a:pPr>
            <a:r>
              <a:rPr lang="cs-CZ" sz="2400" dirty="0"/>
              <a:t>Luther: </a:t>
            </a:r>
            <a:r>
              <a:rPr lang="cs-CZ" sz="2400" b="1" dirty="0">
                <a:solidFill>
                  <a:srgbClr val="008000"/>
                </a:solidFill>
              </a:rPr>
              <a:t>propojuje vnitřní a vnější </a:t>
            </a:r>
            <a:r>
              <a:rPr lang="cs-CZ" sz="2400" dirty="0"/>
              <a:t>a označuje jimi: stav, úřad, práci.</a:t>
            </a:r>
          </a:p>
          <a:p>
            <a:pPr marL="342882" indent="-342882">
              <a:buFont typeface="Arial"/>
              <a:buChar char="•"/>
            </a:pPr>
            <a:r>
              <a:rPr lang="cs-CZ" sz="2400" dirty="0"/>
              <a:t>Povolání v původním (sakrálním) a přeneseném (světském) významu.</a:t>
            </a:r>
          </a:p>
        </p:txBody>
      </p:sp>
      <p:pic>
        <p:nvPicPr>
          <p:cNvPr id="5" name="Picture 4" descr="PovolaniSlovoZBib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8"/>
          <a:stretch/>
        </p:blipFill>
        <p:spPr>
          <a:xfrm>
            <a:off x="0" y="2353084"/>
            <a:ext cx="9144000" cy="2109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Učitelská profese  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9800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91" y="576294"/>
            <a:ext cx="8444896" cy="607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8000"/>
                </a:solidFill>
              </a:rPr>
              <a:t>Povolání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– profese (učené) a příprava na ně na univerzitách</a:t>
            </a:r>
            <a:endParaRPr lang="cs-CZ" sz="2400" b="1" dirty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819" y="2991048"/>
            <a:ext cx="8681619" cy="156966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342882" indent="-342882">
              <a:buFont typeface="Arial"/>
              <a:buChar char="•"/>
            </a:pPr>
            <a:r>
              <a:rPr lang="cs-CZ" sz="2400" dirty="0"/>
              <a:t>Povolání se během dějinného vývoje dále </a:t>
            </a:r>
            <a:r>
              <a:rPr lang="cs-CZ" sz="2400" b="1" dirty="0">
                <a:solidFill>
                  <a:srgbClr val="008000"/>
                </a:solidFill>
              </a:rPr>
              <a:t>diferencovala</a:t>
            </a:r>
            <a:r>
              <a:rPr lang="cs-CZ" sz="2400" dirty="0"/>
              <a:t>.</a:t>
            </a:r>
          </a:p>
          <a:p>
            <a:pPr marL="342882" indent="-342882">
              <a:buFont typeface="Arial"/>
              <a:buChar char="•"/>
            </a:pPr>
            <a:r>
              <a:rPr lang="cs-CZ" sz="2400" dirty="0"/>
              <a:t>Pro moderní společnost jsou charakteristické čtyři systémy: vedle náboženství, zdraví a práva se</a:t>
            </a:r>
            <a:r>
              <a:rPr lang="cs-CZ" sz="2400" dirty="0">
                <a:solidFill>
                  <a:srgbClr val="800000"/>
                </a:solidFill>
              </a:rPr>
              <a:t> </a:t>
            </a:r>
            <a:r>
              <a:rPr lang="cs-CZ" sz="2400" b="1" dirty="0">
                <a:solidFill>
                  <a:srgbClr val="008000"/>
                </a:solidFill>
              </a:rPr>
              <a:t>jakožto systém formuje </a:t>
            </a:r>
            <a:r>
              <a:rPr lang="cs-CZ" sz="2400" dirty="0"/>
              <a:t>oblast </a:t>
            </a:r>
            <a:r>
              <a:rPr lang="cs-CZ" sz="2400" b="1" dirty="0">
                <a:solidFill>
                  <a:srgbClr val="008000"/>
                </a:solidFill>
              </a:rPr>
              <a:t>výchovy a vzdělávání </a:t>
            </a:r>
            <a:r>
              <a:rPr lang="cs-CZ" sz="2400" dirty="0">
                <a:solidFill>
                  <a:srgbClr val="000000"/>
                </a:solidFill>
              </a:rPr>
              <a:t>(vč.</a:t>
            </a:r>
            <a:r>
              <a:rPr lang="cs-CZ" sz="2400" dirty="0">
                <a:solidFill>
                  <a:srgbClr val="800000"/>
                </a:solidFill>
              </a:rPr>
              <a:t> </a:t>
            </a:r>
            <a:r>
              <a:rPr lang="cs-CZ" sz="2400" dirty="0"/>
              <a:t>budování školských systémů – učitelé).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62616"/>
              </p:ext>
            </p:extLst>
          </p:nvPr>
        </p:nvGraphicFramePr>
        <p:xfrm>
          <a:off x="643879" y="1172634"/>
          <a:ext cx="8048510" cy="1608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078"/>
                <a:gridCol w="1802446"/>
                <a:gridCol w="2512962"/>
                <a:gridCol w="1687024"/>
              </a:tblGrid>
              <a:tr h="53608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péče o duši 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náboženství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teologická fakulta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kněží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</a:tr>
              <a:tr h="53608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péče o zdraví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medicína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lékařská fakulta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lékaři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</a:tr>
              <a:tr h="53608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péče o vztahy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právo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právnická</a:t>
                      </a:r>
                      <a:r>
                        <a:rPr lang="cs-CZ" sz="2400" baseline="0" dirty="0" smtClean="0"/>
                        <a:t> fakulta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právníci</a:t>
                      </a:r>
                      <a:endParaRPr lang="cs-CZ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00791"/>
              </p:ext>
            </p:extLst>
          </p:nvPr>
        </p:nvGraphicFramePr>
        <p:xfrm>
          <a:off x="623047" y="4762400"/>
          <a:ext cx="8048510" cy="536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078"/>
                <a:gridCol w="1802446"/>
                <a:gridCol w="2512962"/>
                <a:gridCol w="1687024"/>
              </a:tblGrid>
              <a:tr h="53608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vzdělávání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pedagogika</a:t>
                      </a:r>
                      <a:endParaRPr lang="cs-CZ" sz="2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aseline="0" dirty="0" smtClean="0"/>
                        <a:t>artistická fakulta</a:t>
                      </a:r>
                      <a:endParaRPr lang="cs-CZ" sz="2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učitelé</a:t>
                      </a:r>
                      <a:endParaRPr lang="cs-CZ" sz="2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4969" y="5489577"/>
            <a:ext cx="8681619" cy="1200328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342882" indent="-342882">
              <a:buFont typeface="Arial"/>
              <a:buChar char="•"/>
            </a:pPr>
            <a:r>
              <a:rPr lang="cs-CZ" sz="2400" dirty="0"/>
              <a:t>Vedle profesí zaměřených na práci s lidmi se formují </a:t>
            </a:r>
            <a:r>
              <a:rPr lang="cs-CZ" sz="2400" b="1" dirty="0">
                <a:solidFill>
                  <a:srgbClr val="008000"/>
                </a:solidFill>
              </a:rPr>
              <a:t>profese</a:t>
            </a:r>
            <a:r>
              <a:rPr lang="cs-CZ" sz="2400" b="1" dirty="0">
                <a:solidFill>
                  <a:srgbClr val="604A7B"/>
                </a:solidFill>
              </a:rPr>
              <a:t> </a:t>
            </a:r>
            <a:r>
              <a:rPr lang="cs-CZ" sz="2400" b="1" dirty="0">
                <a:solidFill>
                  <a:srgbClr val="008000"/>
                </a:solidFill>
              </a:rPr>
              <a:t>zaměřené na práci s věcmi</a:t>
            </a:r>
            <a:r>
              <a:rPr lang="cs-CZ" sz="2400" dirty="0">
                <a:solidFill>
                  <a:srgbClr val="008000"/>
                </a:solidFill>
              </a:rPr>
              <a:t> </a:t>
            </a:r>
            <a:r>
              <a:rPr lang="cs-CZ" sz="2400" dirty="0"/>
              <a:t>– řemesla (cechy), nárůst odbornosti a specializace – </a:t>
            </a:r>
            <a:r>
              <a:rPr lang="cs-CZ" sz="2400" b="1" dirty="0">
                <a:solidFill>
                  <a:srgbClr val="008000"/>
                </a:solidFill>
              </a:rPr>
              <a:t>technické obory a inženýrské profese</a:t>
            </a:r>
            <a:r>
              <a:rPr lang="cs-CZ" sz="2400" dirty="0"/>
              <a:t>.</a:t>
            </a:r>
            <a:endParaRPr lang="cs-CZ" sz="24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113"/>
            <a:ext cx="9144000" cy="439060"/>
          </a:xfrm>
          <a:prstGeom prst="rect">
            <a:avLst/>
          </a:prstGeom>
          <a:noFill/>
        </p:spPr>
        <p:txBody>
          <a:bodyPr wrap="square" lIns="130012" tIns="65007" rIns="130012" bIns="65007" rtlCol="0">
            <a:spAutoFit/>
          </a:bodyPr>
          <a:lstStyle/>
          <a:p>
            <a:pPr algn="ctr" defTabSz="650063"/>
            <a:r>
              <a:rPr lang="cs-CZ" sz="2000" b="1" dirty="0" smtClean="0">
                <a:solidFill>
                  <a:srgbClr val="008000"/>
                </a:solidFill>
                <a:latin typeface="+mj-lt"/>
                <a:cs typeface="Arial Narrow"/>
              </a:rPr>
              <a:t>Profese  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I  Učitelská profese  I  Příprava na učitelství  I  </a:t>
            </a:r>
            <a:r>
              <a:rPr lang="cs-CZ" sz="2000" dirty="0" err="1" smtClean="0">
                <a:solidFill>
                  <a:srgbClr val="80BC80"/>
                </a:solidFill>
                <a:latin typeface="+mj-lt"/>
                <a:cs typeface="Arial Narrow"/>
              </a:rPr>
              <a:t>Transdidaktika</a:t>
            </a:r>
            <a:r>
              <a:rPr lang="cs-CZ" sz="2000" dirty="0" smtClean="0">
                <a:solidFill>
                  <a:srgbClr val="80BC80"/>
                </a:solidFill>
                <a:latin typeface="+mj-lt"/>
                <a:cs typeface="Arial Narrow"/>
              </a:rPr>
              <a:t>  I  Kazuistiky </a:t>
            </a:r>
            <a:endParaRPr lang="cs-CZ" sz="2000" dirty="0">
              <a:solidFill>
                <a:srgbClr val="80BC8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8500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14775</TotalTime>
  <Words>2819</Words>
  <Application>Microsoft Macintosh PowerPoint</Application>
  <PresentationFormat>On-screen Show (4:3)</PresentationFormat>
  <Paragraphs>235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Být učitelem</vt:lpstr>
      <vt:lpstr>Volba učitele v 18. století</vt:lpstr>
      <vt:lpstr>Volba učitele v 18. století</vt:lpstr>
      <vt:lpstr>Volba učitele v 18. století</vt:lpstr>
      <vt:lpstr>Volba učitele v 18. století</vt:lpstr>
      <vt:lpstr>Volba učitele v 18. století</vt:lpstr>
      <vt:lpstr>Volba učitele v 18. století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 zamyšlení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PdF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Janík</dc:creator>
  <cp:lastModifiedBy>Tomáš Janík</cp:lastModifiedBy>
  <cp:revision>130</cp:revision>
  <cp:lastPrinted>2017-08-23T06:28:32Z</cp:lastPrinted>
  <dcterms:created xsi:type="dcterms:W3CDTF">2017-08-04T17:33:07Z</dcterms:created>
  <dcterms:modified xsi:type="dcterms:W3CDTF">2018-02-23T16:53:02Z</dcterms:modified>
</cp:coreProperties>
</file>