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7" r:id="rId2"/>
    <p:sldId id="453" r:id="rId3"/>
    <p:sldId id="456" r:id="rId4"/>
    <p:sldId id="457" r:id="rId5"/>
    <p:sldId id="458" r:id="rId6"/>
    <p:sldId id="459" r:id="rId7"/>
    <p:sldId id="460" r:id="rId8"/>
    <p:sldId id="461" r:id="rId9"/>
    <p:sldId id="462" r:id="rId10"/>
    <p:sldId id="463" r:id="rId11"/>
    <p:sldId id="464" r:id="rId12"/>
    <p:sldId id="465" r:id="rId13"/>
    <p:sldId id="466" r:id="rId14"/>
    <p:sldId id="467" r:id="rId15"/>
    <p:sldId id="468" r:id="rId16"/>
    <p:sldId id="469" r:id="rId17"/>
    <p:sldId id="470" r:id="rId18"/>
    <p:sldId id="471" r:id="rId19"/>
    <p:sldId id="473" r:id="rId20"/>
    <p:sldId id="474" r:id="rId21"/>
    <p:sldId id="475" r:id="rId22"/>
    <p:sldId id="476" r:id="rId23"/>
    <p:sldId id="477" r:id="rId24"/>
    <p:sldId id="478" r:id="rId25"/>
    <p:sldId id="479" r:id="rId26"/>
    <p:sldId id="480" r:id="rId27"/>
    <p:sldId id="481" r:id="rId28"/>
    <p:sldId id="483" r:id="rId29"/>
    <p:sldId id="413" r:id="rId30"/>
    <p:sldId id="414" r:id="rId31"/>
    <p:sldId id="415" r:id="rId32"/>
    <p:sldId id="416" r:id="rId33"/>
    <p:sldId id="417" r:id="rId34"/>
    <p:sldId id="418" r:id="rId35"/>
    <p:sldId id="419" r:id="rId36"/>
    <p:sldId id="420" r:id="rId37"/>
    <p:sldId id="421" r:id="rId38"/>
    <p:sldId id="422" r:id="rId39"/>
    <p:sldId id="423" r:id="rId40"/>
    <p:sldId id="424" r:id="rId41"/>
    <p:sldId id="425" r:id="rId42"/>
    <p:sldId id="426" r:id="rId43"/>
    <p:sldId id="427" r:id="rId44"/>
    <p:sldId id="428" r:id="rId45"/>
    <p:sldId id="429" r:id="rId46"/>
    <p:sldId id="441" r:id="rId47"/>
    <p:sldId id="430" r:id="rId48"/>
    <p:sldId id="431" r:id="rId49"/>
    <p:sldId id="434" r:id="rId50"/>
    <p:sldId id="435" r:id="rId51"/>
    <p:sldId id="436" r:id="rId52"/>
    <p:sldId id="437" r:id="rId53"/>
    <p:sldId id="438" r:id="rId54"/>
    <p:sldId id="439" r:id="rId55"/>
    <p:sldId id="440" r:id="rId56"/>
    <p:sldId id="442" r:id="rId57"/>
    <p:sldId id="443" r:id="rId58"/>
    <p:sldId id="444" r:id="rId59"/>
    <p:sldId id="445" r:id="rId60"/>
    <p:sldId id="446" r:id="rId61"/>
    <p:sldId id="447" r:id="rId62"/>
    <p:sldId id="448" r:id="rId63"/>
    <p:sldId id="449" r:id="rId64"/>
    <p:sldId id="450" r:id="rId65"/>
    <p:sldId id="451" r:id="rId66"/>
    <p:sldId id="452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323" autoAdjust="0"/>
  </p:normalViewPr>
  <p:slideViewPr>
    <p:cSldViewPr snapToGrid="0" snapToObjects="1">
      <p:cViewPr varScale="1">
        <p:scale>
          <a:sx n="81" d="100"/>
          <a:sy n="81" d="100"/>
        </p:scale>
        <p:origin x="-18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7F029E-DF82-40A9-9F7E-F7EB317E4D49}" type="doc">
      <dgm:prSet loTypeId="urn:microsoft.com/office/officeart/2005/8/layout/target1" loCatId="relationship" qsTypeId="urn:microsoft.com/office/officeart/2005/8/quickstyle/simple4" qsCatId="simple" csTypeId="urn:microsoft.com/office/officeart/2005/8/colors/accent1_3" csCatId="accent1" phldr="1"/>
      <dgm:spPr/>
    </dgm:pt>
    <dgm:pt modelId="{1B82CC8B-877D-4120-9787-D2C1D370F525}">
      <dgm:prSet phldrT="[Text]" custT="1"/>
      <dgm:spPr/>
      <dgm:t>
        <a:bodyPr/>
        <a:lstStyle/>
        <a:p>
          <a:r>
            <a:rPr lang="cs-CZ" sz="2800" b="1" dirty="0" smtClean="0"/>
            <a:t>řešení </a:t>
          </a:r>
          <a:r>
            <a:rPr lang="cs-CZ" sz="2800" b="1" dirty="0"/>
            <a:t>učebních úloh</a:t>
          </a:r>
        </a:p>
      </dgm:t>
    </dgm:pt>
    <dgm:pt modelId="{7E6AE719-6C82-4386-9B83-590838B7C8D7}" type="parTrans" cxnId="{85F1DEAA-60E5-48C2-BE4B-5B3C8C171D9E}">
      <dgm:prSet/>
      <dgm:spPr/>
      <dgm:t>
        <a:bodyPr/>
        <a:lstStyle/>
        <a:p>
          <a:endParaRPr lang="cs-CZ"/>
        </a:p>
      </dgm:t>
    </dgm:pt>
    <dgm:pt modelId="{644AE668-7A38-40A4-80B2-F1DEF1342091}" type="sibTrans" cxnId="{85F1DEAA-60E5-48C2-BE4B-5B3C8C171D9E}">
      <dgm:prSet/>
      <dgm:spPr/>
      <dgm:t>
        <a:bodyPr/>
        <a:lstStyle/>
        <a:p>
          <a:endParaRPr lang="cs-CZ"/>
        </a:p>
      </dgm:t>
    </dgm:pt>
    <dgm:pt modelId="{9B086ADC-7E10-422D-A3D6-7FBA95BCA007}">
      <dgm:prSet phldrT="[Text]" custT="1"/>
      <dgm:spPr/>
      <dgm:t>
        <a:bodyPr/>
        <a:lstStyle/>
        <a:p>
          <a:r>
            <a:rPr lang="cs-CZ" sz="2800" b="1" dirty="0" smtClean="0"/>
            <a:t>výuková </a:t>
          </a:r>
          <a:r>
            <a:rPr lang="cs-CZ" sz="2800" b="1" dirty="0"/>
            <a:t>situace</a:t>
          </a:r>
        </a:p>
      </dgm:t>
    </dgm:pt>
    <dgm:pt modelId="{760A9082-E1DA-4750-9227-25F9871E6848}" type="parTrans" cxnId="{62B4D82F-386D-4063-826D-05706CBAD971}">
      <dgm:prSet/>
      <dgm:spPr/>
      <dgm:t>
        <a:bodyPr/>
        <a:lstStyle/>
        <a:p>
          <a:endParaRPr lang="cs-CZ"/>
        </a:p>
      </dgm:t>
    </dgm:pt>
    <dgm:pt modelId="{199279CE-D432-4287-AC31-8803C1278AC6}" type="sibTrans" cxnId="{62B4D82F-386D-4063-826D-05706CBAD971}">
      <dgm:prSet/>
      <dgm:spPr/>
      <dgm:t>
        <a:bodyPr/>
        <a:lstStyle/>
        <a:p>
          <a:endParaRPr lang="cs-CZ"/>
        </a:p>
      </dgm:t>
    </dgm:pt>
    <dgm:pt modelId="{827149B7-8E96-4AF1-9E47-EBE59C966B76}">
      <dgm:prSet phldrT="[Text]" custT="1"/>
      <dgm:spPr/>
      <dgm:t>
        <a:bodyPr/>
        <a:lstStyle/>
        <a:p>
          <a:pPr algn="r"/>
          <a:r>
            <a:rPr lang="cs-CZ" sz="2800" b="1" dirty="0" smtClean="0"/>
            <a:t>příležitosti </a:t>
          </a:r>
          <a:r>
            <a:rPr lang="cs-CZ" sz="2800" b="1" dirty="0"/>
            <a:t>k učení ve výuce</a:t>
          </a:r>
        </a:p>
      </dgm:t>
    </dgm:pt>
    <dgm:pt modelId="{F87D6405-09A2-4571-8E3B-F186CFEABAD2}" type="parTrans" cxnId="{9A5D485C-CFF3-4EB6-B00E-FF608F1A5B9C}">
      <dgm:prSet/>
      <dgm:spPr/>
      <dgm:t>
        <a:bodyPr/>
        <a:lstStyle/>
        <a:p>
          <a:endParaRPr lang="cs-CZ"/>
        </a:p>
      </dgm:t>
    </dgm:pt>
    <dgm:pt modelId="{89476C55-70E6-4F4D-9A28-8B89DDF2E819}" type="sibTrans" cxnId="{9A5D485C-CFF3-4EB6-B00E-FF608F1A5B9C}">
      <dgm:prSet/>
      <dgm:spPr/>
      <dgm:t>
        <a:bodyPr/>
        <a:lstStyle/>
        <a:p>
          <a:endParaRPr lang="cs-CZ"/>
        </a:p>
      </dgm:t>
    </dgm:pt>
    <dgm:pt modelId="{F7366575-EF26-4547-9C05-29D58924946C}" type="pres">
      <dgm:prSet presAssocID="{F37F029E-DF82-40A9-9F7E-F7EB317E4D49}" presName="composite" presStyleCnt="0">
        <dgm:presLayoutVars>
          <dgm:chMax val="5"/>
          <dgm:dir/>
          <dgm:resizeHandles val="exact"/>
        </dgm:presLayoutVars>
      </dgm:prSet>
      <dgm:spPr/>
    </dgm:pt>
    <dgm:pt modelId="{DEB1FA2A-44ED-4444-8965-9A7C3517CBC2}" type="pres">
      <dgm:prSet presAssocID="{1B82CC8B-877D-4120-9787-D2C1D370F525}" presName="circle1" presStyleLbl="lnNode1" presStyleIdx="0" presStyleCnt="3"/>
      <dgm:spPr/>
    </dgm:pt>
    <dgm:pt modelId="{1E7A73E2-333F-4198-94C4-8C2744672E08}" type="pres">
      <dgm:prSet presAssocID="{1B82CC8B-877D-4120-9787-D2C1D370F525}" presName="text1" presStyleLbl="revTx" presStyleIdx="0" presStyleCnt="3" custScaleX="226224" custLinFactNeighborX="86538" custLinFactNeighborY="-495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70B1203-563E-43ED-8E60-CA1913AF60C4}" type="pres">
      <dgm:prSet presAssocID="{1B82CC8B-877D-4120-9787-D2C1D370F525}" presName="line1" presStyleLbl="callout" presStyleIdx="0" presStyleCnt="6"/>
      <dgm:spPr/>
    </dgm:pt>
    <dgm:pt modelId="{E83AD769-971C-4F80-B998-FAA3F749E9AA}" type="pres">
      <dgm:prSet presAssocID="{1B82CC8B-877D-4120-9787-D2C1D370F525}" presName="d1" presStyleLbl="callout" presStyleIdx="1" presStyleCnt="6"/>
      <dgm:spPr/>
    </dgm:pt>
    <dgm:pt modelId="{C1A6372B-65A6-4558-AEBC-9CB3E61B2932}" type="pres">
      <dgm:prSet presAssocID="{9B086ADC-7E10-422D-A3D6-7FBA95BCA007}" presName="circle2" presStyleLbl="lnNode1" presStyleIdx="1" presStyleCnt="3"/>
      <dgm:spPr/>
    </dgm:pt>
    <dgm:pt modelId="{3F721194-7B9E-4ADA-8C71-6FE417E94541}" type="pres">
      <dgm:prSet presAssocID="{9B086ADC-7E10-422D-A3D6-7FBA95BCA007}" presName="text2" presStyleLbl="revTx" presStyleIdx="1" presStyleCnt="3" custScaleX="245622" custLinFactX="31121" custLinFactNeighborX="100000" custLinFactNeighborY="119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71904C2-1372-49ED-97E7-A2EDF0D1AB0A}" type="pres">
      <dgm:prSet presAssocID="{9B086ADC-7E10-422D-A3D6-7FBA95BCA007}" presName="line2" presStyleLbl="callout" presStyleIdx="2" presStyleCnt="6"/>
      <dgm:spPr/>
    </dgm:pt>
    <dgm:pt modelId="{47DD5854-50EE-489F-BB0A-4BA0F80615B8}" type="pres">
      <dgm:prSet presAssocID="{9B086ADC-7E10-422D-A3D6-7FBA95BCA007}" presName="d2" presStyleLbl="callout" presStyleIdx="3" presStyleCnt="6"/>
      <dgm:spPr/>
    </dgm:pt>
    <dgm:pt modelId="{4C7CBF35-F76C-4E97-8582-B240926CCE8A}" type="pres">
      <dgm:prSet presAssocID="{827149B7-8E96-4AF1-9E47-EBE59C966B76}" presName="circle3" presStyleLbl="lnNode1" presStyleIdx="2" presStyleCnt="3"/>
      <dgm:spPr/>
    </dgm:pt>
    <dgm:pt modelId="{18485B96-D76E-4913-B6F5-73F30FFA4989}" type="pres">
      <dgm:prSet presAssocID="{827149B7-8E96-4AF1-9E47-EBE59C966B76}" presName="text3" presStyleLbl="revTx" presStyleIdx="2" presStyleCnt="3" custScaleX="399297" custLinFactNeighborX="35526" custLinFactNeighborY="-980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2E6010E-A75F-4A0F-9EDF-EEDDF20AE5ED}" type="pres">
      <dgm:prSet presAssocID="{827149B7-8E96-4AF1-9E47-EBE59C966B76}" presName="line3" presStyleLbl="callout" presStyleIdx="4" presStyleCnt="6"/>
      <dgm:spPr/>
    </dgm:pt>
    <dgm:pt modelId="{8B4C65AB-27A2-438A-B0FF-C3FA7338D8D6}" type="pres">
      <dgm:prSet presAssocID="{827149B7-8E96-4AF1-9E47-EBE59C966B76}" presName="d3" presStyleLbl="callout" presStyleIdx="5" presStyleCnt="6"/>
      <dgm:spPr/>
    </dgm:pt>
  </dgm:ptLst>
  <dgm:cxnLst>
    <dgm:cxn modelId="{36AC020C-D990-144C-ABE9-3A33B1EAB9BB}" type="presOf" srcId="{F37F029E-DF82-40A9-9F7E-F7EB317E4D49}" destId="{F7366575-EF26-4547-9C05-29D58924946C}" srcOrd="0" destOrd="0" presId="urn:microsoft.com/office/officeart/2005/8/layout/target1"/>
    <dgm:cxn modelId="{C7905750-70E3-DB44-B687-9C182A8AD701}" type="presOf" srcId="{827149B7-8E96-4AF1-9E47-EBE59C966B76}" destId="{18485B96-D76E-4913-B6F5-73F30FFA4989}" srcOrd="0" destOrd="0" presId="urn:microsoft.com/office/officeart/2005/8/layout/target1"/>
    <dgm:cxn modelId="{85F1DEAA-60E5-48C2-BE4B-5B3C8C171D9E}" srcId="{F37F029E-DF82-40A9-9F7E-F7EB317E4D49}" destId="{1B82CC8B-877D-4120-9787-D2C1D370F525}" srcOrd="0" destOrd="0" parTransId="{7E6AE719-6C82-4386-9B83-590838B7C8D7}" sibTransId="{644AE668-7A38-40A4-80B2-F1DEF1342091}"/>
    <dgm:cxn modelId="{38594141-7C9B-F04B-B4E8-95E2D6CF8E9C}" type="presOf" srcId="{9B086ADC-7E10-422D-A3D6-7FBA95BCA007}" destId="{3F721194-7B9E-4ADA-8C71-6FE417E94541}" srcOrd="0" destOrd="0" presId="urn:microsoft.com/office/officeart/2005/8/layout/target1"/>
    <dgm:cxn modelId="{09F3AA65-2373-C640-8DDA-F4D97705FDB8}" type="presOf" srcId="{1B82CC8B-877D-4120-9787-D2C1D370F525}" destId="{1E7A73E2-333F-4198-94C4-8C2744672E08}" srcOrd="0" destOrd="0" presId="urn:microsoft.com/office/officeart/2005/8/layout/target1"/>
    <dgm:cxn modelId="{62B4D82F-386D-4063-826D-05706CBAD971}" srcId="{F37F029E-DF82-40A9-9F7E-F7EB317E4D49}" destId="{9B086ADC-7E10-422D-A3D6-7FBA95BCA007}" srcOrd="1" destOrd="0" parTransId="{760A9082-E1DA-4750-9227-25F9871E6848}" sibTransId="{199279CE-D432-4287-AC31-8803C1278AC6}"/>
    <dgm:cxn modelId="{9A5D485C-CFF3-4EB6-B00E-FF608F1A5B9C}" srcId="{F37F029E-DF82-40A9-9F7E-F7EB317E4D49}" destId="{827149B7-8E96-4AF1-9E47-EBE59C966B76}" srcOrd="2" destOrd="0" parTransId="{F87D6405-09A2-4571-8E3B-F186CFEABAD2}" sibTransId="{89476C55-70E6-4F4D-9A28-8B89DDF2E819}"/>
    <dgm:cxn modelId="{D8C6536D-2EC4-854C-B321-4894EEF9D49F}" type="presParOf" srcId="{F7366575-EF26-4547-9C05-29D58924946C}" destId="{DEB1FA2A-44ED-4444-8965-9A7C3517CBC2}" srcOrd="0" destOrd="0" presId="urn:microsoft.com/office/officeart/2005/8/layout/target1"/>
    <dgm:cxn modelId="{E3F0C8BE-58BF-E847-9006-E4EAFB3A0964}" type="presParOf" srcId="{F7366575-EF26-4547-9C05-29D58924946C}" destId="{1E7A73E2-333F-4198-94C4-8C2744672E08}" srcOrd="1" destOrd="0" presId="urn:microsoft.com/office/officeart/2005/8/layout/target1"/>
    <dgm:cxn modelId="{35B9A82B-2F4E-7345-8BD1-4BBEAB4BE99E}" type="presParOf" srcId="{F7366575-EF26-4547-9C05-29D58924946C}" destId="{E70B1203-563E-43ED-8E60-CA1913AF60C4}" srcOrd="2" destOrd="0" presId="urn:microsoft.com/office/officeart/2005/8/layout/target1"/>
    <dgm:cxn modelId="{14BDD74B-5EF9-B24D-A870-2044ACA6432A}" type="presParOf" srcId="{F7366575-EF26-4547-9C05-29D58924946C}" destId="{E83AD769-971C-4F80-B998-FAA3F749E9AA}" srcOrd="3" destOrd="0" presId="urn:microsoft.com/office/officeart/2005/8/layout/target1"/>
    <dgm:cxn modelId="{1D0D0B06-823A-1141-84AB-526981E96487}" type="presParOf" srcId="{F7366575-EF26-4547-9C05-29D58924946C}" destId="{C1A6372B-65A6-4558-AEBC-9CB3E61B2932}" srcOrd="4" destOrd="0" presId="urn:microsoft.com/office/officeart/2005/8/layout/target1"/>
    <dgm:cxn modelId="{9175AB5B-ABAA-9C48-B76C-2B843EEA76C6}" type="presParOf" srcId="{F7366575-EF26-4547-9C05-29D58924946C}" destId="{3F721194-7B9E-4ADA-8C71-6FE417E94541}" srcOrd="5" destOrd="0" presId="urn:microsoft.com/office/officeart/2005/8/layout/target1"/>
    <dgm:cxn modelId="{462E3CFE-5014-5C44-A509-6839867ECE24}" type="presParOf" srcId="{F7366575-EF26-4547-9C05-29D58924946C}" destId="{F71904C2-1372-49ED-97E7-A2EDF0D1AB0A}" srcOrd="6" destOrd="0" presId="urn:microsoft.com/office/officeart/2005/8/layout/target1"/>
    <dgm:cxn modelId="{565B4337-FDB5-9F43-A630-0736B9A644B7}" type="presParOf" srcId="{F7366575-EF26-4547-9C05-29D58924946C}" destId="{47DD5854-50EE-489F-BB0A-4BA0F80615B8}" srcOrd="7" destOrd="0" presId="urn:microsoft.com/office/officeart/2005/8/layout/target1"/>
    <dgm:cxn modelId="{12416B66-1D78-2041-9A79-6F5CE8E81A8E}" type="presParOf" srcId="{F7366575-EF26-4547-9C05-29D58924946C}" destId="{4C7CBF35-F76C-4E97-8582-B240926CCE8A}" srcOrd="8" destOrd="0" presId="urn:microsoft.com/office/officeart/2005/8/layout/target1"/>
    <dgm:cxn modelId="{F9622EB4-4E25-D344-967F-BC6824B71345}" type="presParOf" srcId="{F7366575-EF26-4547-9C05-29D58924946C}" destId="{18485B96-D76E-4913-B6F5-73F30FFA4989}" srcOrd="9" destOrd="0" presId="urn:microsoft.com/office/officeart/2005/8/layout/target1"/>
    <dgm:cxn modelId="{091B39D4-80E3-CC48-BEA1-5644ACC07E11}" type="presParOf" srcId="{F7366575-EF26-4547-9C05-29D58924946C}" destId="{92E6010E-A75F-4A0F-9EDF-EEDDF20AE5ED}" srcOrd="10" destOrd="0" presId="urn:microsoft.com/office/officeart/2005/8/layout/target1"/>
    <dgm:cxn modelId="{C875CB56-ECFA-BB43-882B-F0DE75645362}" type="presParOf" srcId="{F7366575-EF26-4547-9C05-29D58924946C}" destId="{8B4C65AB-27A2-438A-B0FF-C3FA7338D8D6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7CBF35-F76C-4E97-8582-B240926CCE8A}">
      <dsp:nvSpPr>
        <dsp:cNvPr id="0" name=""/>
        <dsp:cNvSpPr/>
      </dsp:nvSpPr>
      <dsp:spPr>
        <a:xfrm>
          <a:off x="350412" y="1012117"/>
          <a:ext cx="3036354" cy="3036354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306247"/>
                <a:satOff val="-4392"/>
                <a:lumOff val="2561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306247"/>
                <a:satOff val="-4392"/>
                <a:lumOff val="2561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A6372B-65A6-4558-AEBC-9CB3E61B2932}">
      <dsp:nvSpPr>
        <dsp:cNvPr id="0" name=""/>
        <dsp:cNvSpPr/>
      </dsp:nvSpPr>
      <dsp:spPr>
        <a:xfrm>
          <a:off x="957683" y="1619388"/>
          <a:ext cx="1821812" cy="1821812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153123"/>
                <a:satOff val="-2196"/>
                <a:lumOff val="1280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153123"/>
                <a:satOff val="-2196"/>
                <a:lumOff val="1280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B1FA2A-44ED-4444-8965-9A7C3517CBC2}">
      <dsp:nvSpPr>
        <dsp:cNvPr id="0" name=""/>
        <dsp:cNvSpPr/>
      </dsp:nvSpPr>
      <dsp:spPr>
        <a:xfrm>
          <a:off x="1564954" y="2226659"/>
          <a:ext cx="607270" cy="607270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7A73E2-333F-4198-94C4-8C2744672E08}">
      <dsp:nvSpPr>
        <dsp:cNvPr id="0" name=""/>
        <dsp:cNvSpPr/>
      </dsp:nvSpPr>
      <dsp:spPr>
        <a:xfrm>
          <a:off x="4248474" y="0"/>
          <a:ext cx="3434480" cy="885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b="1" kern="1200" dirty="0" smtClean="0"/>
            <a:t>řešení </a:t>
          </a:r>
          <a:r>
            <a:rPr lang="cs-CZ" sz="2800" b="1" kern="1200" dirty="0"/>
            <a:t>učebních úloh</a:t>
          </a:r>
        </a:p>
      </dsp:txBody>
      <dsp:txXfrm>
        <a:off x="4248474" y="0"/>
        <a:ext cx="3434480" cy="885603"/>
      </dsp:txXfrm>
    </dsp:sp>
    <dsp:sp modelId="{E70B1203-563E-43ED-8E60-CA1913AF60C4}">
      <dsp:nvSpPr>
        <dsp:cNvPr id="0" name=""/>
        <dsp:cNvSpPr/>
      </dsp:nvSpPr>
      <dsp:spPr>
        <a:xfrm>
          <a:off x="3513281" y="442801"/>
          <a:ext cx="379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83AD769-971C-4F80-B998-FAA3F749E9AA}">
      <dsp:nvSpPr>
        <dsp:cNvPr id="0" name=""/>
        <dsp:cNvSpPr/>
      </dsp:nvSpPr>
      <dsp:spPr>
        <a:xfrm rot="5400000">
          <a:off x="1646683" y="665214"/>
          <a:ext cx="2086987" cy="164317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F721194-7B9E-4ADA-8C71-6FE417E94541}">
      <dsp:nvSpPr>
        <dsp:cNvPr id="0" name=""/>
        <dsp:cNvSpPr/>
      </dsp:nvSpPr>
      <dsp:spPr>
        <a:xfrm>
          <a:off x="4304368" y="896221"/>
          <a:ext cx="3728976" cy="885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b="1" kern="1200" dirty="0" smtClean="0"/>
            <a:t>výuková </a:t>
          </a:r>
          <a:r>
            <a:rPr lang="cs-CZ" sz="2800" b="1" kern="1200" dirty="0"/>
            <a:t>situace</a:t>
          </a:r>
        </a:p>
      </dsp:txBody>
      <dsp:txXfrm>
        <a:off x="4304368" y="896221"/>
        <a:ext cx="3728976" cy="885603"/>
      </dsp:txXfrm>
    </dsp:sp>
    <dsp:sp modelId="{F71904C2-1372-49ED-97E7-A2EDF0D1AB0A}">
      <dsp:nvSpPr>
        <dsp:cNvPr id="0" name=""/>
        <dsp:cNvSpPr/>
      </dsp:nvSpPr>
      <dsp:spPr>
        <a:xfrm>
          <a:off x="3513281" y="1328404"/>
          <a:ext cx="379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7DD5854-50EE-489F-BB0A-4BA0F80615B8}">
      <dsp:nvSpPr>
        <dsp:cNvPr id="0" name=""/>
        <dsp:cNvSpPr/>
      </dsp:nvSpPr>
      <dsp:spPr>
        <a:xfrm rot="5400000">
          <a:off x="2094646" y="1537002"/>
          <a:ext cx="1626271" cy="1207962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8485B96-D76E-4913-B6F5-73F30FFA4989}">
      <dsp:nvSpPr>
        <dsp:cNvPr id="0" name=""/>
        <dsp:cNvSpPr/>
      </dsp:nvSpPr>
      <dsp:spPr>
        <a:xfrm>
          <a:off x="1971309" y="1684346"/>
          <a:ext cx="6062035" cy="885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35560" bIns="3556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b="1" kern="1200" dirty="0" smtClean="0"/>
            <a:t>příležitosti </a:t>
          </a:r>
          <a:r>
            <a:rPr lang="cs-CZ" sz="2800" b="1" kern="1200" dirty="0"/>
            <a:t>k učení ve výuce</a:t>
          </a:r>
        </a:p>
      </dsp:txBody>
      <dsp:txXfrm>
        <a:off x="1971309" y="1684346"/>
        <a:ext cx="6062035" cy="885603"/>
      </dsp:txXfrm>
    </dsp:sp>
    <dsp:sp modelId="{92E6010E-A75F-4A0F-9EDF-EEDDF20AE5ED}">
      <dsp:nvSpPr>
        <dsp:cNvPr id="0" name=""/>
        <dsp:cNvSpPr/>
      </dsp:nvSpPr>
      <dsp:spPr>
        <a:xfrm>
          <a:off x="3513281" y="2214008"/>
          <a:ext cx="379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B4C65AB-27A2-438A-B0FF-C3FA7338D8D6}">
      <dsp:nvSpPr>
        <dsp:cNvPr id="0" name=""/>
        <dsp:cNvSpPr/>
      </dsp:nvSpPr>
      <dsp:spPr>
        <a:xfrm rot="5400000">
          <a:off x="2543166" y="2408081"/>
          <a:ext cx="1161911" cy="772752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D842F-D1FA-8447-9713-AC4D5BB36BB2}" type="datetimeFigureOut">
              <a:rPr lang="en-US" smtClean="0"/>
              <a:t>23.02.18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C8608-F1D5-3B4E-97F4-2B24B5BBF2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15990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397B8-26E4-0D40-8E04-5AED3EE67CDD}" type="datetimeFigureOut">
              <a:rPr lang="en-US" smtClean="0"/>
              <a:t>23.02.18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BB032-631B-BF46-AFED-57347C9DFC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512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31C2F2-9DDC-BD4E-AF42-A313D9DBFA7B}" type="slidenum">
              <a:rPr lang="cs-CZ"/>
              <a:pPr/>
              <a:t>3</a:t>
            </a:fld>
            <a:endParaRPr lang="cs-CZ"/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cs-CZ" sz="1000">
                <a:solidFill>
                  <a:srgbClr val="000000"/>
                </a:solidFill>
                <a:latin typeface="Book Antiqua" charset="0"/>
              </a:rPr>
              <a:t>Klíčové otázky:</a:t>
            </a:r>
          </a:p>
          <a:p>
            <a:pPr>
              <a:buClr>
                <a:srgbClr val="000000"/>
              </a:buClr>
            </a:pPr>
            <a:r>
              <a:rPr lang="cs-CZ" sz="1000">
                <a:solidFill>
                  <a:srgbClr val="000000"/>
                </a:solidFill>
                <a:latin typeface="Book Antiqua" charset="0"/>
              </a:rPr>
              <a:t>Jak se „oborové obsahy</a:t>
            </a:r>
            <a:r>
              <a:rPr lang="ja-JP" altLang="cs-CZ" sz="1000">
                <a:solidFill>
                  <a:srgbClr val="000000"/>
                </a:solidFill>
                <a:latin typeface="Arial"/>
              </a:rPr>
              <a:t>“</a:t>
            </a:r>
            <a:r>
              <a:rPr lang="cs-CZ" sz="1000">
                <a:solidFill>
                  <a:srgbClr val="000000"/>
                </a:solidFill>
                <a:latin typeface="Book Antiqua" charset="0"/>
              </a:rPr>
              <a:t> přetvářejí v </a:t>
            </a:r>
            <a:r>
              <a:rPr lang="cs-CZ" sz="1000">
                <a:solidFill>
                  <a:srgbClr val="000000"/>
                </a:solidFill>
                <a:latin typeface="Book Antiqua" charset="0"/>
                <a:sym typeface="Symbol" charset="0"/>
              </a:rPr>
              <a:t>„kurikulární obsahy</a:t>
            </a:r>
            <a:r>
              <a:rPr lang="ja-JP" altLang="cs-CZ" sz="1000">
                <a:solidFill>
                  <a:srgbClr val="000000"/>
                </a:solidFill>
                <a:latin typeface="Arial"/>
                <a:sym typeface="Symbol" charset="0"/>
              </a:rPr>
              <a:t>“</a:t>
            </a:r>
            <a:r>
              <a:rPr lang="cs-CZ" sz="1000">
                <a:solidFill>
                  <a:srgbClr val="000000"/>
                </a:solidFill>
                <a:latin typeface="Book Antiqua" charset="0"/>
              </a:rPr>
              <a:t>?</a:t>
            </a:r>
          </a:p>
          <a:p>
            <a:pPr>
              <a:buClr>
                <a:srgbClr val="000000"/>
              </a:buClr>
            </a:pPr>
            <a:r>
              <a:rPr lang="cs-CZ" sz="1000">
                <a:solidFill>
                  <a:srgbClr val="000000"/>
                </a:solidFill>
                <a:latin typeface="Book Antiqua" charset="0"/>
              </a:rPr>
              <a:t>Jak se „kurikulární obsahy</a:t>
            </a:r>
            <a:r>
              <a:rPr lang="ja-JP" altLang="cs-CZ" sz="1000">
                <a:solidFill>
                  <a:srgbClr val="000000"/>
                </a:solidFill>
                <a:latin typeface="Arial"/>
              </a:rPr>
              <a:t>“</a:t>
            </a:r>
            <a:r>
              <a:rPr lang="cs-CZ" sz="1000">
                <a:solidFill>
                  <a:srgbClr val="000000"/>
                </a:solidFill>
                <a:latin typeface="Book Antiqua" charset="0"/>
              </a:rPr>
              <a:t> přetvářejí v žákovy znalosti, dovednosti, kompetence či jiné dispozice?</a:t>
            </a:r>
          </a:p>
          <a:p>
            <a:pPr>
              <a:spcBef>
                <a:spcPct val="0"/>
              </a:spcBef>
              <a:buClr>
                <a:schemeClr val="bg1"/>
              </a:buClr>
              <a:buFont typeface="Times New Roman" charset="0"/>
              <a:buNone/>
            </a:pPr>
            <a:r>
              <a:rPr lang="cs-CZ" sz="800" b="1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Oborové obsahy </a:t>
            </a:r>
            <a:r>
              <a:rPr lang="cs-CZ" sz="800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 - 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fakta, pojmy, struktury oborů vědeckých, uměleckých, technických a jiných. „Akceptované pravdy</a:t>
            </a:r>
            <a:r>
              <a:rPr lang="ja-JP" altLang="cs-CZ" sz="800">
                <a:solidFill>
                  <a:srgbClr val="000000"/>
                </a:solidFill>
                <a:latin typeface="Arial"/>
                <a:cs typeface="Times New Roman" charset="0"/>
              </a:rPr>
              <a:t>“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 oborů, jejich argumentace. Tyto obsahy se utvářejí mimo pedagogiku, ve své vlastní oborové logice a systematice. </a:t>
            </a:r>
            <a:endParaRPr lang="cs-CZ" sz="800">
              <a:solidFill>
                <a:srgbClr val="000000"/>
              </a:solidFill>
              <a:latin typeface="Book Antiqua" charset="0"/>
            </a:endParaRPr>
          </a:p>
          <a:p>
            <a:pPr>
              <a:spcBef>
                <a:spcPct val="0"/>
              </a:spcBef>
              <a:buClr>
                <a:schemeClr val="bg1"/>
              </a:buClr>
              <a:buFont typeface="Times New Roman" charset="0"/>
              <a:buNone/>
            </a:pPr>
            <a:r>
              <a:rPr lang="cs-CZ" sz="800" b="1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Kurikulární obsahy</a:t>
            </a:r>
            <a:r>
              <a:rPr lang="cs-CZ" sz="800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 – 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obsahy kvalifikovaně vybrané z fondu všech teoreticky možných oborových obsahů a zapracovány do kurikula školy. Soubor znalostí a činností relevantních pro jednotlivé školní vyučovací předměty (vzdělávací oblasti). </a:t>
            </a:r>
            <a:endParaRPr lang="cs-CZ" sz="800">
              <a:solidFill>
                <a:srgbClr val="000000"/>
              </a:solidFill>
              <a:latin typeface="Book Antiqua" charset="0"/>
            </a:endParaRPr>
          </a:p>
          <a:p>
            <a:pPr>
              <a:spcBef>
                <a:spcPct val="0"/>
              </a:spcBef>
              <a:buClr>
                <a:schemeClr val="bg1"/>
              </a:buClr>
              <a:buFont typeface="Times New Roman" charset="0"/>
              <a:buNone/>
            </a:pPr>
            <a:r>
              <a:rPr lang="cs-CZ" sz="800" b="1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Učivo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 </a:t>
            </a:r>
            <a:r>
              <a:rPr lang="cs-CZ" sz="800" b="1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(obsahy výuky) – 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 prostřednictvím </a:t>
            </a:r>
            <a:r>
              <a:rPr lang="cs-CZ" sz="800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psychodidaktické transformace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 </a:t>
            </a:r>
          </a:p>
          <a:p>
            <a:pPr>
              <a:spcBef>
                <a:spcPct val="0"/>
              </a:spcBef>
              <a:buClr>
                <a:schemeClr val="bg1"/>
              </a:buClr>
              <a:buFont typeface="Times New Roman" charset="0"/>
              <a:buNone/>
            </a:pP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nabývá </a:t>
            </a:r>
            <a:r>
              <a:rPr lang="cs-CZ" sz="800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kurikulární obsah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 specifické formy, kterou označujeme jako </a:t>
            </a:r>
            <a:r>
              <a:rPr lang="cs-CZ" sz="800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učivo (obsah výuky). </a:t>
            </a:r>
          </a:p>
          <a:p>
            <a:pPr>
              <a:spcBef>
                <a:spcPct val="0"/>
              </a:spcBef>
              <a:buClr>
                <a:schemeClr val="bg1"/>
              </a:buClr>
              <a:buFont typeface="Times New Roman" charset="0"/>
              <a:buNone/>
            </a:pPr>
            <a:r>
              <a:rPr lang="cs-CZ" sz="800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Učivo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 je didaktickým „uskutečňováním</a:t>
            </a:r>
            <a:r>
              <a:rPr lang="ja-JP" alt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“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 </a:t>
            </a:r>
            <a:r>
              <a:rPr lang="cs-CZ" sz="800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kurikulárního obsahu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, které probíhá v komunikaci mezi učitelem a žáky, na jakémsi „švu</a:t>
            </a:r>
            <a:r>
              <a:rPr lang="ja-JP" alt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“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 spojujícím vyučování a učení.</a:t>
            </a:r>
          </a:p>
          <a:p>
            <a:r>
              <a:rPr lang="cs-CZ" b="1">
                <a:solidFill>
                  <a:srgbClr val="000000"/>
                </a:solidFill>
              </a:rPr>
              <a:t>Ontodidaktická transformace</a:t>
            </a:r>
            <a:r>
              <a:rPr lang="cs-CZ">
                <a:solidFill>
                  <a:srgbClr val="000000"/>
                </a:solidFill>
              </a:rPr>
              <a:t> společenské zkušenosti, tj. </a:t>
            </a:r>
            <a:r>
              <a:rPr lang="cs-CZ" i="1">
                <a:solidFill>
                  <a:srgbClr val="000000"/>
                </a:solidFill>
              </a:rPr>
              <a:t>oborových obsahů </a:t>
            </a:r>
            <a:r>
              <a:rPr lang="cs-CZ">
                <a:solidFill>
                  <a:srgbClr val="000000"/>
                </a:solidFill>
              </a:rPr>
              <a:t>do </a:t>
            </a:r>
            <a:r>
              <a:rPr lang="cs-CZ" i="1">
                <a:solidFill>
                  <a:srgbClr val="000000"/>
                </a:solidFill>
              </a:rPr>
              <a:t>kurikulárních obsahů.</a:t>
            </a:r>
          </a:p>
          <a:p>
            <a:r>
              <a:rPr lang="cs-CZ">
                <a:solidFill>
                  <a:srgbClr val="000000"/>
                </a:solidFill>
              </a:rPr>
              <a:t>Tvorba kurikula na pomezí obory-škola.</a:t>
            </a:r>
          </a:p>
          <a:p>
            <a:r>
              <a:rPr lang="cs-CZ" b="1">
                <a:solidFill>
                  <a:srgbClr val="000000"/>
                </a:solidFill>
              </a:rPr>
              <a:t>Psychodidaktická transformace</a:t>
            </a:r>
            <a:r>
              <a:rPr lang="cs-CZ">
                <a:solidFill>
                  <a:srgbClr val="000000"/>
                </a:solidFill>
              </a:rPr>
              <a:t> kurikulárních obsahů do učiva (obsahů výuky). Uzpůsobení kurikulárních obsahů vzhledem k dosažené úrovni vývoje žáků.</a:t>
            </a:r>
          </a:p>
          <a:p>
            <a:pPr>
              <a:spcBef>
                <a:spcPct val="0"/>
              </a:spcBef>
              <a:buClr>
                <a:schemeClr val="bg1"/>
              </a:buClr>
              <a:buFont typeface="Times New Roman" charset="0"/>
              <a:buNone/>
            </a:pPr>
            <a:endParaRPr lang="cs-CZ" sz="800">
              <a:solidFill>
                <a:srgbClr val="000000"/>
              </a:solidFill>
              <a:latin typeface="Book Antiqua" charset="0"/>
            </a:endParaRPr>
          </a:p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95987B-D335-4A4C-A41E-C7AA3F83A463}" type="slidenum">
              <a:rPr lang="cs-CZ"/>
              <a:pPr/>
              <a:t>14</a:t>
            </a:fld>
            <a:endParaRPr lang="cs-CZ"/>
          </a:p>
        </p:txBody>
      </p:sp>
      <p:sp>
        <p:nvSpPr>
          <p:cNvPr id="46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612AFB-3D82-5C4E-BC84-D45BEAE83209}" type="slidenum">
              <a:rPr lang="cs-CZ"/>
              <a:pPr/>
              <a:t>15</a:t>
            </a:fld>
            <a:endParaRPr lang="cs-CZ"/>
          </a:p>
        </p:txBody>
      </p:sp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2CD4F6-3617-C54B-A255-1CF78A7D1CF0}" type="slidenum">
              <a:rPr lang="cs-CZ"/>
              <a:pPr/>
              <a:t>16</a:t>
            </a:fld>
            <a:endParaRPr lang="cs-CZ"/>
          </a:p>
        </p:txBody>
      </p:sp>
      <p:sp>
        <p:nvSpPr>
          <p:cNvPr id="452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7E4B79-7ACD-BC42-90EB-E998C41C270F}" type="slidenum">
              <a:rPr lang="cs-CZ"/>
              <a:pPr/>
              <a:t>17</a:t>
            </a:fld>
            <a:endParaRPr lang="cs-CZ"/>
          </a:p>
        </p:txBody>
      </p:sp>
      <p:sp>
        <p:nvSpPr>
          <p:cNvPr id="45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852A60-DCA7-A04B-9547-1206E26DA351}" type="slidenum">
              <a:rPr lang="cs-CZ"/>
              <a:pPr/>
              <a:t>18</a:t>
            </a:fld>
            <a:endParaRPr lang="cs-CZ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Kumulativnost učení. Elaborovanost vztahů mezi pojmy. Rozsah a hloubka porozumění. Otevřenost kognitivní struktury pro nově příchozí pojmy (odpor jako veličina - rezistor jako elektrická součástka – sériové a paralelní zapojení rezistorů).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31C2F2-9DDC-BD4E-AF42-A313D9DBFA7B}" type="slidenum">
              <a:rPr lang="cs-CZ"/>
              <a:pPr/>
              <a:t>20</a:t>
            </a:fld>
            <a:endParaRPr lang="cs-CZ"/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cs-CZ" sz="1000">
                <a:solidFill>
                  <a:srgbClr val="000000"/>
                </a:solidFill>
                <a:latin typeface="Book Antiqua" charset="0"/>
              </a:rPr>
              <a:t>Klíčové otázky:</a:t>
            </a:r>
          </a:p>
          <a:p>
            <a:pPr>
              <a:buClr>
                <a:srgbClr val="000000"/>
              </a:buClr>
            </a:pPr>
            <a:r>
              <a:rPr lang="cs-CZ" sz="1000">
                <a:solidFill>
                  <a:srgbClr val="000000"/>
                </a:solidFill>
                <a:latin typeface="Book Antiqua" charset="0"/>
              </a:rPr>
              <a:t>Jak se „oborové obsahy</a:t>
            </a:r>
            <a:r>
              <a:rPr lang="ja-JP" altLang="cs-CZ" sz="1000">
                <a:solidFill>
                  <a:srgbClr val="000000"/>
                </a:solidFill>
                <a:latin typeface="Arial"/>
              </a:rPr>
              <a:t>“</a:t>
            </a:r>
            <a:r>
              <a:rPr lang="cs-CZ" sz="1000">
                <a:solidFill>
                  <a:srgbClr val="000000"/>
                </a:solidFill>
                <a:latin typeface="Book Antiqua" charset="0"/>
              </a:rPr>
              <a:t> přetvářejí v </a:t>
            </a:r>
            <a:r>
              <a:rPr lang="cs-CZ" sz="1000">
                <a:solidFill>
                  <a:srgbClr val="000000"/>
                </a:solidFill>
                <a:latin typeface="Book Antiqua" charset="0"/>
                <a:sym typeface="Symbol" charset="0"/>
              </a:rPr>
              <a:t>„kurikulární obsahy</a:t>
            </a:r>
            <a:r>
              <a:rPr lang="ja-JP" altLang="cs-CZ" sz="1000">
                <a:solidFill>
                  <a:srgbClr val="000000"/>
                </a:solidFill>
                <a:latin typeface="Arial"/>
                <a:sym typeface="Symbol" charset="0"/>
              </a:rPr>
              <a:t>“</a:t>
            </a:r>
            <a:r>
              <a:rPr lang="cs-CZ" sz="1000">
                <a:solidFill>
                  <a:srgbClr val="000000"/>
                </a:solidFill>
                <a:latin typeface="Book Antiqua" charset="0"/>
              </a:rPr>
              <a:t>?</a:t>
            </a:r>
          </a:p>
          <a:p>
            <a:pPr>
              <a:buClr>
                <a:srgbClr val="000000"/>
              </a:buClr>
            </a:pPr>
            <a:r>
              <a:rPr lang="cs-CZ" sz="1000">
                <a:solidFill>
                  <a:srgbClr val="000000"/>
                </a:solidFill>
                <a:latin typeface="Book Antiqua" charset="0"/>
              </a:rPr>
              <a:t>Jak se „kurikulární obsahy</a:t>
            </a:r>
            <a:r>
              <a:rPr lang="ja-JP" altLang="cs-CZ" sz="1000">
                <a:solidFill>
                  <a:srgbClr val="000000"/>
                </a:solidFill>
                <a:latin typeface="Arial"/>
              </a:rPr>
              <a:t>“</a:t>
            </a:r>
            <a:r>
              <a:rPr lang="cs-CZ" sz="1000">
                <a:solidFill>
                  <a:srgbClr val="000000"/>
                </a:solidFill>
                <a:latin typeface="Book Antiqua" charset="0"/>
              </a:rPr>
              <a:t> přetvářejí v žákovy znalosti, dovednosti, kompetence či jiné dispozice?</a:t>
            </a:r>
          </a:p>
          <a:p>
            <a:pPr>
              <a:spcBef>
                <a:spcPct val="0"/>
              </a:spcBef>
              <a:buClr>
                <a:schemeClr val="bg1"/>
              </a:buClr>
              <a:buFont typeface="Times New Roman" charset="0"/>
              <a:buNone/>
            </a:pPr>
            <a:r>
              <a:rPr lang="cs-CZ" sz="800" b="1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Oborové obsahy </a:t>
            </a:r>
            <a:r>
              <a:rPr lang="cs-CZ" sz="800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 - 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fakta, pojmy, struktury oborů vědeckých, uměleckých, technických a jiných. „Akceptované pravdy</a:t>
            </a:r>
            <a:r>
              <a:rPr lang="ja-JP" altLang="cs-CZ" sz="800">
                <a:solidFill>
                  <a:srgbClr val="000000"/>
                </a:solidFill>
                <a:latin typeface="Arial"/>
                <a:cs typeface="Times New Roman" charset="0"/>
              </a:rPr>
              <a:t>“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 oborů, jejich argumentace. Tyto obsahy se utvářejí mimo pedagogiku, ve své vlastní oborové logice a systematice. </a:t>
            </a:r>
            <a:endParaRPr lang="cs-CZ" sz="800">
              <a:solidFill>
                <a:srgbClr val="000000"/>
              </a:solidFill>
              <a:latin typeface="Book Antiqua" charset="0"/>
            </a:endParaRPr>
          </a:p>
          <a:p>
            <a:pPr>
              <a:spcBef>
                <a:spcPct val="0"/>
              </a:spcBef>
              <a:buClr>
                <a:schemeClr val="bg1"/>
              </a:buClr>
              <a:buFont typeface="Times New Roman" charset="0"/>
              <a:buNone/>
            </a:pPr>
            <a:r>
              <a:rPr lang="cs-CZ" sz="800" b="1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Kurikulární obsahy</a:t>
            </a:r>
            <a:r>
              <a:rPr lang="cs-CZ" sz="800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 – 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obsahy kvalifikovaně vybrané z fondu všech teoreticky možných oborových obsahů a zapracovány do kurikula školy. Soubor znalostí a činností relevantních pro jednotlivé školní vyučovací předměty (vzdělávací oblasti). </a:t>
            </a:r>
            <a:endParaRPr lang="cs-CZ" sz="800">
              <a:solidFill>
                <a:srgbClr val="000000"/>
              </a:solidFill>
              <a:latin typeface="Book Antiqua" charset="0"/>
            </a:endParaRPr>
          </a:p>
          <a:p>
            <a:pPr>
              <a:spcBef>
                <a:spcPct val="0"/>
              </a:spcBef>
              <a:buClr>
                <a:schemeClr val="bg1"/>
              </a:buClr>
              <a:buFont typeface="Times New Roman" charset="0"/>
              <a:buNone/>
            </a:pPr>
            <a:r>
              <a:rPr lang="cs-CZ" sz="800" b="1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Učivo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 </a:t>
            </a:r>
            <a:r>
              <a:rPr lang="cs-CZ" sz="800" b="1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(obsahy výuky) – 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 prostřednictvím </a:t>
            </a:r>
            <a:r>
              <a:rPr lang="cs-CZ" sz="800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psychodidaktické transformace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 </a:t>
            </a:r>
          </a:p>
          <a:p>
            <a:pPr>
              <a:spcBef>
                <a:spcPct val="0"/>
              </a:spcBef>
              <a:buClr>
                <a:schemeClr val="bg1"/>
              </a:buClr>
              <a:buFont typeface="Times New Roman" charset="0"/>
              <a:buNone/>
            </a:pP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nabývá </a:t>
            </a:r>
            <a:r>
              <a:rPr lang="cs-CZ" sz="800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kurikulární obsah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 specifické formy, kterou označujeme jako </a:t>
            </a:r>
            <a:r>
              <a:rPr lang="cs-CZ" sz="800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učivo (obsah výuky). </a:t>
            </a:r>
          </a:p>
          <a:p>
            <a:pPr>
              <a:spcBef>
                <a:spcPct val="0"/>
              </a:spcBef>
              <a:buClr>
                <a:schemeClr val="bg1"/>
              </a:buClr>
              <a:buFont typeface="Times New Roman" charset="0"/>
              <a:buNone/>
            </a:pPr>
            <a:r>
              <a:rPr lang="cs-CZ" sz="800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Učivo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 je didaktickým „uskutečňováním</a:t>
            </a:r>
            <a:r>
              <a:rPr lang="ja-JP" alt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“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 </a:t>
            </a:r>
            <a:r>
              <a:rPr lang="cs-CZ" sz="800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kurikulárního obsahu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, které probíhá v komunikaci mezi učitelem a žáky, na jakémsi „švu</a:t>
            </a:r>
            <a:r>
              <a:rPr lang="ja-JP" alt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“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 spojujícím vyučování a učení.</a:t>
            </a:r>
          </a:p>
          <a:p>
            <a:r>
              <a:rPr lang="cs-CZ" b="1">
                <a:solidFill>
                  <a:srgbClr val="000000"/>
                </a:solidFill>
              </a:rPr>
              <a:t>Ontodidaktická transformace</a:t>
            </a:r>
            <a:r>
              <a:rPr lang="cs-CZ">
                <a:solidFill>
                  <a:srgbClr val="000000"/>
                </a:solidFill>
              </a:rPr>
              <a:t> společenské zkušenosti, tj. </a:t>
            </a:r>
            <a:r>
              <a:rPr lang="cs-CZ" i="1">
                <a:solidFill>
                  <a:srgbClr val="000000"/>
                </a:solidFill>
              </a:rPr>
              <a:t>oborových obsahů </a:t>
            </a:r>
            <a:r>
              <a:rPr lang="cs-CZ">
                <a:solidFill>
                  <a:srgbClr val="000000"/>
                </a:solidFill>
              </a:rPr>
              <a:t>do </a:t>
            </a:r>
            <a:r>
              <a:rPr lang="cs-CZ" i="1">
                <a:solidFill>
                  <a:srgbClr val="000000"/>
                </a:solidFill>
              </a:rPr>
              <a:t>kurikulárních obsahů.</a:t>
            </a:r>
          </a:p>
          <a:p>
            <a:r>
              <a:rPr lang="cs-CZ">
                <a:solidFill>
                  <a:srgbClr val="000000"/>
                </a:solidFill>
              </a:rPr>
              <a:t>Tvorba kurikula na pomezí obory-škola.</a:t>
            </a:r>
          </a:p>
          <a:p>
            <a:r>
              <a:rPr lang="cs-CZ" b="1">
                <a:solidFill>
                  <a:srgbClr val="000000"/>
                </a:solidFill>
              </a:rPr>
              <a:t>Psychodidaktická transformace</a:t>
            </a:r>
            <a:r>
              <a:rPr lang="cs-CZ">
                <a:solidFill>
                  <a:srgbClr val="000000"/>
                </a:solidFill>
              </a:rPr>
              <a:t> kurikulárních obsahů do učiva (obsahů výuky). Uzpůsobení kurikulárních obsahů vzhledem k dosažené úrovni vývoje žáků.</a:t>
            </a:r>
          </a:p>
          <a:p>
            <a:pPr>
              <a:spcBef>
                <a:spcPct val="0"/>
              </a:spcBef>
              <a:buClr>
                <a:schemeClr val="bg1"/>
              </a:buClr>
              <a:buFont typeface="Times New Roman" charset="0"/>
              <a:buNone/>
            </a:pPr>
            <a:endParaRPr lang="cs-CZ" sz="800">
              <a:solidFill>
                <a:srgbClr val="000000"/>
              </a:solidFill>
              <a:latin typeface="Book Antiqua" charset="0"/>
            </a:endParaRPr>
          </a:p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532793-3788-B64B-B315-1BFDA0F8B276}" type="slidenum">
              <a:rPr lang="cs-CZ"/>
              <a:pPr/>
              <a:t>21</a:t>
            </a:fld>
            <a:endParaRPr lang="cs-CZ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532793-3788-B64B-B315-1BFDA0F8B276}" type="slidenum">
              <a:rPr lang="cs-CZ"/>
              <a:pPr/>
              <a:t>22</a:t>
            </a:fld>
            <a:endParaRPr lang="cs-CZ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532793-3788-B64B-B315-1BFDA0F8B276}" type="slidenum">
              <a:rPr lang="cs-CZ"/>
              <a:pPr/>
              <a:t>23</a:t>
            </a:fld>
            <a:endParaRPr lang="cs-CZ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532793-3788-B64B-B315-1BFDA0F8B276}" type="slidenum">
              <a:rPr lang="cs-CZ"/>
              <a:pPr/>
              <a:t>24</a:t>
            </a:fld>
            <a:endParaRPr lang="cs-CZ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532793-3788-B64B-B315-1BFDA0F8B276}" type="slidenum">
              <a:rPr lang="cs-CZ"/>
              <a:pPr/>
              <a:t>5</a:t>
            </a:fld>
            <a:endParaRPr lang="cs-CZ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532793-3788-B64B-B315-1BFDA0F8B276}" type="slidenum">
              <a:rPr lang="cs-CZ"/>
              <a:pPr/>
              <a:t>25</a:t>
            </a:fld>
            <a:endParaRPr lang="cs-CZ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532793-3788-B64B-B315-1BFDA0F8B276}" type="slidenum">
              <a:rPr lang="cs-CZ"/>
              <a:pPr/>
              <a:t>26</a:t>
            </a:fld>
            <a:endParaRPr lang="cs-CZ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532793-3788-B64B-B315-1BFDA0F8B276}" type="slidenum">
              <a:rPr lang="cs-CZ"/>
              <a:pPr/>
              <a:t>27</a:t>
            </a:fld>
            <a:endParaRPr lang="cs-CZ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31C2F2-9DDC-BD4E-AF42-A313D9DBFA7B}" type="slidenum">
              <a:rPr lang="cs-CZ"/>
              <a:pPr/>
              <a:t>28</a:t>
            </a:fld>
            <a:endParaRPr lang="cs-CZ"/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cs-CZ" sz="1000">
                <a:solidFill>
                  <a:srgbClr val="000000"/>
                </a:solidFill>
                <a:latin typeface="Book Antiqua" charset="0"/>
              </a:rPr>
              <a:t>Klíčové otázky:</a:t>
            </a:r>
          </a:p>
          <a:p>
            <a:pPr>
              <a:buClr>
                <a:srgbClr val="000000"/>
              </a:buClr>
            </a:pPr>
            <a:r>
              <a:rPr lang="cs-CZ" sz="1000">
                <a:solidFill>
                  <a:srgbClr val="000000"/>
                </a:solidFill>
                <a:latin typeface="Book Antiqua" charset="0"/>
              </a:rPr>
              <a:t>Jak se „oborové obsahy</a:t>
            </a:r>
            <a:r>
              <a:rPr lang="ja-JP" altLang="cs-CZ" sz="1000">
                <a:solidFill>
                  <a:srgbClr val="000000"/>
                </a:solidFill>
                <a:latin typeface="Arial"/>
              </a:rPr>
              <a:t>“</a:t>
            </a:r>
            <a:r>
              <a:rPr lang="cs-CZ" sz="1000">
                <a:solidFill>
                  <a:srgbClr val="000000"/>
                </a:solidFill>
                <a:latin typeface="Book Antiqua" charset="0"/>
              </a:rPr>
              <a:t> přetvářejí v </a:t>
            </a:r>
            <a:r>
              <a:rPr lang="cs-CZ" sz="1000">
                <a:solidFill>
                  <a:srgbClr val="000000"/>
                </a:solidFill>
                <a:latin typeface="Book Antiqua" charset="0"/>
                <a:sym typeface="Symbol" charset="0"/>
              </a:rPr>
              <a:t>„kurikulární obsahy</a:t>
            </a:r>
            <a:r>
              <a:rPr lang="ja-JP" altLang="cs-CZ" sz="1000">
                <a:solidFill>
                  <a:srgbClr val="000000"/>
                </a:solidFill>
                <a:latin typeface="Arial"/>
                <a:sym typeface="Symbol" charset="0"/>
              </a:rPr>
              <a:t>“</a:t>
            </a:r>
            <a:r>
              <a:rPr lang="cs-CZ" sz="1000">
                <a:solidFill>
                  <a:srgbClr val="000000"/>
                </a:solidFill>
                <a:latin typeface="Book Antiqua" charset="0"/>
              </a:rPr>
              <a:t>?</a:t>
            </a:r>
          </a:p>
          <a:p>
            <a:pPr>
              <a:buClr>
                <a:srgbClr val="000000"/>
              </a:buClr>
            </a:pPr>
            <a:r>
              <a:rPr lang="cs-CZ" sz="1000">
                <a:solidFill>
                  <a:srgbClr val="000000"/>
                </a:solidFill>
                <a:latin typeface="Book Antiqua" charset="0"/>
              </a:rPr>
              <a:t>Jak se „kurikulární obsahy</a:t>
            </a:r>
            <a:r>
              <a:rPr lang="ja-JP" altLang="cs-CZ" sz="1000">
                <a:solidFill>
                  <a:srgbClr val="000000"/>
                </a:solidFill>
                <a:latin typeface="Arial"/>
              </a:rPr>
              <a:t>“</a:t>
            </a:r>
            <a:r>
              <a:rPr lang="cs-CZ" sz="1000">
                <a:solidFill>
                  <a:srgbClr val="000000"/>
                </a:solidFill>
                <a:latin typeface="Book Antiqua" charset="0"/>
              </a:rPr>
              <a:t> přetvářejí v žákovy znalosti, dovednosti, kompetence či jiné dispozice?</a:t>
            </a:r>
          </a:p>
          <a:p>
            <a:pPr>
              <a:spcBef>
                <a:spcPct val="0"/>
              </a:spcBef>
              <a:buClr>
                <a:schemeClr val="bg1"/>
              </a:buClr>
              <a:buFont typeface="Times New Roman" charset="0"/>
              <a:buNone/>
            </a:pPr>
            <a:r>
              <a:rPr lang="cs-CZ" sz="800" b="1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Oborové obsahy </a:t>
            </a:r>
            <a:r>
              <a:rPr lang="cs-CZ" sz="800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 - 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fakta, pojmy, struktury oborů vědeckých, uměleckých, technických a jiných. „Akceptované pravdy</a:t>
            </a:r>
            <a:r>
              <a:rPr lang="ja-JP" altLang="cs-CZ" sz="800">
                <a:solidFill>
                  <a:srgbClr val="000000"/>
                </a:solidFill>
                <a:latin typeface="Arial"/>
                <a:cs typeface="Times New Roman" charset="0"/>
              </a:rPr>
              <a:t>“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 oborů, jejich argumentace. Tyto obsahy se utvářejí mimo pedagogiku, ve své vlastní oborové logice a systematice. </a:t>
            </a:r>
            <a:endParaRPr lang="cs-CZ" sz="800">
              <a:solidFill>
                <a:srgbClr val="000000"/>
              </a:solidFill>
              <a:latin typeface="Book Antiqua" charset="0"/>
            </a:endParaRPr>
          </a:p>
          <a:p>
            <a:pPr>
              <a:spcBef>
                <a:spcPct val="0"/>
              </a:spcBef>
              <a:buClr>
                <a:schemeClr val="bg1"/>
              </a:buClr>
              <a:buFont typeface="Times New Roman" charset="0"/>
              <a:buNone/>
            </a:pPr>
            <a:r>
              <a:rPr lang="cs-CZ" sz="800" b="1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Kurikulární obsahy</a:t>
            </a:r>
            <a:r>
              <a:rPr lang="cs-CZ" sz="800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 – 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obsahy kvalifikovaně vybrané z fondu všech teoreticky možných oborových obsahů a zapracovány do kurikula školy. Soubor znalostí a činností relevantních pro jednotlivé školní vyučovací předměty (vzdělávací oblasti). </a:t>
            </a:r>
            <a:endParaRPr lang="cs-CZ" sz="800">
              <a:solidFill>
                <a:srgbClr val="000000"/>
              </a:solidFill>
              <a:latin typeface="Book Antiqua" charset="0"/>
            </a:endParaRPr>
          </a:p>
          <a:p>
            <a:pPr>
              <a:spcBef>
                <a:spcPct val="0"/>
              </a:spcBef>
              <a:buClr>
                <a:schemeClr val="bg1"/>
              </a:buClr>
              <a:buFont typeface="Times New Roman" charset="0"/>
              <a:buNone/>
            </a:pPr>
            <a:r>
              <a:rPr lang="cs-CZ" sz="800" b="1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Učivo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 </a:t>
            </a:r>
            <a:r>
              <a:rPr lang="cs-CZ" sz="800" b="1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(obsahy výuky) – 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 prostřednictvím </a:t>
            </a:r>
            <a:r>
              <a:rPr lang="cs-CZ" sz="800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psychodidaktické transformace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 </a:t>
            </a:r>
          </a:p>
          <a:p>
            <a:pPr>
              <a:spcBef>
                <a:spcPct val="0"/>
              </a:spcBef>
              <a:buClr>
                <a:schemeClr val="bg1"/>
              </a:buClr>
              <a:buFont typeface="Times New Roman" charset="0"/>
              <a:buNone/>
            </a:pP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nabývá </a:t>
            </a:r>
            <a:r>
              <a:rPr lang="cs-CZ" sz="800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kurikulární obsah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 specifické formy, kterou označujeme jako </a:t>
            </a:r>
            <a:r>
              <a:rPr lang="cs-CZ" sz="800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učivo (obsah výuky). </a:t>
            </a:r>
          </a:p>
          <a:p>
            <a:pPr>
              <a:spcBef>
                <a:spcPct val="0"/>
              </a:spcBef>
              <a:buClr>
                <a:schemeClr val="bg1"/>
              </a:buClr>
              <a:buFont typeface="Times New Roman" charset="0"/>
              <a:buNone/>
            </a:pPr>
            <a:r>
              <a:rPr lang="cs-CZ" sz="800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Učivo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 je didaktickým „uskutečňováním</a:t>
            </a:r>
            <a:r>
              <a:rPr lang="ja-JP" alt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“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 </a:t>
            </a:r>
            <a:r>
              <a:rPr lang="cs-CZ" sz="800" i="1">
                <a:solidFill>
                  <a:srgbClr val="000000"/>
                </a:solidFill>
                <a:latin typeface="Book Antiqua" charset="0"/>
                <a:cs typeface="Times New Roman" charset="0"/>
              </a:rPr>
              <a:t>kurikulárního obsahu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, které probíhá v komunikaci mezi učitelem a žáky, na jakémsi „švu</a:t>
            </a:r>
            <a:r>
              <a:rPr lang="ja-JP" alt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“</a:t>
            </a:r>
            <a:r>
              <a:rPr lang="cs-CZ" sz="800">
                <a:solidFill>
                  <a:srgbClr val="000000"/>
                </a:solidFill>
                <a:latin typeface="Book Antiqua" charset="0"/>
                <a:cs typeface="Times New Roman" charset="0"/>
              </a:rPr>
              <a:t> spojujícím vyučování a učení.</a:t>
            </a:r>
          </a:p>
          <a:p>
            <a:r>
              <a:rPr lang="cs-CZ" b="1">
                <a:solidFill>
                  <a:srgbClr val="000000"/>
                </a:solidFill>
              </a:rPr>
              <a:t>Ontodidaktická transformace</a:t>
            </a:r>
            <a:r>
              <a:rPr lang="cs-CZ">
                <a:solidFill>
                  <a:srgbClr val="000000"/>
                </a:solidFill>
              </a:rPr>
              <a:t> společenské zkušenosti, tj. </a:t>
            </a:r>
            <a:r>
              <a:rPr lang="cs-CZ" i="1">
                <a:solidFill>
                  <a:srgbClr val="000000"/>
                </a:solidFill>
              </a:rPr>
              <a:t>oborových obsahů </a:t>
            </a:r>
            <a:r>
              <a:rPr lang="cs-CZ">
                <a:solidFill>
                  <a:srgbClr val="000000"/>
                </a:solidFill>
              </a:rPr>
              <a:t>do </a:t>
            </a:r>
            <a:r>
              <a:rPr lang="cs-CZ" i="1">
                <a:solidFill>
                  <a:srgbClr val="000000"/>
                </a:solidFill>
              </a:rPr>
              <a:t>kurikulárních obsahů.</a:t>
            </a:r>
          </a:p>
          <a:p>
            <a:r>
              <a:rPr lang="cs-CZ">
                <a:solidFill>
                  <a:srgbClr val="000000"/>
                </a:solidFill>
              </a:rPr>
              <a:t>Tvorba kurikula na pomezí obory-škola.</a:t>
            </a:r>
          </a:p>
          <a:p>
            <a:r>
              <a:rPr lang="cs-CZ" b="1">
                <a:solidFill>
                  <a:srgbClr val="000000"/>
                </a:solidFill>
              </a:rPr>
              <a:t>Psychodidaktická transformace</a:t>
            </a:r>
            <a:r>
              <a:rPr lang="cs-CZ">
                <a:solidFill>
                  <a:srgbClr val="000000"/>
                </a:solidFill>
              </a:rPr>
              <a:t> kurikulárních obsahů do učiva (obsahů výuky). Uzpůsobení kurikulárních obsahů vzhledem k dosažené úrovni vývoje žáků.</a:t>
            </a:r>
          </a:p>
          <a:p>
            <a:pPr>
              <a:spcBef>
                <a:spcPct val="0"/>
              </a:spcBef>
              <a:buClr>
                <a:schemeClr val="bg1"/>
              </a:buClr>
              <a:buFont typeface="Times New Roman" charset="0"/>
              <a:buNone/>
            </a:pPr>
            <a:endParaRPr lang="cs-CZ" sz="800">
              <a:solidFill>
                <a:srgbClr val="000000"/>
              </a:solidFill>
              <a:latin typeface="Book Antiqua" charset="0"/>
            </a:endParaRPr>
          </a:p>
          <a:p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>
                <a:latin typeface="Calibri" charset="0"/>
              </a:rPr>
              <a:t>Organizačních forem vyučování a učení - prostorově</a:t>
            </a:r>
          </a:p>
        </p:txBody>
      </p:sp>
      <p:sp>
        <p:nvSpPr>
          <p:cNvPr id="2150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A06D58-94ED-1A4F-BAF9-EB985A884CE4}" type="slidenum">
              <a:rPr lang="cs-CZ" sz="1200"/>
              <a:pPr eaLnBrk="1" hangingPunct="1"/>
              <a:t>38</a:t>
            </a:fld>
            <a:endParaRPr lang="cs-CZ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cs-CZ">
              <a:latin typeface="Calibri" charset="0"/>
            </a:endParaRPr>
          </a:p>
        </p:txBody>
      </p:sp>
      <p:sp>
        <p:nvSpPr>
          <p:cNvPr id="2355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7D498E-9A5B-BB43-BE92-4C3F14EAC4F2}" type="slidenum">
              <a:rPr lang="cs-CZ" sz="1200"/>
              <a:pPr eaLnBrk="1" hangingPunct="1"/>
              <a:t>40</a:t>
            </a:fld>
            <a:endParaRPr lang="cs-CZ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7E4B79-7ACD-BC42-90EB-E998C41C270F}" type="slidenum">
              <a:rPr lang="cs-CZ"/>
              <a:pPr/>
              <a:t>48</a:t>
            </a:fld>
            <a:endParaRPr lang="cs-CZ"/>
          </a:p>
        </p:txBody>
      </p:sp>
      <p:sp>
        <p:nvSpPr>
          <p:cNvPr id="45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3072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033D901-7991-460C-A237-FE62C404953E}" type="slidenum">
              <a:rPr lang="cs-CZ" altLang="cs-CZ" sz="1200"/>
              <a:pPr eaLnBrk="1" hangingPunct="1"/>
              <a:t>49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5624852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3277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E5F46D8-ADE6-454E-A878-96A9B0260FEF}" type="slidenum">
              <a:rPr lang="cs-CZ" altLang="cs-CZ" sz="1200"/>
              <a:pPr eaLnBrk="1" hangingPunct="1"/>
              <a:t>50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28269218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3481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C4493F0-4C18-4559-AA1B-7562D4B465F1}" type="slidenum">
              <a:rPr lang="cs-CZ" altLang="cs-CZ" sz="1200"/>
              <a:pPr eaLnBrk="1" hangingPunct="1"/>
              <a:t>51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1593678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BE8636-1EAA-1D43-B2EF-389C4913B5A4}" type="slidenum">
              <a:rPr lang="cs-CZ"/>
              <a:pPr/>
              <a:t>6</a:t>
            </a:fld>
            <a:endParaRPr lang="cs-CZ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/>
              <a:t>Praktik – jak jsou realizovány – časově/sekvenčně (kdo, co, jak, kde, proč)</a:t>
            </a:r>
          </a:p>
        </p:txBody>
      </p:sp>
      <p:sp>
        <p:nvSpPr>
          <p:cNvPr id="3686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64CE496-037C-43F0-AD9A-EA7517D1BE72}" type="slidenum">
              <a:rPr lang="cs-CZ" altLang="cs-CZ" sz="1200"/>
              <a:pPr eaLnBrk="1" hangingPunct="1"/>
              <a:t>52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40137735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3891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BCB4943-A640-490F-BB1B-810DF2D226E0}" type="slidenum">
              <a:rPr lang="cs-CZ" altLang="cs-CZ" sz="1200"/>
              <a:pPr eaLnBrk="1" hangingPunct="1"/>
              <a:t>53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6673490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4505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D908337-E0E4-4498-BA07-BCE62379D576}" type="slidenum">
              <a:rPr lang="cs-CZ" altLang="cs-CZ" sz="1200"/>
              <a:pPr eaLnBrk="1" hangingPunct="1"/>
              <a:t>54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35742149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4301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FB469B8-4ADF-4B6A-9B1A-24754ED7E077}" type="slidenum">
              <a:rPr lang="cs-CZ" altLang="cs-CZ" sz="1200"/>
              <a:pPr eaLnBrk="1" hangingPunct="1"/>
              <a:t>55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1462623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59EA48-5CC0-3A4C-AD0E-BDAAC73C3B08}" type="slidenum">
              <a:rPr lang="cs-CZ"/>
              <a:pPr/>
              <a:t>7</a:t>
            </a:fld>
            <a:endParaRPr lang="cs-CZ"/>
          </a:p>
        </p:txBody>
      </p:sp>
      <p:sp>
        <p:nvSpPr>
          <p:cNvPr id="36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5F5E-30B8-43CF-B064-BDE7204519DE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715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A9E43E-3A9C-B04A-8824-C4B3A244E8B3}" type="slidenum">
              <a:rPr lang="cs-CZ"/>
              <a:pPr/>
              <a:t>9</a:t>
            </a:fld>
            <a:endParaRPr lang="cs-CZ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30E923-EE4A-1141-A5C5-42B0F6D1732E}" type="slidenum">
              <a:rPr lang="cs-CZ"/>
              <a:pPr/>
              <a:t>10</a:t>
            </a:fld>
            <a:endParaRPr lang="cs-CZ"/>
          </a:p>
        </p:txBody>
      </p:sp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cs-CZ"/>
              <a:t>Ať učitel nebo výzkumník – pro každého z nich je problém psychodidaktické transformace problémem vytváření vztahu mezi světem žáka (kontext přirozené zkušenosti) a světem experta (kontext oboru). </a:t>
            </a:r>
          </a:p>
          <a:p>
            <a:pPr>
              <a:buFontTx/>
              <a:buChar char="•"/>
            </a:pPr>
            <a:r>
              <a:rPr lang="cs-CZ"/>
              <a:t>Prakticky vzato zde jde o didaktické propojování výrazových struktur užívaných žákem s výrazovými strukturami užívanými experty v příslušném oboru. </a:t>
            </a:r>
          </a:p>
          <a:p>
            <a:pPr>
              <a:buFontTx/>
              <a:buChar char="•"/>
            </a:pPr>
            <a:r>
              <a:rPr lang="cs-CZ"/>
              <a:t>K tomuto propojování dochází uvnitř </a:t>
            </a:r>
            <a:r>
              <a:rPr lang="cs-CZ" sz="900">
                <a:latin typeface="Book Antiqua" charset="0"/>
              </a:rPr>
              <a:t>„významového kanálu</a:t>
            </a:r>
            <a:r>
              <a:rPr lang="ja-JP" altLang="cs-CZ" sz="900">
                <a:latin typeface="Arial"/>
              </a:rPr>
              <a:t>“</a:t>
            </a:r>
            <a:r>
              <a:rPr lang="cs-CZ" sz="900">
                <a:latin typeface="Book Antiqua" charset="0"/>
              </a:rPr>
              <a:t> (vyznačen čerchovanou čarou) v sémantickém prostoru rozpjatém mezi žákovskou a expertní zkušeností (upraveno dle Slavík, Janík 2007, s. 272)</a:t>
            </a:r>
          </a:p>
          <a:p>
            <a:pPr>
              <a:buFontTx/>
              <a:buChar char="•"/>
            </a:pPr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346AC-2C18-1842-9ED3-A19455AE16AA}" type="slidenum">
              <a:rPr lang="cs-CZ"/>
              <a:pPr/>
              <a:t>12</a:t>
            </a:fld>
            <a:endParaRPr lang="cs-CZ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D2D411-B964-5146-810F-77B739D914AB}" type="slidenum">
              <a:rPr lang="cs-CZ"/>
              <a:pPr/>
              <a:t>13</a:t>
            </a:fld>
            <a:endParaRPr lang="cs-CZ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892C-2A7D-C94F-8C74-E1C7475EF2FD}" type="datetimeFigureOut">
              <a:rPr lang="en-US" smtClean="0"/>
              <a:t>23.02.18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B4F6-807F-A747-A720-46EEAE65B3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306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892C-2A7D-C94F-8C74-E1C7475EF2FD}" type="datetimeFigureOut">
              <a:rPr lang="en-US" smtClean="0"/>
              <a:t>23.02.18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B4F6-807F-A747-A720-46EEAE65B3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299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892C-2A7D-C94F-8C74-E1C7475EF2FD}" type="datetimeFigureOut">
              <a:rPr lang="en-US" smtClean="0"/>
              <a:t>23.02.18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B4F6-807F-A747-A720-46EEAE65B3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8182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B96486-FA7A-D54D-B532-A2736DC7423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0775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F0C944C5-BC72-524A-B728-13CB7D26203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608162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uz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1_prouze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0663"/>
            <a:ext cx="9144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2_kostky_zbytek.jpg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56000" y="2412000"/>
            <a:ext cx="7632000" cy="3960000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56000" y="1620000"/>
            <a:ext cx="7632000" cy="755999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80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892C-2A7D-C94F-8C74-E1C7475EF2FD}" type="datetimeFigureOut">
              <a:rPr lang="en-US" smtClean="0"/>
              <a:t>23.02.18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B4F6-807F-A747-A720-46EEAE65B3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3826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892C-2A7D-C94F-8C74-E1C7475EF2FD}" type="datetimeFigureOut">
              <a:rPr lang="en-US" smtClean="0"/>
              <a:t>23.02.18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B4F6-807F-A747-A720-46EEAE65B3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56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892C-2A7D-C94F-8C74-E1C7475EF2FD}" type="datetimeFigureOut">
              <a:rPr lang="en-US" smtClean="0"/>
              <a:t>23.02.18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B4F6-807F-A747-A720-46EEAE65B3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4735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892C-2A7D-C94F-8C74-E1C7475EF2FD}" type="datetimeFigureOut">
              <a:rPr lang="en-US" smtClean="0"/>
              <a:t>23.02.18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B4F6-807F-A747-A720-46EEAE65B3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0305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892C-2A7D-C94F-8C74-E1C7475EF2FD}" type="datetimeFigureOut">
              <a:rPr lang="en-US" smtClean="0"/>
              <a:t>23.02.18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B4F6-807F-A747-A720-46EEAE65B3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569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892C-2A7D-C94F-8C74-E1C7475EF2FD}" type="datetimeFigureOut">
              <a:rPr lang="en-US" smtClean="0"/>
              <a:t>23.02.18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B4F6-807F-A747-A720-46EEAE65B3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29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892C-2A7D-C94F-8C74-E1C7475EF2FD}" type="datetimeFigureOut">
              <a:rPr lang="en-US" smtClean="0"/>
              <a:t>23.02.18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B4F6-807F-A747-A720-46EEAE65B3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0350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892C-2A7D-C94F-8C74-E1C7475EF2FD}" type="datetimeFigureOut">
              <a:rPr lang="en-US" smtClean="0"/>
              <a:t>23.02.18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B4F6-807F-A747-A720-46EEAE65B3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836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C892C-2A7D-C94F-8C74-E1C7475EF2FD}" type="datetimeFigureOut">
              <a:rPr lang="en-US" smtClean="0"/>
              <a:t>23.02.18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6B4F6-807F-A747-A720-46EEAE65B3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207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18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ezipredmetoveVztahy.mpg" TargetMode="External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18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tjanik\Desktop\Vyuka_ObecD\Macintosh%20HD:Users:tjanik:Desktop:PdF:Autoregulace:Autoregulace_Janik_HotovoSObrazkem.doc!OLE_LINK3" TargetMode="External"/><Relationship Id="rId4" Type="http://schemas.openxmlformats.org/officeDocument/2006/relationships/image" Target="../media/image3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25" y="225049"/>
            <a:ext cx="8543897" cy="564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27" name="Shape 527"/>
          <p:cNvSpPr>
            <a:spLocks noGrp="1"/>
          </p:cNvSpPr>
          <p:nvPr>
            <p:ph type="body" idx="1"/>
          </p:nvPr>
        </p:nvSpPr>
        <p:spPr>
          <a:xfrm>
            <a:off x="410982" y="5958257"/>
            <a:ext cx="8534840" cy="8193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 defTabSz="327984">
              <a:spcBef>
                <a:spcPts val="0"/>
              </a:spcBef>
              <a:buNone/>
              <a:defRPr sz="1800">
                <a:solidFill>
                  <a:srgbClr val="000000"/>
                </a:solidFill>
              </a:defRPr>
            </a:pPr>
            <a:r>
              <a:rPr lang="cs-CZ" sz="2400" b="1" dirty="0" smtClean="0">
                <a:solidFill>
                  <a:srgbClr val="800000"/>
                </a:solidFill>
                <a:ea typeface="Gill Sans Light"/>
                <a:cs typeface="Calibri"/>
                <a:sym typeface="Gill Sans Light"/>
              </a:rPr>
              <a:t>Zlínské přednášky z pedagogiky (podzim 2017)</a:t>
            </a:r>
            <a:endParaRPr lang="cs-CZ" sz="2400" b="1" dirty="0">
              <a:solidFill>
                <a:srgbClr val="800000"/>
              </a:solidFill>
              <a:ea typeface="Gill Sans Light"/>
              <a:cs typeface="Calibri"/>
              <a:sym typeface="Gill Sans Light"/>
            </a:endParaRPr>
          </a:p>
          <a:p>
            <a:pPr marL="0" indent="0" algn="r" defTabSz="327984">
              <a:spcBef>
                <a:spcPts val="0"/>
              </a:spcBef>
              <a:buNone/>
              <a:defRPr sz="1800">
                <a:solidFill>
                  <a:srgbClr val="000000"/>
                </a:solidFill>
              </a:defRPr>
            </a:pPr>
            <a:r>
              <a:rPr lang="cs-CZ" sz="2400" b="1" dirty="0" smtClean="0">
                <a:latin typeface="Calibri"/>
                <a:ea typeface="Gill Sans Light"/>
                <a:cs typeface="Calibri"/>
                <a:sym typeface="Gill Sans Light"/>
              </a:rPr>
              <a:t>Tomáš Janík, Institut výzkumu školního vzdělávání PdF MU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8381" y="258460"/>
            <a:ext cx="6656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Kurikulum – co školu vymezuje</a:t>
            </a:r>
          </a:p>
          <a:p>
            <a:r>
              <a:rPr lang="cs-CZ" sz="3200" b="1" dirty="0" smtClean="0">
                <a:solidFill>
                  <a:schemeClr val="bg1"/>
                </a:solidFill>
              </a:rPr>
              <a:t>Vyučování a učení – o co ve škole jde</a:t>
            </a:r>
            <a:endParaRPr lang="cs-CZ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70" name="Rectangle 90"/>
          <p:cNvSpPr>
            <a:spLocks noChangeArrowheads="1"/>
          </p:cNvSpPr>
          <p:nvPr/>
        </p:nvSpPr>
        <p:spPr bwMode="auto">
          <a:xfrm>
            <a:off x="0" y="2811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327769" name="AutoShape 89"/>
          <p:cNvSpPr>
            <a:spLocks noChangeAspect="1" noChangeArrowheads="1" noTextEdit="1"/>
          </p:cNvSpPr>
          <p:nvPr/>
        </p:nvSpPr>
        <p:spPr bwMode="auto">
          <a:xfrm>
            <a:off x="182563" y="903288"/>
            <a:ext cx="8718550" cy="20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327797" name="Group 117"/>
          <p:cNvGrpSpPr>
            <a:grpSpLocks/>
          </p:cNvGrpSpPr>
          <p:nvPr/>
        </p:nvGrpSpPr>
        <p:grpSpPr bwMode="auto">
          <a:xfrm>
            <a:off x="182563" y="5053013"/>
            <a:ext cx="8718550" cy="503237"/>
            <a:chOff x="115" y="3183"/>
            <a:chExt cx="5492" cy="317"/>
          </a:xfrm>
        </p:grpSpPr>
        <p:sp>
          <p:nvSpPr>
            <p:cNvPr id="327763" name="Text Box 83"/>
            <p:cNvSpPr txBox="1">
              <a:spLocks noChangeArrowheads="1"/>
            </p:cNvSpPr>
            <p:nvPr/>
          </p:nvSpPr>
          <p:spPr bwMode="auto">
            <a:xfrm>
              <a:off x="115" y="3183"/>
              <a:ext cx="1162" cy="31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296" tIns="41148" rIns="82296" bIns="41148"/>
            <a:lstStyle/>
            <a:p>
              <a:pPr algn="ctr" eaLnBrk="1" hangingPunct="1"/>
              <a:r>
                <a:rPr lang="cs-CZ" sz="2800" b="1"/>
                <a:t>EXPERT</a:t>
              </a:r>
              <a:endParaRPr lang="cs-CZ" sz="3600"/>
            </a:p>
          </p:txBody>
        </p:sp>
        <p:sp>
          <p:nvSpPr>
            <p:cNvPr id="327762" name="Text Box 82"/>
            <p:cNvSpPr txBox="1">
              <a:spLocks noChangeArrowheads="1"/>
            </p:cNvSpPr>
            <p:nvPr/>
          </p:nvSpPr>
          <p:spPr bwMode="auto">
            <a:xfrm>
              <a:off x="4445" y="3183"/>
              <a:ext cx="1162" cy="31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296" tIns="41148" rIns="82296" bIns="41148"/>
            <a:lstStyle/>
            <a:p>
              <a:pPr algn="ctr" eaLnBrk="1" hangingPunct="1"/>
              <a:r>
                <a:rPr lang="cs-CZ" sz="2800" b="1"/>
                <a:t>ŽÁK</a:t>
              </a:r>
              <a:endParaRPr lang="cs-CZ" sz="4800"/>
            </a:p>
          </p:txBody>
        </p:sp>
      </p:grpSp>
      <p:grpSp>
        <p:nvGrpSpPr>
          <p:cNvPr id="327795" name="Group 115"/>
          <p:cNvGrpSpPr>
            <a:grpSpLocks/>
          </p:cNvGrpSpPr>
          <p:nvPr/>
        </p:nvGrpSpPr>
        <p:grpSpPr bwMode="auto">
          <a:xfrm>
            <a:off x="0" y="663575"/>
            <a:ext cx="8901113" cy="957263"/>
            <a:chOff x="0" y="418"/>
            <a:chExt cx="5607" cy="603"/>
          </a:xfrm>
        </p:grpSpPr>
        <p:sp>
          <p:nvSpPr>
            <p:cNvPr id="327760" name="Text Box 80"/>
            <p:cNvSpPr txBox="1">
              <a:spLocks noChangeArrowheads="1"/>
            </p:cNvSpPr>
            <p:nvPr/>
          </p:nvSpPr>
          <p:spPr bwMode="auto">
            <a:xfrm>
              <a:off x="0" y="456"/>
              <a:ext cx="170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96" tIns="41148" rIns="82296" bIns="41148"/>
            <a:lstStyle/>
            <a:p>
              <a:pPr algn="ctr" eaLnBrk="1" hangingPunct="1"/>
              <a:r>
                <a:rPr lang="cs-CZ" sz="2000" b="1" i="1">
                  <a:cs typeface="Times New Roman" charset="0"/>
                </a:rPr>
                <a:t>Kontext oboru</a:t>
              </a:r>
              <a:endParaRPr lang="cs-CZ" sz="2000" b="1"/>
            </a:p>
          </p:txBody>
        </p:sp>
        <p:sp>
          <p:nvSpPr>
            <p:cNvPr id="327759" name="Text Box 79"/>
            <p:cNvSpPr txBox="1">
              <a:spLocks noChangeArrowheads="1"/>
            </p:cNvSpPr>
            <p:nvPr/>
          </p:nvSpPr>
          <p:spPr bwMode="auto">
            <a:xfrm>
              <a:off x="4130" y="418"/>
              <a:ext cx="1477" cy="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96" tIns="41148" rIns="82296" bIns="41148"/>
            <a:lstStyle/>
            <a:p>
              <a:pPr algn="ctr" eaLnBrk="1" hangingPunct="1"/>
              <a:r>
                <a:rPr lang="cs-CZ" sz="2000" b="1" i="1">
                  <a:cs typeface="Times New Roman" charset="0"/>
                </a:rPr>
                <a:t>Kontext </a:t>
              </a:r>
              <a:r>
                <a:rPr lang="cs-CZ" sz="2000" b="1" i="1"/>
                <a:t>přirozené zkušenosti</a:t>
              </a:r>
              <a:r>
                <a:rPr lang="cs-CZ" sz="2000"/>
                <a:t> </a:t>
              </a:r>
            </a:p>
          </p:txBody>
        </p:sp>
      </p:grpSp>
      <p:grpSp>
        <p:nvGrpSpPr>
          <p:cNvPr id="327800" name="Group 120"/>
          <p:cNvGrpSpPr>
            <a:grpSpLocks/>
          </p:cNvGrpSpPr>
          <p:nvPr/>
        </p:nvGrpSpPr>
        <p:grpSpPr bwMode="auto">
          <a:xfrm>
            <a:off x="182563" y="903288"/>
            <a:ext cx="8718550" cy="4449762"/>
            <a:chOff x="115" y="569"/>
            <a:chExt cx="5492" cy="2803"/>
          </a:xfrm>
        </p:grpSpPr>
        <p:grpSp>
          <p:nvGrpSpPr>
            <p:cNvPr id="327793" name="Group 113"/>
            <p:cNvGrpSpPr>
              <a:grpSpLocks/>
            </p:cNvGrpSpPr>
            <p:nvPr/>
          </p:nvGrpSpPr>
          <p:grpSpPr bwMode="auto">
            <a:xfrm>
              <a:off x="115" y="569"/>
              <a:ext cx="5492" cy="529"/>
              <a:chOff x="115" y="569"/>
              <a:chExt cx="5492" cy="529"/>
            </a:xfrm>
          </p:grpSpPr>
          <p:sp>
            <p:nvSpPr>
              <p:cNvPr id="327766" name="Text Box 86"/>
              <p:cNvSpPr txBox="1">
                <a:spLocks noChangeArrowheads="1"/>
              </p:cNvSpPr>
              <p:nvPr/>
            </p:nvSpPr>
            <p:spPr bwMode="auto">
              <a:xfrm>
                <a:off x="1910" y="569"/>
                <a:ext cx="1902" cy="42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82296" tIns="41148" rIns="82296" bIns="41148"/>
              <a:lstStyle/>
              <a:p>
                <a:pPr algn="ctr" eaLnBrk="1" hangingPunct="1"/>
                <a:endParaRPr lang="cs-CZ" sz="800" b="1">
                  <a:cs typeface="Times New Roman" charset="0"/>
                </a:endParaRPr>
              </a:p>
              <a:p>
                <a:pPr algn="ctr" eaLnBrk="1" hangingPunct="1"/>
                <a:r>
                  <a:rPr lang="cs-CZ" sz="2000" b="1">
                    <a:cs typeface="Times New Roman" charset="0"/>
                  </a:rPr>
                  <a:t>Didaktický metajazyk</a:t>
                </a:r>
                <a:endParaRPr lang="cs-CZ" sz="3200"/>
              </a:p>
            </p:txBody>
          </p:sp>
          <p:cxnSp>
            <p:nvCxnSpPr>
              <p:cNvPr id="327765" name="AutoShape 85"/>
              <p:cNvCxnSpPr>
                <a:cxnSpLocks noChangeShapeType="1"/>
              </p:cNvCxnSpPr>
              <p:nvPr/>
            </p:nvCxnSpPr>
            <p:spPr bwMode="auto">
              <a:xfrm flipH="1">
                <a:off x="115" y="780"/>
                <a:ext cx="1795" cy="317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7764" name="AutoShape 84"/>
              <p:cNvCxnSpPr>
                <a:cxnSpLocks noChangeShapeType="1"/>
              </p:cNvCxnSpPr>
              <p:nvPr/>
            </p:nvCxnSpPr>
            <p:spPr bwMode="auto">
              <a:xfrm>
                <a:off x="3812" y="780"/>
                <a:ext cx="1795" cy="31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27799" name="Group 119"/>
            <p:cNvGrpSpPr>
              <a:grpSpLocks/>
            </p:cNvGrpSpPr>
            <p:nvPr/>
          </p:nvGrpSpPr>
          <p:grpSpPr bwMode="auto">
            <a:xfrm>
              <a:off x="115" y="1097"/>
              <a:ext cx="5492" cy="2275"/>
              <a:chOff x="115" y="1097"/>
              <a:chExt cx="5492" cy="2275"/>
            </a:xfrm>
          </p:grpSpPr>
          <p:sp>
            <p:nvSpPr>
              <p:cNvPr id="327758" name="Line 78"/>
              <p:cNvSpPr>
                <a:spLocks noChangeShapeType="1"/>
              </p:cNvSpPr>
              <p:nvPr/>
            </p:nvSpPr>
            <p:spPr bwMode="auto">
              <a:xfrm>
                <a:off x="115" y="1097"/>
                <a:ext cx="549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27757" name="Line 77"/>
              <p:cNvSpPr>
                <a:spLocks noChangeShapeType="1"/>
              </p:cNvSpPr>
              <p:nvPr/>
            </p:nvSpPr>
            <p:spPr bwMode="auto">
              <a:xfrm>
                <a:off x="1289" y="3371"/>
                <a:ext cx="316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327755" name="Line 75"/>
          <p:cNvSpPr>
            <a:spLocks noChangeShapeType="1"/>
          </p:cNvSpPr>
          <p:nvPr/>
        </p:nvSpPr>
        <p:spPr bwMode="auto">
          <a:xfrm flipH="1">
            <a:off x="3730625" y="4632325"/>
            <a:ext cx="120173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53" name="Text Box 73"/>
          <p:cNvSpPr txBox="1">
            <a:spLocks noChangeArrowheads="1"/>
          </p:cNvSpPr>
          <p:nvPr/>
        </p:nvSpPr>
        <p:spPr bwMode="auto">
          <a:xfrm>
            <a:off x="3436938" y="4729163"/>
            <a:ext cx="1676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/>
          <a:lstStyle/>
          <a:p>
            <a:pPr algn="ctr" eaLnBrk="1" hangingPunct="1"/>
            <a:r>
              <a:rPr lang="cs-CZ" sz="2000">
                <a:cs typeface="Times New Roman" charset="0"/>
              </a:rPr>
              <a:t> </a:t>
            </a:r>
            <a:r>
              <a:rPr lang="cs-CZ" sz="2000"/>
              <a:t>učení</a:t>
            </a:r>
            <a:r>
              <a:rPr lang="cs-CZ" sz="1000">
                <a:cs typeface="Times New Roman" charset="0"/>
              </a:rPr>
              <a:t>  </a:t>
            </a:r>
            <a:endParaRPr lang="cs-CZ"/>
          </a:p>
        </p:txBody>
      </p:sp>
      <p:grpSp>
        <p:nvGrpSpPr>
          <p:cNvPr id="327787" name="Group 107"/>
          <p:cNvGrpSpPr>
            <a:grpSpLocks/>
          </p:cNvGrpSpPr>
          <p:nvPr/>
        </p:nvGrpSpPr>
        <p:grpSpPr bwMode="auto">
          <a:xfrm>
            <a:off x="3429000" y="1804988"/>
            <a:ext cx="1676400" cy="481012"/>
            <a:chOff x="2160" y="1137"/>
            <a:chExt cx="1056" cy="303"/>
          </a:xfrm>
        </p:grpSpPr>
        <p:sp>
          <p:nvSpPr>
            <p:cNvPr id="327754" name="Text Box 74"/>
            <p:cNvSpPr txBox="1">
              <a:spLocks noChangeArrowheads="1"/>
            </p:cNvSpPr>
            <p:nvPr/>
          </p:nvSpPr>
          <p:spPr bwMode="auto">
            <a:xfrm>
              <a:off x="2160" y="1137"/>
              <a:ext cx="105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96" tIns="41148" rIns="82296" bIns="41148"/>
            <a:lstStyle/>
            <a:p>
              <a:pPr algn="ctr" eaLnBrk="1" hangingPunct="1"/>
              <a:r>
                <a:rPr lang="cs-CZ" sz="2000"/>
                <a:t>  vyučování</a:t>
              </a:r>
              <a:endParaRPr lang="cs-CZ" sz="3600"/>
            </a:p>
          </p:txBody>
        </p:sp>
        <p:sp>
          <p:nvSpPr>
            <p:cNvPr id="327781" name="Line 101"/>
            <p:cNvSpPr>
              <a:spLocks noChangeShapeType="1"/>
            </p:cNvSpPr>
            <p:nvPr/>
          </p:nvSpPr>
          <p:spPr bwMode="auto">
            <a:xfrm>
              <a:off x="2350" y="1440"/>
              <a:ext cx="7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27783" name="Rectangle 103"/>
          <p:cNvSpPr>
            <a:spLocks noRot="1" noChangeArrowheads="1"/>
          </p:cNvSpPr>
          <p:nvPr/>
        </p:nvSpPr>
        <p:spPr bwMode="auto">
          <a:xfrm>
            <a:off x="182563" y="6015038"/>
            <a:ext cx="8718550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buClr>
                <a:srgbClr val="000000"/>
              </a:buClr>
            </a:pPr>
            <a:r>
              <a:rPr lang="cs-CZ" sz="2000" dirty="0" err="1">
                <a:latin typeface="+mj-lt"/>
              </a:rPr>
              <a:t>Dvojdimezionálnost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psychodidaktické</a:t>
            </a:r>
            <a:r>
              <a:rPr lang="cs-CZ" sz="2000" dirty="0">
                <a:latin typeface="+mj-lt"/>
              </a:rPr>
              <a:t> transformace </a:t>
            </a:r>
          </a:p>
          <a:p>
            <a:pPr algn="r" eaLnBrk="1" hangingPunct="1">
              <a:buClr>
                <a:srgbClr val="000000"/>
              </a:buClr>
            </a:pPr>
            <a:r>
              <a:rPr lang="cs-CZ" sz="2000" dirty="0">
                <a:latin typeface="+mj-lt"/>
              </a:rPr>
              <a:t>(upraveno dle Slavík, Janík 2007, s. 272; srov. také </a:t>
            </a:r>
            <a:r>
              <a:rPr lang="cs-CZ" sz="2000" dirty="0" err="1">
                <a:latin typeface="+mj-lt"/>
              </a:rPr>
              <a:t>Jelemenská</a:t>
            </a:r>
            <a:r>
              <a:rPr lang="cs-CZ" sz="2000" dirty="0">
                <a:latin typeface="+mj-lt"/>
              </a:rPr>
              <a:t> et al. 2003)</a:t>
            </a:r>
          </a:p>
        </p:txBody>
      </p:sp>
      <p:grpSp>
        <p:nvGrpSpPr>
          <p:cNvPr id="327798" name="Group 118"/>
          <p:cNvGrpSpPr>
            <a:grpSpLocks/>
          </p:cNvGrpSpPr>
          <p:nvPr/>
        </p:nvGrpSpPr>
        <p:grpSpPr bwMode="auto">
          <a:xfrm>
            <a:off x="182563" y="1925638"/>
            <a:ext cx="8718550" cy="3143250"/>
            <a:chOff x="115" y="1213"/>
            <a:chExt cx="5492" cy="1980"/>
          </a:xfrm>
        </p:grpSpPr>
        <p:sp>
          <p:nvSpPr>
            <p:cNvPr id="327768" name="Text Box 88"/>
            <p:cNvSpPr txBox="1">
              <a:spLocks noChangeArrowheads="1"/>
            </p:cNvSpPr>
            <p:nvPr/>
          </p:nvSpPr>
          <p:spPr bwMode="auto">
            <a:xfrm>
              <a:off x="3107" y="1213"/>
              <a:ext cx="2500" cy="19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296" tIns="41148" rIns="82296" bIns="41148"/>
            <a:lstStyle/>
            <a:p>
              <a:pPr algn="ctr" eaLnBrk="1" hangingPunct="1"/>
              <a:r>
                <a:rPr lang="cs-CZ" b="1"/>
                <a:t>žá</a:t>
              </a:r>
              <a:r>
                <a:rPr lang="cs-CZ" b="1">
                  <a:cs typeface="Times New Roman" charset="0"/>
                </a:rPr>
                <a:t>kovi blízká reprezentace</a:t>
              </a:r>
              <a:endParaRPr lang="cs-CZ"/>
            </a:p>
          </p:txBody>
        </p:sp>
        <p:sp>
          <p:nvSpPr>
            <p:cNvPr id="327767" name="Text Box 87"/>
            <p:cNvSpPr txBox="1">
              <a:spLocks noChangeArrowheads="1"/>
            </p:cNvSpPr>
            <p:nvPr/>
          </p:nvSpPr>
          <p:spPr bwMode="auto">
            <a:xfrm>
              <a:off x="115" y="1213"/>
              <a:ext cx="2235" cy="19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2296" tIns="41148" rIns="82296" bIns="41148"/>
            <a:lstStyle/>
            <a:p>
              <a:pPr eaLnBrk="1" hangingPunct="1"/>
              <a:r>
                <a:rPr lang="cs-CZ" b="1"/>
                <a:t>ž</a:t>
              </a:r>
              <a:r>
                <a:rPr lang="cs-CZ" b="1">
                  <a:cs typeface="Times New Roman" charset="0"/>
                </a:rPr>
                <a:t>ákovi vzdálená reprezentace</a:t>
              </a:r>
              <a:endParaRPr lang="cs-CZ"/>
            </a:p>
          </p:txBody>
        </p:sp>
        <p:grpSp>
          <p:nvGrpSpPr>
            <p:cNvPr id="327794" name="Group 114"/>
            <p:cNvGrpSpPr>
              <a:grpSpLocks/>
            </p:cNvGrpSpPr>
            <p:nvPr/>
          </p:nvGrpSpPr>
          <p:grpSpPr bwMode="auto">
            <a:xfrm>
              <a:off x="191" y="1440"/>
              <a:ext cx="5227" cy="1641"/>
              <a:chOff x="191" y="1440"/>
              <a:chExt cx="5227" cy="1641"/>
            </a:xfrm>
          </p:grpSpPr>
          <p:pic>
            <p:nvPicPr>
              <p:cNvPr id="327785" name="Picture 105" descr="mat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0"/>
              <a:stretch>
                <a:fillRect/>
              </a:stretch>
            </p:blipFill>
            <p:spPr bwMode="auto">
              <a:xfrm>
                <a:off x="191" y="1440"/>
                <a:ext cx="2083" cy="15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786" name="Picture 106" descr="rep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5" y="1516"/>
                <a:ext cx="2083" cy="1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2406163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5" grpId="0" animBg="1"/>
      <p:bldP spid="327753" grpId="0"/>
      <p:bldP spid="32778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9" name="Picture 5" descr="DiteKni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t="5655" r="6026" b="6712"/>
          <a:stretch>
            <a:fillRect/>
          </a:stretch>
        </p:blipFill>
        <p:spPr bwMode="auto">
          <a:xfrm>
            <a:off x="6075363" y="4451350"/>
            <a:ext cx="2768600" cy="20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0920" y="253581"/>
            <a:ext cx="60350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cs-CZ" sz="3600" b="1" dirty="0">
                <a:solidFill>
                  <a:srgbClr val="000000"/>
                </a:solidFill>
              </a:rPr>
              <a:t>Část </a:t>
            </a:r>
            <a:r>
              <a:rPr lang="cs-CZ" sz="3600" b="1" dirty="0" err="1" smtClean="0">
                <a:solidFill>
                  <a:srgbClr val="000000"/>
                </a:solidFill>
              </a:rPr>
              <a:t>Iiii</a:t>
            </a:r>
            <a:endParaRPr lang="cs-CZ" sz="3600" b="1" dirty="0">
              <a:solidFill>
                <a:srgbClr val="000000"/>
              </a:solidFill>
            </a:endParaRPr>
          </a:p>
          <a:p>
            <a:pPr>
              <a:buFont typeface="Arial" charset="0"/>
              <a:buNone/>
            </a:pPr>
            <a:r>
              <a:rPr lang="cs-CZ" sz="3600" dirty="0">
                <a:solidFill>
                  <a:srgbClr val="000000"/>
                </a:solidFill>
              </a:rPr>
              <a:t>k</a:t>
            </a:r>
            <a:r>
              <a:rPr lang="cs-CZ" sz="3600" dirty="0" smtClean="0">
                <a:solidFill>
                  <a:srgbClr val="000000"/>
                </a:solidFill>
              </a:rPr>
              <a:t>ognitivní </a:t>
            </a:r>
            <a:r>
              <a:rPr lang="cs-CZ" sz="3600" dirty="0">
                <a:solidFill>
                  <a:srgbClr val="000000"/>
                </a:solidFill>
              </a:rPr>
              <a:t>transformace </a:t>
            </a:r>
          </a:p>
          <a:p>
            <a:pPr>
              <a:buFont typeface="Arial" charset="0"/>
              <a:buNone/>
            </a:pPr>
            <a:r>
              <a:rPr lang="cs-CZ" sz="2400" dirty="0">
                <a:solidFill>
                  <a:srgbClr val="000000"/>
                </a:solidFill>
              </a:rPr>
              <a:t>aneb od </a:t>
            </a:r>
            <a:r>
              <a:rPr lang="cs-CZ" sz="2400" dirty="0" smtClean="0">
                <a:solidFill>
                  <a:srgbClr val="000000"/>
                </a:solidFill>
              </a:rPr>
              <a:t>obsahů výuky ke znalostem...</a:t>
            </a:r>
            <a:endParaRPr lang="cs-CZ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Rot="1" noChangeArrowheads="1"/>
          </p:cNvSpPr>
          <p:nvPr/>
        </p:nvSpPr>
        <p:spPr bwMode="auto">
          <a:xfrm>
            <a:off x="251520" y="1084263"/>
            <a:ext cx="8640960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cs-CZ" sz="2400" b="1" dirty="0">
                <a:solidFill>
                  <a:srgbClr val="000000"/>
                </a:solidFill>
                <a:latin typeface="+mj-lt"/>
              </a:rPr>
              <a:t>Kognitivní transformace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– obsah se stává znalostí.</a:t>
            </a:r>
            <a:endParaRPr lang="cs-CZ" sz="2400" b="1" i="1" dirty="0">
              <a:solidFill>
                <a:srgbClr val="000000"/>
              </a:solidFill>
              <a:latin typeface="+mj-lt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cs-CZ" sz="2400" b="1" dirty="0">
                <a:solidFill>
                  <a:srgbClr val="000000"/>
                </a:solidFill>
                <a:latin typeface="+mj-lt"/>
              </a:rPr>
              <a:t>Znalosti 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– výsledek procesu poznávání (učení); kognitivní struktura zahrnuje zapamatované informace vč. porozumění </a:t>
            </a:r>
            <a:r>
              <a:rPr lang="cs-CZ" sz="2400" dirty="0" smtClean="0">
                <a:solidFill>
                  <a:srgbClr val="000000"/>
                </a:solidFill>
                <a:latin typeface="+mj-lt"/>
              </a:rPr>
              <a:t>vztahům 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mezi nimi.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cs-CZ" sz="2400" dirty="0">
                <a:solidFill>
                  <a:srgbClr val="000000"/>
                </a:solidFill>
                <a:latin typeface="+mj-lt"/>
              </a:rPr>
              <a:t>Utváření znalostí – </a:t>
            </a:r>
            <a:r>
              <a:rPr lang="cs-CZ" sz="2400" b="1" dirty="0">
                <a:solidFill>
                  <a:srgbClr val="000000"/>
                </a:solidFill>
                <a:latin typeface="+mj-lt"/>
              </a:rPr>
              <a:t>konstruktivní proces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: nové znalosti zabudovány do dosavadních </a:t>
            </a:r>
            <a:r>
              <a:rPr lang="cs-CZ" sz="2400" dirty="0" smtClean="0">
                <a:solidFill>
                  <a:srgbClr val="000000"/>
                </a:solidFill>
                <a:latin typeface="+mj-lt"/>
              </a:rPr>
              <a:t>kognitivních 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struktur.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cs-CZ" sz="2400" dirty="0">
                <a:solidFill>
                  <a:srgbClr val="000000"/>
                </a:solidFill>
                <a:latin typeface="+mj-lt"/>
              </a:rPr>
              <a:t>Děti si přinášejí do školy řadu představ, které se ukáží jako neadekvátní, nepřesné; nekompatibilní s věděním prezentovaným ve škole. </a:t>
            </a:r>
          </a:p>
          <a:p>
            <a:pPr marL="342900" indent="-342900" algn="r">
              <a:buClr>
                <a:srgbClr val="000000"/>
              </a:buClr>
            </a:pPr>
            <a:r>
              <a:rPr lang="cs-CZ" sz="2400" b="1" dirty="0">
                <a:solidFill>
                  <a:srgbClr val="000000"/>
                </a:solidFill>
                <a:latin typeface="+mj-lt"/>
              </a:rPr>
              <a:t>…prekoncepce, </a:t>
            </a:r>
            <a:r>
              <a:rPr lang="cs-CZ" sz="2400" b="1" dirty="0" err="1">
                <a:solidFill>
                  <a:srgbClr val="000000"/>
                </a:solidFill>
                <a:latin typeface="+mj-lt"/>
              </a:rPr>
              <a:t>miskoncepce</a:t>
            </a:r>
            <a:r>
              <a:rPr lang="cs-CZ" sz="2400" b="1" dirty="0">
                <a:solidFill>
                  <a:srgbClr val="000000"/>
                </a:solidFill>
                <a:latin typeface="+mj-lt"/>
              </a:rPr>
              <a:t>, </a:t>
            </a:r>
          </a:p>
          <a:p>
            <a:pPr marL="342900" indent="-342900" algn="r">
              <a:buClr>
                <a:srgbClr val="000000"/>
              </a:buClr>
            </a:pPr>
            <a:r>
              <a:rPr lang="cs-CZ" sz="2400" b="1" dirty="0">
                <a:solidFill>
                  <a:srgbClr val="000000"/>
                </a:solidFill>
                <a:latin typeface="+mj-lt"/>
              </a:rPr>
              <a:t>intuitivní představy, naivní teorie… </a:t>
            </a:r>
          </a:p>
          <a:p>
            <a:pPr marL="342900" indent="-342900" algn="r" eaLnBrk="1" hangingPunct="1">
              <a:spcBef>
                <a:spcPct val="20000"/>
              </a:spcBef>
              <a:buClr>
                <a:srgbClr val="000000"/>
              </a:buClr>
            </a:pPr>
            <a:endParaRPr 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25987" name="Rectangle 3"/>
          <p:cNvSpPr>
            <a:spLocks noRot="1" noChangeArrowheads="1"/>
          </p:cNvSpPr>
          <p:nvPr/>
        </p:nvSpPr>
        <p:spPr bwMode="auto">
          <a:xfrm>
            <a:off x="251520" y="242888"/>
            <a:ext cx="8649593" cy="600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cs-CZ" sz="3200" b="1" dirty="0">
                <a:solidFill>
                  <a:srgbClr val="000000"/>
                </a:solidFill>
                <a:latin typeface="+mj-lt"/>
              </a:rPr>
              <a:t>Kognitivní transformace</a:t>
            </a:r>
            <a:r>
              <a:rPr lang="cs-CZ" sz="2600" b="1" dirty="0">
                <a:solidFill>
                  <a:srgbClr val="000000"/>
                </a:solidFill>
                <a:latin typeface="+mj-lt"/>
              </a:rPr>
              <a:t> </a:t>
            </a:r>
          </a:p>
        </p:txBody>
      </p:sp>
      <p:sp>
        <p:nvSpPr>
          <p:cNvPr id="425988" name="Rectangle 4"/>
          <p:cNvSpPr>
            <a:spLocks noChangeArrowheads="1"/>
          </p:cNvSpPr>
          <p:nvPr/>
        </p:nvSpPr>
        <p:spPr bwMode="auto">
          <a:xfrm>
            <a:off x="179512" y="6269250"/>
            <a:ext cx="87702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cs-CZ" sz="2000" dirty="0" err="1">
                <a:solidFill>
                  <a:srgbClr val="000000"/>
                </a:solidFill>
                <a:latin typeface="+mj-lt"/>
              </a:rPr>
              <a:t>Vosniadou</a:t>
            </a:r>
            <a:r>
              <a:rPr lang="cs-CZ" sz="2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+mj-lt"/>
              </a:rPr>
              <a:t>Brewer</a:t>
            </a:r>
            <a:r>
              <a:rPr lang="cs-CZ" sz="2000" dirty="0">
                <a:solidFill>
                  <a:srgbClr val="000000"/>
                </a:solidFill>
                <a:latin typeface="+mj-lt"/>
              </a:rPr>
              <a:t> (1992); </a:t>
            </a:r>
            <a:r>
              <a:rPr lang="cs-CZ" sz="2000" dirty="0" err="1" smtClean="0">
                <a:solidFill>
                  <a:srgbClr val="000000"/>
                </a:solidFill>
                <a:latin typeface="+mj-lt"/>
              </a:rPr>
              <a:t>Doulík</a:t>
            </a:r>
            <a:r>
              <a:rPr lang="cs-CZ" sz="20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2000" dirty="0">
                <a:solidFill>
                  <a:srgbClr val="000000"/>
                </a:solidFill>
                <a:latin typeface="+mj-lt"/>
              </a:rPr>
              <a:t>(2005); Mandíková (2006); Janík (2007)</a:t>
            </a:r>
          </a:p>
        </p:txBody>
      </p:sp>
    </p:spTree>
    <p:extLst>
      <p:ext uri="{BB962C8B-B14F-4D97-AF65-F5344CB8AC3E}">
        <p14:creationId xmlns:p14="http://schemas.microsoft.com/office/powerpoint/2010/main" val="347995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Rot="1" noChangeArrowheads="1"/>
          </p:cNvSpPr>
          <p:nvPr/>
        </p:nvSpPr>
        <p:spPr bwMode="auto">
          <a:xfrm>
            <a:off x="1565275" y="1504950"/>
            <a:ext cx="7578725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endParaRPr lang="cs-CZ" sz="2400">
              <a:solidFill>
                <a:srgbClr val="000000"/>
              </a:solidFill>
              <a:latin typeface="Book Antiqua" charset="0"/>
            </a:endParaRPr>
          </a:p>
        </p:txBody>
      </p:sp>
      <p:graphicFrame>
        <p:nvGraphicFramePr>
          <p:cNvPr id="459811" name="Group 35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494585013"/>
              </p:ext>
            </p:extLst>
          </p:nvPr>
        </p:nvGraphicFramePr>
        <p:xfrm>
          <a:off x="251521" y="332656"/>
          <a:ext cx="8640960" cy="6042746"/>
        </p:xfrm>
        <a:graphic>
          <a:graphicData uri="http://schemas.openxmlformats.org/drawingml/2006/table">
            <a:tbl>
              <a:tblPr/>
              <a:tblGrid>
                <a:gridCol w="4720222"/>
                <a:gridCol w="3920738"/>
              </a:tblGrid>
              <a:tr h="12621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Země jako zploštělá koule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5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Země jako dutá koule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41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Dvojí Země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5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</a:rPr>
                        <a:t>Země ve tvaru disku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46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Times New Roman" charset="0"/>
                        </a:rPr>
                        <a:t>Země ve tvaru obdélníka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9802" name="Picture 26" descr="sejmout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4664"/>
            <a:ext cx="1439863" cy="105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9805" name="Picture 29" descr="sejmout0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72816"/>
            <a:ext cx="2087562" cy="103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9806" name="Picture 30" descr="sejmout0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24944"/>
            <a:ext cx="2224087" cy="105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9807" name="Picture 31" descr="sejmout00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77072"/>
            <a:ext cx="3059113" cy="103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9808" name="Picture 32" descr="sejmout0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301208"/>
            <a:ext cx="29464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9809" name="Rectangle 33"/>
          <p:cNvSpPr>
            <a:spLocks noChangeArrowheads="1"/>
          </p:cNvSpPr>
          <p:nvPr/>
        </p:nvSpPr>
        <p:spPr bwMode="auto">
          <a:xfrm>
            <a:off x="5934075" y="6375400"/>
            <a:ext cx="3087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0000"/>
                </a:solidFill>
                <a:latin typeface="Book Antiqua" charset="0"/>
              </a:rPr>
              <a:t>Vosniadou, Brewer (1992)</a:t>
            </a:r>
          </a:p>
        </p:txBody>
      </p:sp>
    </p:spTree>
    <p:extLst>
      <p:ext uri="{BB962C8B-B14F-4D97-AF65-F5344CB8AC3E}">
        <p14:creationId xmlns:p14="http://schemas.microsoft.com/office/powerpoint/2010/main" val="19777823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Rot="1" noChangeArrowheads="1"/>
          </p:cNvSpPr>
          <p:nvPr/>
        </p:nvSpPr>
        <p:spPr bwMode="auto">
          <a:xfrm>
            <a:off x="323528" y="963613"/>
            <a:ext cx="8568952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10000"/>
              </a:spcBef>
              <a:buClr>
                <a:srgbClr val="000000"/>
              </a:buClr>
              <a:buFontTx/>
              <a:buChar char="•"/>
            </a:pPr>
            <a:r>
              <a:rPr lang="cs-CZ" sz="2800" dirty="0">
                <a:solidFill>
                  <a:srgbClr val="000000"/>
                </a:solidFill>
                <a:latin typeface="+mj-lt"/>
              </a:rPr>
              <a:t>Dítě má svoji představu o tom, jaké věci jsou a jak fungují.</a:t>
            </a:r>
          </a:p>
          <a:p>
            <a:pPr marL="342900" indent="-342900" eaLnBrk="1" hangingPunct="1">
              <a:spcBef>
                <a:spcPct val="10000"/>
              </a:spcBef>
              <a:buClr>
                <a:srgbClr val="000000"/>
              </a:buClr>
              <a:buFontTx/>
              <a:buChar char="•"/>
            </a:pPr>
            <a:r>
              <a:rPr lang="cs-CZ" sz="2800" dirty="0">
                <a:solidFill>
                  <a:srgbClr val="000000"/>
                </a:solidFill>
                <a:latin typeface="+mj-lt"/>
              </a:rPr>
              <a:t>Škola je garantem „</a:t>
            </a:r>
            <a:r>
              <a:rPr lang="cs-CZ" sz="2800" dirty="0" smtClean="0">
                <a:solidFill>
                  <a:srgbClr val="000000"/>
                </a:solidFill>
                <a:latin typeface="+mj-lt"/>
              </a:rPr>
              <a:t>správné“, </a:t>
            </a:r>
            <a:r>
              <a:rPr lang="cs-CZ" sz="2800" dirty="0">
                <a:solidFill>
                  <a:srgbClr val="000000"/>
                </a:solidFill>
                <a:latin typeface="+mj-lt"/>
              </a:rPr>
              <a:t>tj. kulturně a vědecky akceptované verze toho, jaké věci jsou a jak fungují.</a:t>
            </a:r>
          </a:p>
          <a:p>
            <a:pPr marL="342900" indent="-342900" eaLnBrk="1" hangingPunct="1">
              <a:spcBef>
                <a:spcPct val="10000"/>
              </a:spcBef>
              <a:buClr>
                <a:srgbClr val="000000"/>
              </a:buClr>
              <a:buFontTx/>
              <a:buChar char="•"/>
            </a:pPr>
            <a:r>
              <a:rPr lang="cs-CZ" sz="2800" dirty="0">
                <a:solidFill>
                  <a:srgbClr val="000000"/>
                </a:solidFill>
                <a:latin typeface="+mj-lt"/>
              </a:rPr>
              <a:t>Rozpor mezi </a:t>
            </a:r>
            <a:r>
              <a:rPr lang="cs-CZ" sz="2800" b="1" dirty="0">
                <a:solidFill>
                  <a:srgbClr val="000000"/>
                </a:solidFill>
                <a:latin typeface="+mj-lt"/>
              </a:rPr>
              <a:t>žákovou prekoncepcí</a:t>
            </a:r>
            <a:r>
              <a:rPr lang="cs-CZ" sz="2800" dirty="0">
                <a:solidFill>
                  <a:srgbClr val="000000"/>
                </a:solidFill>
                <a:latin typeface="+mj-lt"/>
              </a:rPr>
              <a:t> a </a:t>
            </a:r>
            <a:r>
              <a:rPr lang="cs-CZ" sz="2800" b="1" dirty="0">
                <a:solidFill>
                  <a:srgbClr val="000000"/>
                </a:solidFill>
                <a:latin typeface="+mj-lt"/>
              </a:rPr>
              <a:t>vědeckou koncepcí</a:t>
            </a:r>
            <a:r>
              <a:rPr lang="cs-CZ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2800" dirty="0">
                <a:solidFill>
                  <a:srgbClr val="000000"/>
                </a:solidFill>
                <a:latin typeface="+mj-lt"/>
                <a:sym typeface="Symbol" charset="0"/>
              </a:rPr>
              <a:t></a:t>
            </a:r>
            <a:r>
              <a:rPr lang="cs-CZ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2800" b="1" dirty="0">
                <a:solidFill>
                  <a:srgbClr val="000000"/>
                </a:solidFill>
                <a:latin typeface="+mj-lt"/>
              </a:rPr>
              <a:t>kognitivní konflikt.</a:t>
            </a:r>
          </a:p>
          <a:p>
            <a:pPr marL="342900" indent="-342900" eaLnBrk="1" hangingPunct="1">
              <a:spcBef>
                <a:spcPct val="10000"/>
              </a:spcBef>
              <a:buClr>
                <a:srgbClr val="000000"/>
              </a:buClr>
              <a:buFontTx/>
              <a:buChar char="•"/>
            </a:pPr>
            <a:r>
              <a:rPr lang="cs-CZ" sz="2800" b="1" dirty="0">
                <a:solidFill>
                  <a:srgbClr val="000000"/>
                </a:solidFill>
                <a:latin typeface="+mj-lt"/>
              </a:rPr>
              <a:t>Kognitivní konflikt </a:t>
            </a:r>
            <a:r>
              <a:rPr lang="cs-CZ" sz="2800" b="1" i="1" dirty="0">
                <a:solidFill>
                  <a:srgbClr val="000000"/>
                </a:solidFill>
                <a:latin typeface="+mj-lt"/>
              </a:rPr>
              <a:t>– </a:t>
            </a:r>
            <a:r>
              <a:rPr lang="cs-CZ" sz="2800" dirty="0">
                <a:solidFill>
                  <a:srgbClr val="000000"/>
                </a:solidFill>
                <a:latin typeface="+mj-lt"/>
              </a:rPr>
              <a:t>motor </a:t>
            </a:r>
            <a:r>
              <a:rPr lang="cs-CZ" sz="2800" b="1" dirty="0">
                <a:solidFill>
                  <a:srgbClr val="000000"/>
                </a:solidFill>
                <a:latin typeface="+mj-lt"/>
              </a:rPr>
              <a:t>konceptuální změny.</a:t>
            </a:r>
          </a:p>
          <a:p>
            <a:pPr marL="342900" indent="-342900" eaLnBrk="1" hangingPunct="1">
              <a:spcBef>
                <a:spcPct val="10000"/>
              </a:spcBef>
              <a:buClr>
                <a:srgbClr val="000000"/>
              </a:buClr>
              <a:buFontTx/>
              <a:buChar char="•"/>
            </a:pPr>
            <a:r>
              <a:rPr lang="cs-CZ" sz="2800" dirty="0">
                <a:solidFill>
                  <a:srgbClr val="000000"/>
                </a:solidFill>
                <a:latin typeface="+mj-lt"/>
              </a:rPr>
              <a:t>Konceptuální změna jako přestavba:</a:t>
            </a:r>
          </a:p>
          <a:p>
            <a:pPr marL="342900" indent="-342900" algn="r" eaLnBrk="1" hangingPunct="1">
              <a:spcBef>
                <a:spcPct val="10000"/>
              </a:spcBef>
              <a:buClr>
                <a:srgbClr val="000000"/>
              </a:buClr>
            </a:pPr>
            <a:endParaRPr lang="cs-CZ" sz="2800" dirty="0">
              <a:solidFill>
                <a:srgbClr val="000000"/>
              </a:solidFill>
              <a:latin typeface="+mj-lt"/>
            </a:endParaRPr>
          </a:p>
          <a:p>
            <a:pPr marL="342900" indent="-342900" algn="r" eaLnBrk="1" hangingPunct="1">
              <a:spcBef>
                <a:spcPct val="10000"/>
              </a:spcBef>
              <a:buClr>
                <a:srgbClr val="000000"/>
              </a:buClr>
            </a:pPr>
            <a:r>
              <a:rPr lang="cs-CZ" sz="2800" dirty="0">
                <a:solidFill>
                  <a:srgbClr val="000000"/>
                </a:solidFill>
                <a:latin typeface="+mj-lt"/>
              </a:rPr>
              <a:t>žákovská prekoncepce </a:t>
            </a:r>
            <a:r>
              <a:rPr lang="cs-CZ" sz="2800" dirty="0">
                <a:solidFill>
                  <a:srgbClr val="000000"/>
                </a:solidFill>
                <a:latin typeface="+mj-lt"/>
                <a:sym typeface="Symbol" charset="0"/>
              </a:rPr>
              <a:t></a:t>
            </a:r>
            <a:r>
              <a:rPr lang="cs-CZ" sz="2800" dirty="0">
                <a:solidFill>
                  <a:srgbClr val="000000"/>
                </a:solidFill>
                <a:latin typeface="+mj-lt"/>
              </a:rPr>
              <a:t> vědecká koncepce.</a:t>
            </a:r>
          </a:p>
        </p:txBody>
      </p:sp>
      <p:sp>
        <p:nvSpPr>
          <p:cNvPr id="464899" name="Rectangle 3"/>
          <p:cNvSpPr>
            <a:spLocks noRot="1" noChangeArrowheads="1"/>
          </p:cNvSpPr>
          <p:nvPr/>
        </p:nvSpPr>
        <p:spPr bwMode="auto">
          <a:xfrm>
            <a:off x="323528" y="242888"/>
            <a:ext cx="8577585" cy="600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cs-CZ" sz="3200" b="1" dirty="0">
                <a:solidFill>
                  <a:srgbClr val="000000"/>
                </a:solidFill>
                <a:latin typeface="+mj-lt"/>
              </a:rPr>
              <a:t>Kognitivní transformace</a:t>
            </a:r>
            <a:r>
              <a:rPr lang="cs-CZ" sz="2600" b="1" dirty="0">
                <a:solidFill>
                  <a:srgbClr val="00000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309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48" name="Rectangle 12"/>
          <p:cNvSpPr>
            <a:spLocks noChangeArrowheads="1"/>
          </p:cNvSpPr>
          <p:nvPr/>
        </p:nvSpPr>
        <p:spPr bwMode="auto">
          <a:xfrm>
            <a:off x="311845" y="1294280"/>
            <a:ext cx="8649593" cy="464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>
              <a:buFontTx/>
              <a:buChar char="•"/>
            </a:pPr>
            <a:r>
              <a:rPr lang="cs-CZ" sz="2800" dirty="0">
                <a:solidFill>
                  <a:srgbClr val="000000"/>
                </a:solidFill>
                <a:latin typeface="+mj-lt"/>
              </a:rPr>
              <a:t>Kognitivní konflikty – vyvolané prostřednictvím </a:t>
            </a:r>
            <a:r>
              <a:rPr lang="cs-CZ" sz="2800" b="1" dirty="0">
                <a:solidFill>
                  <a:srgbClr val="000000"/>
                </a:solidFill>
                <a:latin typeface="+mj-lt"/>
              </a:rPr>
              <a:t>manipulace s reprezentacemi. </a:t>
            </a:r>
          </a:p>
          <a:p>
            <a:pPr marL="342900" indent="-342900">
              <a:buFontTx/>
              <a:buChar char="•"/>
            </a:pPr>
            <a:r>
              <a:rPr lang="cs-CZ" sz="2800" dirty="0" smtClean="0">
                <a:solidFill>
                  <a:srgbClr val="000000"/>
                </a:solidFill>
                <a:latin typeface="+mj-lt"/>
              </a:rPr>
              <a:t>Na </a:t>
            </a:r>
            <a:r>
              <a:rPr lang="cs-CZ" sz="2800" dirty="0">
                <a:solidFill>
                  <a:srgbClr val="000000"/>
                </a:solidFill>
                <a:latin typeface="+mj-lt"/>
              </a:rPr>
              <a:t>manipulaci s reprezentacemi je založeno modelování a řešení učebních úloh </a:t>
            </a:r>
            <a:r>
              <a:rPr lang="cs-CZ" sz="2800" dirty="0">
                <a:solidFill>
                  <a:srgbClr val="000000"/>
                </a:solidFill>
                <a:latin typeface="+mj-lt"/>
                <a:sym typeface="Symbol" charset="0"/>
              </a:rPr>
              <a:t> </a:t>
            </a:r>
            <a:r>
              <a:rPr lang="cs-CZ" sz="2800" dirty="0">
                <a:solidFill>
                  <a:srgbClr val="000000"/>
                </a:solidFill>
                <a:latin typeface="+mj-lt"/>
              </a:rPr>
              <a:t>kognitivní operace. </a:t>
            </a:r>
          </a:p>
          <a:p>
            <a:pPr marL="342900" indent="-342900">
              <a:buFontTx/>
              <a:buChar char="•"/>
            </a:pPr>
            <a:r>
              <a:rPr lang="cs-CZ" sz="2800" dirty="0">
                <a:solidFill>
                  <a:srgbClr val="000000"/>
                </a:solidFill>
                <a:latin typeface="+mj-lt"/>
              </a:rPr>
              <a:t>Žáci jsou uváděni do didakticky připravených situací (učebních úloh), jejichž řešení vyžaduje:</a:t>
            </a:r>
          </a:p>
          <a:p>
            <a:pPr marL="865188" lvl="1" indent="-342900">
              <a:buFontTx/>
              <a:buChar char="•"/>
            </a:pPr>
            <a:r>
              <a:rPr lang="cs-CZ" sz="2400" dirty="0">
                <a:solidFill>
                  <a:srgbClr val="000000"/>
                </a:solidFill>
                <a:latin typeface="+mj-lt"/>
              </a:rPr>
              <a:t>interpretovat reprezentace</a:t>
            </a:r>
          </a:p>
          <a:p>
            <a:pPr marL="865188" lvl="1" indent="-342900">
              <a:buFontTx/>
              <a:buChar char="•"/>
            </a:pPr>
            <a:r>
              <a:rPr lang="cs-CZ" sz="2400" dirty="0">
                <a:solidFill>
                  <a:srgbClr val="000000"/>
                </a:solidFill>
                <a:latin typeface="+mj-lt"/>
              </a:rPr>
              <a:t>třídit reprezentace </a:t>
            </a:r>
          </a:p>
          <a:p>
            <a:pPr marL="865188" lvl="1" indent="-342900">
              <a:buFontTx/>
              <a:buChar char="•"/>
            </a:pPr>
            <a:r>
              <a:rPr lang="cs-CZ" sz="2400" dirty="0">
                <a:solidFill>
                  <a:srgbClr val="000000"/>
                </a:solidFill>
                <a:latin typeface="+mj-lt"/>
              </a:rPr>
              <a:t>konfrontovat reprezentace</a:t>
            </a:r>
            <a:r>
              <a:rPr lang="cs-CZ" sz="2400" dirty="0" smtClean="0">
                <a:solidFill>
                  <a:srgbClr val="000000"/>
                </a:solidFill>
                <a:latin typeface="+mj-lt"/>
              </a:rPr>
              <a:t>…</a:t>
            </a:r>
          </a:p>
          <a:p>
            <a:pPr marL="342900" indent="-342900">
              <a:buFontTx/>
              <a:buChar char="•"/>
            </a:pPr>
            <a:r>
              <a:rPr lang="cs-CZ" sz="2800" dirty="0">
                <a:solidFill>
                  <a:srgbClr val="000000"/>
                </a:solidFill>
              </a:rPr>
              <a:t>Reprezentace </a:t>
            </a:r>
            <a:r>
              <a:rPr lang="cs-CZ" sz="2800" dirty="0" smtClean="0">
                <a:solidFill>
                  <a:srgbClr val="000000"/>
                </a:solidFill>
              </a:rPr>
              <a:t>ztvárňují obsah a lze z nich vyvozovat, jaký význam kdo obsahu dává, resp. jak obsahu rozumí.</a:t>
            </a:r>
            <a:endParaRPr lang="cs-CZ" sz="2800" dirty="0">
              <a:solidFill>
                <a:srgbClr val="000000"/>
              </a:solidFill>
            </a:endParaRPr>
          </a:p>
        </p:txBody>
      </p:sp>
      <p:sp>
        <p:nvSpPr>
          <p:cNvPr id="449549" name="Rectangle 13"/>
          <p:cNvSpPr>
            <a:spLocks noGrp="1" noRot="1" noChangeArrowheads="1"/>
          </p:cNvSpPr>
          <p:nvPr>
            <p:ph type="title"/>
          </p:nvPr>
        </p:nvSpPr>
        <p:spPr>
          <a:xfrm>
            <a:off x="323528" y="242888"/>
            <a:ext cx="8637910" cy="600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3200" dirty="0">
                <a:solidFill>
                  <a:srgbClr val="000000"/>
                </a:solidFill>
                <a:effectLst/>
              </a:rPr>
              <a:t>Kognitivní transformace</a:t>
            </a:r>
          </a:p>
        </p:txBody>
      </p:sp>
    </p:spTree>
    <p:extLst>
      <p:ext uri="{BB962C8B-B14F-4D97-AF65-F5344CB8AC3E}">
        <p14:creationId xmlns:p14="http://schemas.microsoft.com/office/powerpoint/2010/main" val="278325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ChangeArrowheads="1"/>
          </p:cNvSpPr>
          <p:nvPr/>
        </p:nvSpPr>
        <p:spPr bwMode="auto">
          <a:xfrm>
            <a:off x="323528" y="207963"/>
            <a:ext cx="8639497" cy="528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cs-CZ" sz="2800" b="1" dirty="0">
                <a:solidFill>
                  <a:srgbClr val="000000"/>
                </a:solidFill>
                <a:latin typeface="+mj-lt"/>
              </a:rPr>
              <a:t>Manipulace s reprezentacemi ve výuce</a:t>
            </a:r>
          </a:p>
        </p:txBody>
      </p:sp>
      <p:grpSp>
        <p:nvGrpSpPr>
          <p:cNvPr id="451603" name="Group 19"/>
          <p:cNvGrpSpPr>
            <a:grpSpLocks/>
          </p:cNvGrpSpPr>
          <p:nvPr/>
        </p:nvGrpSpPr>
        <p:grpSpPr bwMode="auto">
          <a:xfrm>
            <a:off x="323528" y="963613"/>
            <a:ext cx="8336285" cy="1168399"/>
            <a:chOff x="1024" y="607"/>
            <a:chExt cx="4431" cy="736"/>
          </a:xfrm>
        </p:grpSpPr>
        <p:sp>
          <p:nvSpPr>
            <p:cNvPr id="451588" name="Text Box 4"/>
            <p:cNvSpPr txBox="1">
              <a:spLocks noChangeArrowheads="1"/>
            </p:cNvSpPr>
            <p:nvPr/>
          </p:nvSpPr>
          <p:spPr bwMode="auto">
            <a:xfrm>
              <a:off x="1024" y="607"/>
              <a:ext cx="1970" cy="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2200" dirty="0">
                  <a:solidFill>
                    <a:srgbClr val="000000"/>
                  </a:solidFill>
                </a:rPr>
                <a:t>Reprezentace (A) konstruovaná učitelem (schéma el. obvodu) </a:t>
              </a:r>
            </a:p>
          </p:txBody>
        </p:sp>
        <p:sp>
          <p:nvSpPr>
            <p:cNvPr id="451589" name="Text Box 5"/>
            <p:cNvSpPr txBox="1">
              <a:spLocks noChangeArrowheads="1"/>
            </p:cNvSpPr>
            <p:nvPr/>
          </p:nvSpPr>
          <p:spPr bwMode="auto">
            <a:xfrm>
              <a:off x="3675" y="645"/>
              <a:ext cx="1780" cy="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2200" dirty="0">
                  <a:solidFill>
                    <a:srgbClr val="000000"/>
                  </a:solidFill>
                  <a:latin typeface="+mj-lt"/>
                </a:rPr>
                <a:t>Reprezentace (B) konstruovaná žáky (zapojení el. obvodu)</a:t>
              </a:r>
            </a:p>
          </p:txBody>
        </p:sp>
      </p:grpSp>
      <p:grpSp>
        <p:nvGrpSpPr>
          <p:cNvPr id="451600" name="Group 16"/>
          <p:cNvGrpSpPr>
            <a:grpSpLocks/>
          </p:cNvGrpSpPr>
          <p:nvPr/>
        </p:nvGrpSpPr>
        <p:grpSpPr bwMode="auto">
          <a:xfrm>
            <a:off x="539552" y="2106613"/>
            <a:ext cx="8239323" cy="2765425"/>
            <a:chOff x="1100" y="1327"/>
            <a:chExt cx="4430" cy="1742"/>
          </a:xfrm>
        </p:grpSpPr>
        <p:pic>
          <p:nvPicPr>
            <p:cNvPr id="451592" name="Picture 8" descr="obvod_schem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" y="1327"/>
              <a:ext cx="1460" cy="1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1593" name="Picture 9" descr="obvod_zapojovani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6" y="1554"/>
              <a:ext cx="1744" cy="1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1602" name="Group 18"/>
          <p:cNvGrpSpPr>
            <a:grpSpLocks/>
          </p:cNvGrpSpPr>
          <p:nvPr/>
        </p:nvGrpSpPr>
        <p:grpSpPr bwMode="auto">
          <a:xfrm>
            <a:off x="323528" y="2943746"/>
            <a:ext cx="8240713" cy="3024188"/>
            <a:chOff x="340" y="1819"/>
            <a:chExt cx="5191" cy="1905"/>
          </a:xfrm>
        </p:grpSpPr>
        <p:sp>
          <p:nvSpPr>
            <p:cNvPr id="451591" name="Line 7"/>
            <p:cNvSpPr>
              <a:spLocks noChangeShapeType="1"/>
            </p:cNvSpPr>
            <p:nvPr/>
          </p:nvSpPr>
          <p:spPr bwMode="auto">
            <a:xfrm>
              <a:off x="2653" y="1819"/>
              <a:ext cx="6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1594" name="Line 10"/>
            <p:cNvSpPr>
              <a:spLocks noChangeShapeType="1"/>
            </p:cNvSpPr>
            <p:nvPr/>
          </p:nvSpPr>
          <p:spPr bwMode="auto">
            <a:xfrm>
              <a:off x="2653" y="2539"/>
              <a:ext cx="6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1595" name="Text Box 11"/>
            <p:cNvSpPr txBox="1">
              <a:spLocks noChangeArrowheads="1"/>
            </p:cNvSpPr>
            <p:nvPr/>
          </p:nvSpPr>
          <p:spPr bwMode="auto">
            <a:xfrm>
              <a:off x="340" y="3201"/>
              <a:ext cx="5191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2400" dirty="0">
                  <a:solidFill>
                    <a:srgbClr val="000000"/>
                  </a:solidFill>
                  <a:latin typeface="+mj-lt"/>
                </a:rPr>
                <a:t>Žáci jsou uvedeni do didakticky připravené učební situace, kdy konstruují reprezentaci (B) analogickou k reprezentaci (A).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45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93" name="Rectangle 13"/>
          <p:cNvSpPr>
            <a:spLocks noChangeArrowheads="1"/>
          </p:cNvSpPr>
          <p:nvPr/>
        </p:nvSpPr>
        <p:spPr bwMode="auto">
          <a:xfrm>
            <a:off x="323528" y="122238"/>
            <a:ext cx="8637910" cy="1015663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 dirty="0">
                <a:solidFill>
                  <a:srgbClr val="000000"/>
                </a:solidFill>
              </a:rPr>
              <a:t>Učebnice: 142/11:</a:t>
            </a:r>
            <a:r>
              <a:rPr lang="cs-CZ" sz="2000" dirty="0">
                <a:solidFill>
                  <a:srgbClr val="000000"/>
                </a:solidFill>
              </a:rPr>
              <a:t> Změř, jak se mění proud procházející rezistorem, když měníš napětí na svorkách. Výsledky měření zapiš do tabulky. Znázorni grafem závislost proudu procházejícího rezistorem na napětí mezi svorkami. </a:t>
            </a:r>
          </a:p>
        </p:txBody>
      </p:sp>
      <p:grpSp>
        <p:nvGrpSpPr>
          <p:cNvPr id="455713" name="Group 33"/>
          <p:cNvGrpSpPr>
            <a:grpSpLocks/>
          </p:cNvGrpSpPr>
          <p:nvPr/>
        </p:nvGrpSpPr>
        <p:grpSpPr bwMode="auto">
          <a:xfrm>
            <a:off x="395536" y="1543050"/>
            <a:ext cx="8324602" cy="4411663"/>
            <a:chOff x="1100" y="972"/>
            <a:chExt cx="4393" cy="2779"/>
          </a:xfrm>
        </p:grpSpPr>
        <p:pic>
          <p:nvPicPr>
            <p:cNvPr id="455695" name="Picture 15" descr="obvod_schema_u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" y="972"/>
              <a:ext cx="1591" cy="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5701" name="Picture 21" descr="obvod_graf_u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7" y="989"/>
              <a:ext cx="1591" cy="1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5702" name="Picture 22" descr="obvod_zapojovani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486"/>
            <a:stretch>
              <a:fillRect/>
            </a:stretch>
          </p:blipFill>
          <p:spPr bwMode="auto">
            <a:xfrm>
              <a:off x="1100" y="2663"/>
              <a:ext cx="1628" cy="1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5703" name="Picture 23" descr="obvod_tabulka_u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5" y="2652"/>
              <a:ext cx="1628" cy="1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5715" name="Group 35"/>
          <p:cNvGrpSpPr>
            <a:grpSpLocks/>
          </p:cNvGrpSpPr>
          <p:nvPr/>
        </p:nvGrpSpPr>
        <p:grpSpPr bwMode="auto">
          <a:xfrm>
            <a:off x="3669506" y="3308350"/>
            <a:ext cx="1684338" cy="1022350"/>
            <a:chOff x="2766" y="2046"/>
            <a:chExt cx="1061" cy="644"/>
          </a:xfrm>
        </p:grpSpPr>
        <p:sp>
          <p:nvSpPr>
            <p:cNvPr id="455704" name="Line 24"/>
            <p:cNvSpPr>
              <a:spLocks noChangeShapeType="1"/>
            </p:cNvSpPr>
            <p:nvPr/>
          </p:nvSpPr>
          <p:spPr bwMode="auto">
            <a:xfrm>
              <a:off x="2842" y="2123"/>
              <a:ext cx="909" cy="4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5705" name="Line 25"/>
            <p:cNvSpPr>
              <a:spLocks noChangeShapeType="1"/>
            </p:cNvSpPr>
            <p:nvPr/>
          </p:nvSpPr>
          <p:spPr bwMode="auto">
            <a:xfrm>
              <a:off x="2766" y="2046"/>
              <a:ext cx="106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5708" name="Line 28"/>
            <p:cNvSpPr>
              <a:spLocks noChangeShapeType="1"/>
            </p:cNvSpPr>
            <p:nvPr/>
          </p:nvSpPr>
          <p:spPr bwMode="auto">
            <a:xfrm>
              <a:off x="2804" y="2690"/>
              <a:ext cx="102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5709" name="Line 29"/>
            <p:cNvSpPr>
              <a:spLocks noChangeShapeType="1"/>
            </p:cNvSpPr>
            <p:nvPr/>
          </p:nvSpPr>
          <p:spPr bwMode="auto">
            <a:xfrm>
              <a:off x="2766" y="2122"/>
              <a:ext cx="0" cy="53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5710" name="Line 30"/>
            <p:cNvSpPr>
              <a:spLocks noChangeShapeType="1"/>
            </p:cNvSpPr>
            <p:nvPr/>
          </p:nvSpPr>
          <p:spPr bwMode="auto">
            <a:xfrm>
              <a:off x="3827" y="2122"/>
              <a:ext cx="0" cy="53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5711" name="Line 31"/>
            <p:cNvSpPr>
              <a:spLocks noChangeShapeType="1"/>
            </p:cNvSpPr>
            <p:nvPr/>
          </p:nvSpPr>
          <p:spPr bwMode="auto">
            <a:xfrm flipV="1">
              <a:off x="2842" y="2122"/>
              <a:ext cx="909" cy="4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55712" name="Rectangle 32"/>
          <p:cNvSpPr>
            <a:spLocks noChangeArrowheads="1"/>
          </p:cNvSpPr>
          <p:nvPr/>
        </p:nvSpPr>
        <p:spPr bwMode="auto">
          <a:xfrm>
            <a:off x="395536" y="6034088"/>
            <a:ext cx="8505577" cy="7016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dirty="0">
                <a:solidFill>
                  <a:srgbClr val="000000"/>
                </a:solidFill>
                <a:latin typeface="+mj-lt"/>
              </a:rPr>
              <a:t>Komplementarita vícečetných reprezentací – jejich kognitivní integrace zakládá porozumění (zde: Ohmův zákon: I = U/</a:t>
            </a:r>
            <a:r>
              <a:rPr lang="cs-CZ" sz="2000" dirty="0" err="1">
                <a:solidFill>
                  <a:srgbClr val="000000"/>
                </a:solidFill>
                <a:latin typeface="+mj-lt"/>
              </a:rPr>
              <a:t>R</a:t>
            </a:r>
            <a:r>
              <a:rPr lang="cs-CZ" sz="2000" dirty="0">
                <a:solidFill>
                  <a:srgbClr val="000000"/>
                </a:solidFill>
                <a:latin typeface="+mj-lt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9537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93" grpId="0" animBg="1"/>
      <p:bldP spid="4557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44" name="Text Box 16"/>
          <p:cNvSpPr txBox="1">
            <a:spLocks noChangeArrowheads="1"/>
          </p:cNvSpPr>
          <p:nvPr/>
        </p:nvSpPr>
        <p:spPr bwMode="auto">
          <a:xfrm>
            <a:off x="4211638" y="2827338"/>
            <a:ext cx="1262062" cy="1096962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2200" b="1">
                <a:solidFill>
                  <a:srgbClr val="000000"/>
                </a:solidFill>
                <a:latin typeface="Book Antiqua" charset="0"/>
              </a:rPr>
              <a:t>         U</a:t>
            </a:r>
          </a:p>
          <a:p>
            <a:r>
              <a:rPr lang="cs-CZ" sz="2200" b="1">
                <a:solidFill>
                  <a:srgbClr val="000000"/>
                </a:solidFill>
                <a:latin typeface="Book Antiqua" charset="0"/>
              </a:rPr>
              <a:t>I  =  -----</a:t>
            </a:r>
          </a:p>
          <a:p>
            <a:r>
              <a:rPr lang="cs-CZ" sz="2200" b="1">
                <a:solidFill>
                  <a:srgbClr val="000000"/>
                </a:solidFill>
                <a:latin typeface="Book Antiqua" charset="0"/>
              </a:rPr>
              <a:t>          R</a:t>
            </a:r>
          </a:p>
        </p:txBody>
      </p:sp>
      <p:grpSp>
        <p:nvGrpSpPr>
          <p:cNvPr id="457809" name="Group 81"/>
          <p:cNvGrpSpPr>
            <a:grpSpLocks/>
          </p:cNvGrpSpPr>
          <p:nvPr/>
        </p:nvGrpSpPr>
        <p:grpSpPr bwMode="auto">
          <a:xfrm>
            <a:off x="363538" y="1625600"/>
            <a:ext cx="7034212" cy="3824288"/>
            <a:chOff x="229" y="1024"/>
            <a:chExt cx="4431" cy="2409"/>
          </a:xfrm>
        </p:grpSpPr>
        <p:sp>
          <p:nvSpPr>
            <p:cNvPr id="457746" name="Text Box 18"/>
            <p:cNvSpPr txBox="1">
              <a:spLocks noChangeArrowheads="1"/>
            </p:cNvSpPr>
            <p:nvPr/>
          </p:nvSpPr>
          <p:spPr bwMode="auto">
            <a:xfrm>
              <a:off x="3827" y="1024"/>
              <a:ext cx="833" cy="250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cs-CZ" sz="2000" b="1">
                  <a:solidFill>
                    <a:srgbClr val="000000"/>
                  </a:solidFill>
                  <a:latin typeface="Book Antiqua" charset="0"/>
                </a:rPr>
                <a:t>el. napětí</a:t>
              </a:r>
            </a:p>
          </p:txBody>
        </p:sp>
        <p:sp>
          <p:nvSpPr>
            <p:cNvPr id="457747" name="Line 19"/>
            <p:cNvSpPr>
              <a:spLocks noChangeShapeType="1"/>
            </p:cNvSpPr>
            <p:nvPr/>
          </p:nvSpPr>
          <p:spPr bwMode="auto">
            <a:xfrm flipV="1">
              <a:off x="3297" y="1251"/>
              <a:ext cx="530" cy="60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7748" name="Text Box 20"/>
            <p:cNvSpPr txBox="1">
              <a:spLocks noChangeArrowheads="1"/>
            </p:cNvSpPr>
            <p:nvPr/>
          </p:nvSpPr>
          <p:spPr bwMode="auto">
            <a:xfrm>
              <a:off x="2918" y="1327"/>
              <a:ext cx="147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>
                  <a:solidFill>
                    <a:srgbClr val="000000"/>
                  </a:solidFill>
                </a:rPr>
                <a:t>je fyzikální veličina, která se nazývá</a:t>
              </a:r>
            </a:p>
          </p:txBody>
        </p:sp>
        <p:sp>
          <p:nvSpPr>
            <p:cNvPr id="457749" name="Text Box 21"/>
            <p:cNvSpPr txBox="1">
              <a:spLocks noChangeArrowheads="1"/>
            </p:cNvSpPr>
            <p:nvPr/>
          </p:nvSpPr>
          <p:spPr bwMode="auto">
            <a:xfrm>
              <a:off x="3827" y="3183"/>
              <a:ext cx="795" cy="250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cs-CZ" sz="2000" b="1">
                  <a:solidFill>
                    <a:srgbClr val="000000"/>
                  </a:solidFill>
                  <a:latin typeface="Book Antiqua" charset="0"/>
                </a:rPr>
                <a:t>el. odpor</a:t>
              </a:r>
            </a:p>
          </p:txBody>
        </p:sp>
        <p:sp>
          <p:nvSpPr>
            <p:cNvPr id="457750" name="Line 22"/>
            <p:cNvSpPr>
              <a:spLocks noChangeShapeType="1"/>
            </p:cNvSpPr>
            <p:nvPr/>
          </p:nvSpPr>
          <p:spPr bwMode="auto">
            <a:xfrm>
              <a:off x="3335" y="2425"/>
              <a:ext cx="492" cy="7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7751" name="Text Box 23"/>
            <p:cNvSpPr txBox="1">
              <a:spLocks noChangeArrowheads="1"/>
            </p:cNvSpPr>
            <p:nvPr/>
          </p:nvSpPr>
          <p:spPr bwMode="auto">
            <a:xfrm>
              <a:off x="2956" y="2577"/>
              <a:ext cx="147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>
                  <a:solidFill>
                    <a:srgbClr val="000000"/>
                  </a:solidFill>
                </a:rPr>
                <a:t>je fyzikální veličina, která se nazývá</a:t>
              </a:r>
            </a:p>
          </p:txBody>
        </p:sp>
        <p:sp>
          <p:nvSpPr>
            <p:cNvPr id="457752" name="Text Box 24"/>
            <p:cNvSpPr txBox="1">
              <a:spLocks noChangeArrowheads="1"/>
            </p:cNvSpPr>
            <p:nvPr/>
          </p:nvSpPr>
          <p:spPr bwMode="auto">
            <a:xfrm>
              <a:off x="229" y="2008"/>
              <a:ext cx="833" cy="250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cs-CZ" sz="2000" b="1">
                  <a:solidFill>
                    <a:srgbClr val="000000"/>
                  </a:solidFill>
                  <a:latin typeface="Book Antiqua" charset="0"/>
                </a:rPr>
                <a:t>el. proud</a:t>
              </a:r>
            </a:p>
          </p:txBody>
        </p:sp>
        <p:sp>
          <p:nvSpPr>
            <p:cNvPr id="457753" name="Text Box 25"/>
            <p:cNvSpPr txBox="1">
              <a:spLocks noChangeArrowheads="1"/>
            </p:cNvSpPr>
            <p:nvPr/>
          </p:nvSpPr>
          <p:spPr bwMode="auto">
            <a:xfrm>
              <a:off x="1100" y="1895"/>
              <a:ext cx="147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>
                  <a:solidFill>
                    <a:srgbClr val="000000"/>
                  </a:solidFill>
                </a:rPr>
                <a:t>je fyzikální veličina, která se nazývá</a:t>
              </a:r>
            </a:p>
          </p:txBody>
        </p:sp>
        <p:sp>
          <p:nvSpPr>
            <p:cNvPr id="457754" name="Line 26"/>
            <p:cNvSpPr>
              <a:spLocks noChangeShapeType="1"/>
            </p:cNvSpPr>
            <p:nvPr/>
          </p:nvSpPr>
          <p:spPr bwMode="auto">
            <a:xfrm flipV="1">
              <a:off x="1062" y="2122"/>
              <a:ext cx="159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57810" name="Group 82"/>
          <p:cNvGrpSpPr>
            <a:grpSpLocks/>
          </p:cNvGrpSpPr>
          <p:nvPr/>
        </p:nvGrpSpPr>
        <p:grpSpPr bwMode="auto">
          <a:xfrm>
            <a:off x="242888" y="422275"/>
            <a:ext cx="8718550" cy="5868988"/>
            <a:chOff x="153" y="266"/>
            <a:chExt cx="5492" cy="3697"/>
          </a:xfrm>
        </p:grpSpPr>
        <p:sp>
          <p:nvSpPr>
            <p:cNvPr id="457757" name="Text Box 29"/>
            <p:cNvSpPr txBox="1">
              <a:spLocks noChangeArrowheads="1"/>
            </p:cNvSpPr>
            <p:nvPr/>
          </p:nvSpPr>
          <p:spPr bwMode="auto">
            <a:xfrm>
              <a:off x="4850" y="3713"/>
              <a:ext cx="795" cy="25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cs-CZ" sz="2000" b="1">
                  <a:solidFill>
                    <a:srgbClr val="000000"/>
                  </a:solidFill>
                  <a:latin typeface="Book Antiqua" charset="0"/>
                </a:rPr>
                <a:t>ohmmetr</a:t>
              </a:r>
              <a:endParaRPr lang="el-GR" sz="2000" b="1">
                <a:solidFill>
                  <a:srgbClr val="000000"/>
                </a:solidFill>
                <a:latin typeface="Book Antiqua" charset="0"/>
              </a:endParaRPr>
            </a:p>
          </p:txBody>
        </p:sp>
        <p:sp>
          <p:nvSpPr>
            <p:cNvPr id="457760" name="Text Box 32"/>
            <p:cNvSpPr txBox="1">
              <a:spLocks noChangeArrowheads="1"/>
            </p:cNvSpPr>
            <p:nvPr/>
          </p:nvSpPr>
          <p:spPr bwMode="auto">
            <a:xfrm>
              <a:off x="4509" y="3448"/>
              <a:ext cx="4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>
                  <a:solidFill>
                    <a:srgbClr val="000000"/>
                  </a:solidFill>
                </a:rPr>
                <a:t>měří</a:t>
              </a:r>
            </a:p>
          </p:txBody>
        </p:sp>
        <p:sp>
          <p:nvSpPr>
            <p:cNvPr id="457761" name="Line 33"/>
            <p:cNvSpPr>
              <a:spLocks noChangeShapeType="1"/>
            </p:cNvSpPr>
            <p:nvPr/>
          </p:nvSpPr>
          <p:spPr bwMode="auto">
            <a:xfrm>
              <a:off x="4622" y="3410"/>
              <a:ext cx="228" cy="30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7763" name="Text Box 35"/>
            <p:cNvSpPr txBox="1">
              <a:spLocks noChangeArrowheads="1"/>
            </p:cNvSpPr>
            <p:nvPr/>
          </p:nvSpPr>
          <p:spPr bwMode="auto">
            <a:xfrm>
              <a:off x="4850" y="266"/>
              <a:ext cx="795" cy="25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cs-CZ" sz="2000" b="1">
                  <a:solidFill>
                    <a:srgbClr val="000000"/>
                  </a:solidFill>
                  <a:latin typeface="Book Antiqua" charset="0"/>
                </a:rPr>
                <a:t>voltmetr</a:t>
              </a:r>
              <a:endParaRPr lang="el-GR" sz="2000" b="1">
                <a:solidFill>
                  <a:srgbClr val="000000"/>
                </a:solidFill>
                <a:latin typeface="Book Antiqua" charset="0"/>
              </a:endParaRPr>
            </a:p>
          </p:txBody>
        </p:sp>
        <p:sp>
          <p:nvSpPr>
            <p:cNvPr id="457765" name="Line 37"/>
            <p:cNvSpPr>
              <a:spLocks noChangeShapeType="1"/>
            </p:cNvSpPr>
            <p:nvPr/>
          </p:nvSpPr>
          <p:spPr bwMode="auto">
            <a:xfrm flipV="1">
              <a:off x="4660" y="531"/>
              <a:ext cx="190" cy="49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7766" name="Text Box 38"/>
            <p:cNvSpPr txBox="1">
              <a:spLocks noChangeArrowheads="1"/>
            </p:cNvSpPr>
            <p:nvPr/>
          </p:nvSpPr>
          <p:spPr bwMode="auto">
            <a:xfrm>
              <a:off x="4471" y="641"/>
              <a:ext cx="4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>
                  <a:solidFill>
                    <a:srgbClr val="000000"/>
                  </a:solidFill>
                </a:rPr>
                <a:t>měří</a:t>
              </a:r>
            </a:p>
          </p:txBody>
        </p:sp>
        <p:sp>
          <p:nvSpPr>
            <p:cNvPr id="457771" name="Text Box 43"/>
            <p:cNvSpPr txBox="1">
              <a:spLocks noChangeArrowheads="1"/>
            </p:cNvSpPr>
            <p:nvPr/>
          </p:nvSpPr>
          <p:spPr bwMode="auto">
            <a:xfrm>
              <a:off x="153" y="1213"/>
              <a:ext cx="947" cy="25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cs-CZ" sz="2000" b="1">
                  <a:solidFill>
                    <a:srgbClr val="000000"/>
                  </a:solidFill>
                  <a:latin typeface="Book Antiqua" charset="0"/>
                </a:rPr>
                <a:t>ampérmetr</a:t>
              </a:r>
              <a:endParaRPr lang="el-GR" sz="2000" b="1">
                <a:solidFill>
                  <a:srgbClr val="000000"/>
                </a:solidFill>
                <a:latin typeface="Book Antiqua" charset="0"/>
              </a:endParaRPr>
            </a:p>
          </p:txBody>
        </p:sp>
        <p:sp>
          <p:nvSpPr>
            <p:cNvPr id="457773" name="Line 45"/>
            <p:cNvSpPr>
              <a:spLocks noChangeShapeType="1"/>
            </p:cNvSpPr>
            <p:nvPr/>
          </p:nvSpPr>
          <p:spPr bwMode="auto">
            <a:xfrm>
              <a:off x="607" y="1440"/>
              <a:ext cx="0" cy="56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7774" name="Text Box 46"/>
            <p:cNvSpPr txBox="1">
              <a:spLocks noChangeArrowheads="1"/>
            </p:cNvSpPr>
            <p:nvPr/>
          </p:nvSpPr>
          <p:spPr bwMode="auto">
            <a:xfrm>
              <a:off x="342" y="1630"/>
              <a:ext cx="4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>
                  <a:solidFill>
                    <a:srgbClr val="000000"/>
                  </a:solidFill>
                </a:rPr>
                <a:t>měří</a:t>
              </a:r>
            </a:p>
          </p:txBody>
        </p:sp>
      </p:grpSp>
      <p:grpSp>
        <p:nvGrpSpPr>
          <p:cNvPr id="457808" name="Group 80"/>
          <p:cNvGrpSpPr>
            <a:grpSpLocks/>
          </p:cNvGrpSpPr>
          <p:nvPr/>
        </p:nvGrpSpPr>
        <p:grpSpPr bwMode="auto">
          <a:xfrm>
            <a:off x="1565275" y="422275"/>
            <a:ext cx="5230813" cy="5868988"/>
            <a:chOff x="986" y="266"/>
            <a:chExt cx="3295" cy="3697"/>
          </a:xfrm>
        </p:grpSpPr>
        <p:sp>
          <p:nvSpPr>
            <p:cNvPr id="457756" name="Text Box 28"/>
            <p:cNvSpPr txBox="1">
              <a:spLocks noChangeArrowheads="1"/>
            </p:cNvSpPr>
            <p:nvPr/>
          </p:nvSpPr>
          <p:spPr bwMode="auto">
            <a:xfrm>
              <a:off x="2122" y="3713"/>
              <a:ext cx="795" cy="25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cs-CZ" sz="2000" b="1">
                  <a:solidFill>
                    <a:srgbClr val="000000"/>
                  </a:solidFill>
                  <a:latin typeface="Book Antiqua" charset="0"/>
                </a:rPr>
                <a:t>ohm (</a:t>
              </a:r>
              <a:r>
                <a:rPr lang="el-GR" sz="2000" b="1">
                  <a:solidFill>
                    <a:srgbClr val="000000"/>
                  </a:solidFill>
                  <a:latin typeface="Book Antiqua" charset="0"/>
                </a:rPr>
                <a:t>Ω</a:t>
              </a:r>
              <a:r>
                <a:rPr lang="cs-CZ" sz="2000" b="1">
                  <a:solidFill>
                    <a:srgbClr val="000000"/>
                  </a:solidFill>
                  <a:latin typeface="Book Antiqua" charset="0"/>
                </a:rPr>
                <a:t>)</a:t>
              </a:r>
              <a:endParaRPr lang="el-GR" sz="2000" b="1">
                <a:solidFill>
                  <a:srgbClr val="000000"/>
                </a:solidFill>
                <a:latin typeface="Book Antiqua" charset="0"/>
              </a:endParaRPr>
            </a:p>
          </p:txBody>
        </p:sp>
        <p:sp>
          <p:nvSpPr>
            <p:cNvPr id="457758" name="Line 30"/>
            <p:cNvSpPr>
              <a:spLocks noChangeShapeType="1"/>
            </p:cNvSpPr>
            <p:nvPr/>
          </p:nvSpPr>
          <p:spPr bwMode="auto">
            <a:xfrm flipH="1">
              <a:off x="2880" y="3448"/>
              <a:ext cx="947" cy="26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7759" name="Text Box 31"/>
            <p:cNvSpPr txBox="1">
              <a:spLocks noChangeArrowheads="1"/>
            </p:cNvSpPr>
            <p:nvPr/>
          </p:nvSpPr>
          <p:spPr bwMode="auto">
            <a:xfrm>
              <a:off x="3032" y="3448"/>
              <a:ext cx="9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>
                  <a:solidFill>
                    <a:srgbClr val="000000"/>
                  </a:solidFill>
                </a:rPr>
                <a:t>jednotkou je</a:t>
              </a:r>
            </a:p>
          </p:txBody>
        </p:sp>
        <p:sp>
          <p:nvSpPr>
            <p:cNvPr id="457767" name="Text Box 39"/>
            <p:cNvSpPr txBox="1">
              <a:spLocks noChangeArrowheads="1"/>
            </p:cNvSpPr>
            <p:nvPr/>
          </p:nvSpPr>
          <p:spPr bwMode="auto">
            <a:xfrm>
              <a:off x="2880" y="266"/>
              <a:ext cx="795" cy="25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cs-CZ" sz="2000" b="1">
                  <a:solidFill>
                    <a:srgbClr val="000000"/>
                  </a:solidFill>
                  <a:latin typeface="Book Antiqua" charset="0"/>
                </a:rPr>
                <a:t>volt (V)</a:t>
              </a:r>
              <a:endParaRPr lang="el-GR" sz="2000" b="1">
                <a:solidFill>
                  <a:srgbClr val="000000"/>
                </a:solidFill>
                <a:latin typeface="Book Antiqua" charset="0"/>
              </a:endParaRPr>
            </a:p>
          </p:txBody>
        </p:sp>
        <p:sp>
          <p:nvSpPr>
            <p:cNvPr id="457768" name="Text Box 40"/>
            <p:cNvSpPr txBox="1">
              <a:spLocks noChangeArrowheads="1"/>
            </p:cNvSpPr>
            <p:nvPr/>
          </p:nvSpPr>
          <p:spPr bwMode="auto">
            <a:xfrm>
              <a:off x="3372" y="641"/>
              <a:ext cx="9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>
                  <a:solidFill>
                    <a:srgbClr val="000000"/>
                  </a:solidFill>
                </a:rPr>
                <a:t>jednotkou je</a:t>
              </a:r>
            </a:p>
          </p:txBody>
        </p:sp>
        <p:sp>
          <p:nvSpPr>
            <p:cNvPr id="457769" name="Line 41"/>
            <p:cNvSpPr>
              <a:spLocks noChangeShapeType="1"/>
            </p:cNvSpPr>
            <p:nvPr/>
          </p:nvSpPr>
          <p:spPr bwMode="auto">
            <a:xfrm>
              <a:off x="3675" y="493"/>
              <a:ext cx="152" cy="53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7770" name="Text Box 42"/>
            <p:cNvSpPr txBox="1">
              <a:spLocks noChangeArrowheads="1"/>
            </p:cNvSpPr>
            <p:nvPr/>
          </p:nvSpPr>
          <p:spPr bwMode="auto">
            <a:xfrm>
              <a:off x="1592" y="1213"/>
              <a:ext cx="908" cy="25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cs-CZ" sz="2000" b="1">
                  <a:solidFill>
                    <a:srgbClr val="000000"/>
                  </a:solidFill>
                  <a:latin typeface="Book Antiqua" charset="0"/>
                </a:rPr>
                <a:t>ampér (A)</a:t>
              </a:r>
              <a:endParaRPr lang="el-GR" sz="2000" b="1">
                <a:solidFill>
                  <a:srgbClr val="000000"/>
                </a:solidFill>
                <a:latin typeface="Book Antiqua" charset="0"/>
              </a:endParaRPr>
            </a:p>
          </p:txBody>
        </p:sp>
        <p:sp>
          <p:nvSpPr>
            <p:cNvPr id="457772" name="Line 44"/>
            <p:cNvSpPr>
              <a:spLocks noChangeShapeType="1"/>
            </p:cNvSpPr>
            <p:nvPr/>
          </p:nvSpPr>
          <p:spPr bwMode="auto">
            <a:xfrm flipH="1">
              <a:off x="1062" y="1440"/>
              <a:ext cx="530" cy="56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7775" name="Text Box 47"/>
            <p:cNvSpPr txBox="1">
              <a:spLocks noChangeArrowheads="1"/>
            </p:cNvSpPr>
            <p:nvPr/>
          </p:nvSpPr>
          <p:spPr bwMode="auto">
            <a:xfrm>
              <a:off x="986" y="1554"/>
              <a:ext cx="9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>
                  <a:solidFill>
                    <a:srgbClr val="000000"/>
                  </a:solidFill>
                </a:rPr>
                <a:t>jednotkou je</a:t>
              </a:r>
            </a:p>
          </p:txBody>
        </p:sp>
      </p:grpSp>
      <p:grpSp>
        <p:nvGrpSpPr>
          <p:cNvPr id="457825" name="Group 9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57813" name="Line 85"/>
            <p:cNvSpPr>
              <a:spLocks noChangeShapeType="1"/>
            </p:cNvSpPr>
            <p:nvPr/>
          </p:nvSpPr>
          <p:spPr bwMode="auto">
            <a:xfrm flipH="1">
              <a:off x="0" y="2122"/>
              <a:ext cx="22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7814" name="Line 86"/>
            <p:cNvSpPr>
              <a:spLocks noChangeShapeType="1"/>
            </p:cNvSpPr>
            <p:nvPr/>
          </p:nvSpPr>
          <p:spPr bwMode="auto">
            <a:xfrm flipH="1">
              <a:off x="4660" y="1137"/>
              <a:ext cx="11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7815" name="Line 87"/>
            <p:cNvSpPr>
              <a:spLocks noChangeShapeType="1"/>
            </p:cNvSpPr>
            <p:nvPr/>
          </p:nvSpPr>
          <p:spPr bwMode="auto">
            <a:xfrm flipH="1">
              <a:off x="4621" y="3296"/>
              <a:ext cx="113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7817" name="Line 89"/>
            <p:cNvSpPr>
              <a:spLocks noChangeShapeType="1"/>
            </p:cNvSpPr>
            <p:nvPr/>
          </p:nvSpPr>
          <p:spPr bwMode="auto">
            <a:xfrm flipH="1">
              <a:off x="0" y="2463"/>
              <a:ext cx="2653" cy="18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7818" name="Line 90"/>
            <p:cNvSpPr>
              <a:spLocks noChangeShapeType="1"/>
            </p:cNvSpPr>
            <p:nvPr/>
          </p:nvSpPr>
          <p:spPr bwMode="auto">
            <a:xfrm flipV="1">
              <a:off x="2047" y="0"/>
              <a:ext cx="0" cy="12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7819" name="Line 91"/>
            <p:cNvSpPr>
              <a:spLocks noChangeShapeType="1"/>
            </p:cNvSpPr>
            <p:nvPr/>
          </p:nvSpPr>
          <p:spPr bwMode="auto">
            <a:xfrm flipV="1">
              <a:off x="607" y="1"/>
              <a:ext cx="0" cy="12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7820" name="Line 92"/>
            <p:cNvSpPr>
              <a:spLocks noChangeShapeType="1"/>
            </p:cNvSpPr>
            <p:nvPr/>
          </p:nvSpPr>
          <p:spPr bwMode="auto">
            <a:xfrm flipV="1">
              <a:off x="3259" y="0"/>
              <a:ext cx="0" cy="26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7821" name="Line 93"/>
            <p:cNvSpPr>
              <a:spLocks noChangeShapeType="1"/>
            </p:cNvSpPr>
            <p:nvPr/>
          </p:nvSpPr>
          <p:spPr bwMode="auto">
            <a:xfrm flipV="1">
              <a:off x="5233" y="4"/>
              <a:ext cx="0" cy="26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7822" name="Line 94"/>
            <p:cNvSpPr>
              <a:spLocks noChangeShapeType="1"/>
            </p:cNvSpPr>
            <p:nvPr/>
          </p:nvSpPr>
          <p:spPr bwMode="auto">
            <a:xfrm flipV="1">
              <a:off x="2463" y="3978"/>
              <a:ext cx="0" cy="34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7823" name="Line 95"/>
            <p:cNvSpPr>
              <a:spLocks noChangeShapeType="1"/>
            </p:cNvSpPr>
            <p:nvPr/>
          </p:nvSpPr>
          <p:spPr bwMode="auto">
            <a:xfrm flipV="1">
              <a:off x="5266" y="3977"/>
              <a:ext cx="0" cy="34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7824" name="Line 96"/>
            <p:cNvSpPr>
              <a:spLocks noChangeShapeType="1"/>
            </p:cNvSpPr>
            <p:nvPr/>
          </p:nvSpPr>
          <p:spPr bwMode="auto">
            <a:xfrm>
              <a:off x="3448" y="1971"/>
              <a:ext cx="231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57833" name="Group 105"/>
          <p:cNvGrpSpPr>
            <a:grpSpLocks/>
          </p:cNvGrpSpPr>
          <p:nvPr/>
        </p:nvGrpSpPr>
        <p:grpSpPr bwMode="auto">
          <a:xfrm>
            <a:off x="1746250" y="603250"/>
            <a:ext cx="5953125" cy="5472113"/>
            <a:chOff x="1100" y="380"/>
            <a:chExt cx="3750" cy="3447"/>
          </a:xfrm>
        </p:grpSpPr>
        <p:sp>
          <p:nvSpPr>
            <p:cNvPr id="457827" name="Line 99"/>
            <p:cNvSpPr>
              <a:spLocks noChangeShapeType="1"/>
            </p:cNvSpPr>
            <p:nvPr/>
          </p:nvSpPr>
          <p:spPr bwMode="auto">
            <a:xfrm>
              <a:off x="1100" y="1327"/>
              <a:ext cx="49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7828" name="Line 100"/>
            <p:cNvSpPr>
              <a:spLocks noChangeShapeType="1"/>
            </p:cNvSpPr>
            <p:nvPr/>
          </p:nvSpPr>
          <p:spPr bwMode="auto">
            <a:xfrm>
              <a:off x="3676" y="380"/>
              <a:ext cx="1174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7829" name="Line 101"/>
            <p:cNvSpPr>
              <a:spLocks noChangeShapeType="1"/>
            </p:cNvSpPr>
            <p:nvPr/>
          </p:nvSpPr>
          <p:spPr bwMode="auto">
            <a:xfrm>
              <a:off x="2918" y="3827"/>
              <a:ext cx="193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7830" name="Line 102"/>
            <p:cNvSpPr>
              <a:spLocks noChangeShapeType="1"/>
            </p:cNvSpPr>
            <p:nvPr/>
          </p:nvSpPr>
          <p:spPr bwMode="auto">
            <a:xfrm>
              <a:off x="2501" y="1440"/>
              <a:ext cx="190" cy="53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7831" name="Line 103"/>
            <p:cNvSpPr>
              <a:spLocks noChangeShapeType="1"/>
            </p:cNvSpPr>
            <p:nvPr/>
          </p:nvSpPr>
          <p:spPr bwMode="auto">
            <a:xfrm flipH="1">
              <a:off x="2463" y="2425"/>
              <a:ext cx="606" cy="12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7832" name="Line 104"/>
            <p:cNvSpPr>
              <a:spLocks noChangeShapeType="1"/>
            </p:cNvSpPr>
            <p:nvPr/>
          </p:nvSpPr>
          <p:spPr bwMode="auto">
            <a:xfrm>
              <a:off x="3183" y="531"/>
              <a:ext cx="0" cy="12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22965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3600" b="1" dirty="0" smtClean="0"/>
              <a:t>Část II</a:t>
            </a:r>
          </a:p>
          <a:p>
            <a:pPr marL="0" indent="0">
              <a:buNone/>
            </a:pPr>
            <a:r>
              <a:rPr lang="cs-CZ" sz="2400" dirty="0" smtClean="0"/>
              <a:t>Kritická místa na cestě do školy a ze školy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2361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011" y="159300"/>
            <a:ext cx="23687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Od obsahu vzdělávání </a:t>
            </a:r>
          </a:p>
          <a:p>
            <a:r>
              <a:rPr lang="cs-CZ" sz="2800" b="1" dirty="0" smtClean="0"/>
              <a:t>k žákově znalosti</a:t>
            </a:r>
          </a:p>
        </p:txBody>
      </p:sp>
      <p:pic>
        <p:nvPicPr>
          <p:cNvPr id="3" name="Picture 2" descr="VzdelavaciStroj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4" r="1984" b="14468"/>
          <a:stretch/>
        </p:blipFill>
        <p:spPr>
          <a:xfrm rot="10800000">
            <a:off x="2381249" y="190499"/>
            <a:ext cx="6572249" cy="3823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060" t="8524" r="8568" b="44570"/>
          <a:stretch/>
        </p:blipFill>
        <p:spPr>
          <a:xfrm>
            <a:off x="155386" y="4291523"/>
            <a:ext cx="2114739" cy="24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2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3799" y="2174129"/>
            <a:ext cx="8772225" cy="3638271"/>
            <a:chOff x="0" y="1588787"/>
            <a:chExt cx="8120063" cy="3403901"/>
          </a:xfrm>
        </p:grpSpPr>
        <p:sp>
          <p:nvSpPr>
            <p:cNvPr id="345119" name="Text Box 31"/>
            <p:cNvSpPr txBox="1">
              <a:spLocks noChangeArrowheads="1"/>
            </p:cNvSpPr>
            <p:nvPr/>
          </p:nvSpPr>
          <p:spPr bwMode="auto">
            <a:xfrm>
              <a:off x="5957888" y="1604963"/>
              <a:ext cx="9588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b="1" dirty="0">
                  <a:latin typeface="+mj-lt"/>
                  <a:cs typeface="Arial Black"/>
                </a:rPr>
                <a:t>žák</a:t>
              </a:r>
            </a:p>
          </p:txBody>
        </p:sp>
        <p:sp>
          <p:nvSpPr>
            <p:cNvPr id="345118" name="Text Box 30"/>
            <p:cNvSpPr txBox="1">
              <a:spLocks noChangeArrowheads="1"/>
            </p:cNvSpPr>
            <p:nvPr/>
          </p:nvSpPr>
          <p:spPr bwMode="auto">
            <a:xfrm>
              <a:off x="3613149" y="1604963"/>
              <a:ext cx="119856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b="1" dirty="0">
                  <a:latin typeface="+mj-lt"/>
                </a:rPr>
                <a:t>učitel</a:t>
              </a:r>
            </a:p>
          </p:txBody>
        </p:sp>
        <p:sp>
          <p:nvSpPr>
            <p:cNvPr id="345117" name="Text Box 29"/>
            <p:cNvSpPr txBox="1">
              <a:spLocks noChangeArrowheads="1"/>
            </p:cNvSpPr>
            <p:nvPr/>
          </p:nvSpPr>
          <p:spPr bwMode="auto">
            <a:xfrm>
              <a:off x="752475" y="1588787"/>
              <a:ext cx="2103437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b="1" dirty="0">
                  <a:latin typeface="+mj-lt"/>
                </a:rPr>
                <a:t>tvůrce</a:t>
              </a:r>
              <a:br>
                <a:rPr lang="cs-CZ" b="1" dirty="0">
                  <a:latin typeface="+mj-lt"/>
                </a:rPr>
              </a:br>
              <a:r>
                <a:rPr lang="cs-CZ" b="1" dirty="0">
                  <a:latin typeface="+mj-lt"/>
                </a:rPr>
                <a:t>kurikula</a:t>
              </a:r>
            </a:p>
          </p:txBody>
        </p:sp>
        <p:grpSp>
          <p:nvGrpSpPr>
            <p:cNvPr id="345146" name="Group 58"/>
            <p:cNvGrpSpPr>
              <a:grpSpLocks/>
            </p:cNvGrpSpPr>
            <p:nvPr/>
          </p:nvGrpSpPr>
          <p:grpSpPr bwMode="auto">
            <a:xfrm>
              <a:off x="0" y="3173413"/>
              <a:ext cx="8120063" cy="1819275"/>
              <a:chOff x="0" y="1999"/>
              <a:chExt cx="5115" cy="1146"/>
            </a:xfrm>
          </p:grpSpPr>
          <p:grpSp>
            <p:nvGrpSpPr>
              <p:cNvPr id="345137" name="Group 49"/>
              <p:cNvGrpSpPr>
                <a:grpSpLocks/>
              </p:cNvGrpSpPr>
              <p:nvPr/>
            </p:nvGrpSpPr>
            <p:grpSpPr bwMode="auto">
              <a:xfrm>
                <a:off x="0" y="2737"/>
                <a:ext cx="5115" cy="408"/>
                <a:chOff x="0" y="2737"/>
                <a:chExt cx="5115" cy="408"/>
              </a:xfrm>
            </p:grpSpPr>
            <p:sp>
              <p:nvSpPr>
                <p:cNvPr id="34510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0" y="2737"/>
                  <a:ext cx="722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cs-CZ" b="1" dirty="0">
                      <a:latin typeface="+mj-lt"/>
                    </a:rPr>
                    <a:t>oborové</a:t>
                  </a:r>
                  <a:br>
                    <a:rPr lang="cs-CZ" b="1" dirty="0">
                      <a:latin typeface="+mj-lt"/>
                    </a:rPr>
                  </a:br>
                  <a:r>
                    <a:rPr lang="cs-CZ" b="1" dirty="0">
                      <a:latin typeface="+mj-lt"/>
                    </a:rPr>
                    <a:t>obsahy</a:t>
                  </a:r>
                </a:p>
              </p:txBody>
            </p:sp>
            <p:sp>
              <p:nvSpPr>
                <p:cNvPr id="345108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1365" y="2737"/>
                  <a:ext cx="947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cs-CZ" b="1" dirty="0" err="1">
                      <a:latin typeface="+mj-lt"/>
                    </a:rPr>
                    <a:t>kurikulární</a:t>
                  </a:r>
                  <a:r>
                    <a:rPr lang="cs-CZ" b="1" dirty="0">
                      <a:latin typeface="+mj-lt"/>
                    </a:rPr>
                    <a:t/>
                  </a:r>
                  <a:br>
                    <a:rPr lang="cs-CZ" b="1" dirty="0">
                      <a:latin typeface="+mj-lt"/>
                    </a:rPr>
                  </a:br>
                  <a:r>
                    <a:rPr lang="cs-CZ" b="1" dirty="0">
                      <a:latin typeface="+mj-lt"/>
                    </a:rPr>
                    <a:t>obsahy</a:t>
                  </a:r>
                </a:p>
              </p:txBody>
            </p:sp>
            <p:sp>
              <p:nvSpPr>
                <p:cNvPr id="345109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995" y="2737"/>
                  <a:ext cx="796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cs-CZ" b="1" dirty="0">
                      <a:latin typeface="+mj-lt"/>
                    </a:rPr>
                    <a:t>obsahy</a:t>
                  </a:r>
                  <a:br>
                    <a:rPr lang="cs-CZ" b="1" dirty="0">
                      <a:latin typeface="+mj-lt"/>
                    </a:rPr>
                  </a:br>
                  <a:r>
                    <a:rPr lang="cs-CZ" b="1" dirty="0">
                      <a:latin typeface="+mj-lt"/>
                    </a:rPr>
                    <a:t>výuky</a:t>
                  </a:r>
                </a:p>
              </p:txBody>
            </p:sp>
            <p:sp>
              <p:nvSpPr>
                <p:cNvPr id="345110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4054" y="2737"/>
                  <a:ext cx="1061" cy="4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cs-CZ" b="1" dirty="0">
                      <a:latin typeface="+mj-lt"/>
                    </a:rPr>
                    <a:t>znalosti jako</a:t>
                  </a:r>
                </a:p>
                <a:p>
                  <a:pPr algn="ctr"/>
                  <a:r>
                    <a:rPr lang="cs-CZ" b="1" dirty="0">
                      <a:latin typeface="+mj-lt"/>
                    </a:rPr>
                    <a:t>obsahy mysli</a:t>
                  </a:r>
                </a:p>
              </p:txBody>
            </p:sp>
          </p:grpSp>
          <p:sp>
            <p:nvSpPr>
              <p:cNvPr id="345111" name="AutoShape 23"/>
              <p:cNvSpPr>
                <a:spLocks noChangeArrowheads="1"/>
              </p:cNvSpPr>
              <p:nvPr/>
            </p:nvSpPr>
            <p:spPr bwMode="auto">
              <a:xfrm>
                <a:off x="684" y="2021"/>
                <a:ext cx="984" cy="492"/>
              </a:xfrm>
              <a:prstGeom prst="curvedDownArrow">
                <a:avLst>
                  <a:gd name="adj1" fmla="val 40000"/>
                  <a:gd name="adj2" fmla="val 80000"/>
                  <a:gd name="adj3" fmla="val 3333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5112" name="AutoShape 24"/>
              <p:cNvSpPr>
                <a:spLocks noChangeArrowheads="1"/>
              </p:cNvSpPr>
              <p:nvPr/>
            </p:nvSpPr>
            <p:spPr bwMode="auto">
              <a:xfrm>
                <a:off x="2158" y="1999"/>
                <a:ext cx="1063" cy="492"/>
              </a:xfrm>
              <a:prstGeom prst="curvedDownArrow">
                <a:avLst>
                  <a:gd name="adj1" fmla="val 43211"/>
                  <a:gd name="adj2" fmla="val 86423"/>
                  <a:gd name="adj3" fmla="val 3333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5113" name="AutoShape 25"/>
              <p:cNvSpPr>
                <a:spLocks noChangeArrowheads="1"/>
              </p:cNvSpPr>
              <p:nvPr/>
            </p:nvSpPr>
            <p:spPr bwMode="auto">
              <a:xfrm>
                <a:off x="3600" y="1999"/>
                <a:ext cx="1060" cy="492"/>
              </a:xfrm>
              <a:prstGeom prst="curvedDownArrow">
                <a:avLst>
                  <a:gd name="adj1" fmla="val 43089"/>
                  <a:gd name="adj2" fmla="val 86179"/>
                  <a:gd name="adj3" fmla="val 3333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345138" name="Group 50"/>
            <p:cNvGrpSpPr>
              <a:grpSpLocks/>
            </p:cNvGrpSpPr>
            <p:nvPr/>
          </p:nvGrpSpPr>
          <p:grpSpPr bwMode="auto">
            <a:xfrm>
              <a:off x="752475" y="2286000"/>
              <a:ext cx="6945313" cy="661988"/>
              <a:chOff x="474" y="1440"/>
              <a:chExt cx="4375" cy="417"/>
            </a:xfrm>
          </p:grpSpPr>
          <p:sp>
            <p:nvSpPr>
              <p:cNvPr id="345114" name="Text Box 26"/>
              <p:cNvSpPr txBox="1">
                <a:spLocks noChangeArrowheads="1"/>
              </p:cNvSpPr>
              <p:nvPr/>
            </p:nvSpPr>
            <p:spPr bwMode="auto">
              <a:xfrm>
                <a:off x="474" y="1440"/>
                <a:ext cx="1325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cs-CZ" b="1" dirty="0" err="1">
                    <a:latin typeface="+mj-lt"/>
                  </a:rPr>
                  <a:t>ontodidaktická</a:t>
                </a:r>
                <a:r>
                  <a:rPr lang="cs-CZ" b="1" dirty="0">
                    <a:latin typeface="+mj-lt"/>
                  </a:rPr>
                  <a:t> transformace</a:t>
                </a:r>
              </a:p>
            </p:txBody>
          </p:sp>
          <p:sp>
            <p:nvSpPr>
              <p:cNvPr id="345115" name="Text Box 27"/>
              <p:cNvSpPr txBox="1">
                <a:spLocks noChangeArrowheads="1"/>
              </p:cNvSpPr>
              <p:nvPr/>
            </p:nvSpPr>
            <p:spPr bwMode="auto">
              <a:xfrm>
                <a:off x="1973" y="1453"/>
                <a:ext cx="1325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cs-CZ" b="1" dirty="0" err="1">
                    <a:latin typeface="+mj-lt"/>
                  </a:rPr>
                  <a:t>psychodidaktická</a:t>
                </a:r>
                <a:r>
                  <a:rPr lang="cs-CZ" b="1" dirty="0">
                    <a:latin typeface="+mj-lt"/>
                  </a:rPr>
                  <a:t> transformace</a:t>
                </a:r>
              </a:p>
            </p:txBody>
          </p:sp>
          <p:sp>
            <p:nvSpPr>
              <p:cNvPr id="345116" name="Text Box 28"/>
              <p:cNvSpPr txBox="1">
                <a:spLocks noChangeArrowheads="1"/>
              </p:cNvSpPr>
              <p:nvPr/>
            </p:nvSpPr>
            <p:spPr bwMode="auto">
              <a:xfrm>
                <a:off x="3524" y="1440"/>
                <a:ext cx="1325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cs-CZ" b="1" dirty="0">
                    <a:latin typeface="+mj-lt"/>
                  </a:rPr>
                  <a:t>kognitivní transformace</a:t>
                </a:r>
              </a:p>
            </p:txBody>
          </p:sp>
        </p:grpSp>
      </p:grpSp>
      <p:sp>
        <p:nvSpPr>
          <p:cNvPr id="4" name="Half Frame 3"/>
          <p:cNvSpPr/>
          <p:nvPr/>
        </p:nvSpPr>
        <p:spPr>
          <a:xfrm>
            <a:off x="584815" y="785442"/>
            <a:ext cx="584815" cy="2623713"/>
          </a:xfrm>
          <a:prstGeom prst="half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4763" y="401071"/>
            <a:ext cx="21874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</a:t>
            </a:r>
            <a:r>
              <a:rPr lang="cs-CZ" dirty="0" smtClean="0"/>
              <a:t>ýběr obsahu</a:t>
            </a:r>
          </a:p>
          <a:p>
            <a:r>
              <a:rPr lang="cs-CZ" dirty="0"/>
              <a:t>z</a:t>
            </a:r>
            <a:r>
              <a:rPr lang="cs-CZ" dirty="0" smtClean="0"/>
              <a:t>důvodnění obsahu</a:t>
            </a:r>
          </a:p>
          <a:p>
            <a:r>
              <a:rPr lang="cs-CZ" dirty="0"/>
              <a:t>s</a:t>
            </a:r>
            <a:r>
              <a:rPr lang="cs-CZ" dirty="0" smtClean="0"/>
              <a:t>trukturování obsahu</a:t>
            </a:r>
            <a:endParaRPr lang="cs-CZ" dirty="0"/>
          </a:p>
        </p:txBody>
      </p:sp>
      <p:sp>
        <p:nvSpPr>
          <p:cNvPr id="47" name="Half Frame 46"/>
          <p:cNvSpPr/>
          <p:nvPr/>
        </p:nvSpPr>
        <p:spPr>
          <a:xfrm>
            <a:off x="3333372" y="785444"/>
            <a:ext cx="584815" cy="2623712"/>
          </a:xfrm>
          <a:prstGeom prst="half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023683" y="518050"/>
            <a:ext cx="2087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adaptace obsahu</a:t>
            </a:r>
          </a:p>
          <a:p>
            <a:r>
              <a:rPr lang="cs-CZ" dirty="0" err="1" smtClean="0"/>
              <a:t>sémantizace</a:t>
            </a:r>
            <a:r>
              <a:rPr lang="cs-CZ" dirty="0" smtClean="0"/>
              <a:t> obsahu</a:t>
            </a:r>
          </a:p>
        </p:txBody>
      </p:sp>
      <p:sp>
        <p:nvSpPr>
          <p:cNvPr id="50" name="Half Frame 49"/>
          <p:cNvSpPr/>
          <p:nvPr/>
        </p:nvSpPr>
        <p:spPr>
          <a:xfrm>
            <a:off x="6327786" y="785444"/>
            <a:ext cx="584815" cy="2623712"/>
          </a:xfrm>
          <a:prstGeom prst="half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962728" y="386350"/>
            <a:ext cx="18780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</a:t>
            </a:r>
            <a:r>
              <a:rPr lang="cs-CZ" dirty="0" smtClean="0"/>
              <a:t>vnitřnění obsahu</a:t>
            </a:r>
          </a:p>
          <a:p>
            <a:r>
              <a:rPr lang="cs-CZ" dirty="0" smtClean="0"/>
              <a:t>instrumentalizace </a:t>
            </a:r>
          </a:p>
          <a:p>
            <a:r>
              <a:rPr lang="cs-CZ" dirty="0"/>
              <a:t>o</a:t>
            </a:r>
            <a:r>
              <a:rPr lang="cs-CZ" dirty="0" smtClean="0"/>
              <a:t>bsahu (aplikace)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17" y="33421"/>
            <a:ext cx="6143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Kritická místa (tvorby, realizace, hodnocení kurikula)...</a:t>
            </a:r>
            <a:endParaRPr lang="cs-CZ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5569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1520" y="182563"/>
            <a:ext cx="8589268" cy="660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/>
            <a:r>
              <a:rPr lang="cs-CZ" sz="3200" b="1" dirty="0" smtClean="0">
                <a:solidFill>
                  <a:srgbClr val="000000"/>
                </a:solidFill>
                <a:effectLst/>
              </a:rPr>
              <a:t>Kritické místo </a:t>
            </a:r>
            <a:r>
              <a:rPr lang="cs-CZ" sz="3200" b="1" dirty="0" err="1" smtClean="0">
                <a:solidFill>
                  <a:srgbClr val="000000"/>
                </a:solidFill>
                <a:effectLst/>
              </a:rPr>
              <a:t>ontodidaktické</a:t>
            </a:r>
            <a:r>
              <a:rPr lang="cs-CZ" sz="3200" b="1" dirty="0" smtClean="0">
                <a:solidFill>
                  <a:srgbClr val="000000"/>
                </a:solidFill>
                <a:effectLst/>
              </a:rPr>
              <a:t> transformace: </a:t>
            </a:r>
            <a:r>
              <a:rPr lang="cs-CZ" sz="3200" b="1" dirty="0" smtClean="0">
                <a:solidFill>
                  <a:srgbClr val="800000"/>
                </a:solidFill>
                <a:effectLst/>
              </a:rPr>
              <a:t>výběr </a:t>
            </a:r>
            <a:endParaRPr lang="cs-CZ" sz="3200" b="1" dirty="0">
              <a:solidFill>
                <a:srgbClr val="800000"/>
              </a:solidFill>
              <a:effectLst/>
            </a:endParaRPr>
          </a:p>
        </p:txBody>
      </p:sp>
      <p:sp>
        <p:nvSpPr>
          <p:cNvPr id="301059" name="Rectangle 3"/>
          <p:cNvSpPr>
            <a:spLocks noRot="1" noChangeArrowheads="1"/>
          </p:cNvSpPr>
          <p:nvPr/>
        </p:nvSpPr>
        <p:spPr bwMode="auto">
          <a:xfrm>
            <a:off x="251520" y="1124744"/>
            <a:ext cx="8649593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000000"/>
              </a:buClr>
            </a:pPr>
            <a:r>
              <a:rPr lang="cs-CZ" sz="28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Na otázku, které vědění se má zprostředkovávat ve škole (na jaké typu a stupni?), se dříve odpovídalo: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cs-CZ" sz="24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to, které je součástí kánonu...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cs-CZ" sz="24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jenomže odvozovat vědění pro školu z kánonu znamená vytvořit kurikulum sice obsahově hodnotné, avšak zastaralé (neboť součástí kánonu není to, co neprověřila tradice) a přehlcené (neboť kánon je rozsáhlý). 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</a:pPr>
            <a:r>
              <a:rPr lang="cs-CZ" sz="2800" dirty="0" smtClean="0">
                <a:solidFill>
                  <a:srgbClr val="000000"/>
                </a:solidFill>
                <a:latin typeface="+mj-lt"/>
              </a:rPr>
              <a:t>Dnes se proto jde spíše cestou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cs-CZ" sz="2400" dirty="0" smtClean="0">
                <a:solidFill>
                  <a:srgbClr val="000000"/>
                </a:solidFill>
                <a:latin typeface="+mj-lt"/>
              </a:rPr>
              <a:t>vymezování klíčových (velkých) pojmů a metodologií oborů, pokud se bavíme o kurikulu konkrétních vyučovacích předmětů, a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cs-CZ" sz="2400" dirty="0" smtClean="0">
                <a:solidFill>
                  <a:srgbClr val="000000"/>
                </a:solidFill>
                <a:latin typeface="+mj-lt"/>
              </a:rPr>
              <a:t>obecnějších (klíčových) kompetencí (popř. i tematických či problémových oblastí), pokud se bavíme o obory přesahující (či obory „míjející“) části kurikula.</a:t>
            </a:r>
            <a:endParaRPr lang="cs-CZ" sz="2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" name="Picture 3" descr="NesmslnostUceniVeSkol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0" b="7414"/>
          <a:stretch/>
        </p:blipFill>
        <p:spPr>
          <a:xfrm>
            <a:off x="4444595" y="1127392"/>
            <a:ext cx="4699406" cy="572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0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18102" y="182563"/>
            <a:ext cx="8771340" cy="660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/>
            <a:r>
              <a:rPr lang="cs-CZ" sz="3200" b="1" dirty="0" smtClean="0">
                <a:solidFill>
                  <a:srgbClr val="000000"/>
                </a:solidFill>
                <a:effectLst/>
              </a:rPr>
              <a:t>Kritické místo </a:t>
            </a:r>
            <a:r>
              <a:rPr lang="cs-CZ" sz="3200" b="1" dirty="0" err="1" smtClean="0">
                <a:solidFill>
                  <a:srgbClr val="000000"/>
                </a:solidFill>
                <a:effectLst/>
              </a:rPr>
              <a:t>ontodidaktické</a:t>
            </a:r>
            <a:r>
              <a:rPr lang="cs-CZ" sz="3200" b="1" dirty="0" smtClean="0">
                <a:solidFill>
                  <a:srgbClr val="000000"/>
                </a:solidFill>
                <a:effectLst/>
              </a:rPr>
              <a:t> transformace: </a:t>
            </a:r>
            <a:r>
              <a:rPr lang="cs-CZ" sz="3200" b="1" dirty="0" smtClean="0">
                <a:solidFill>
                  <a:srgbClr val="800000"/>
                </a:solidFill>
                <a:effectLst/>
              </a:rPr>
              <a:t>zdůvodnění</a:t>
            </a:r>
            <a:endParaRPr lang="cs-CZ" sz="3200" b="1" dirty="0">
              <a:solidFill>
                <a:srgbClr val="800000"/>
              </a:solidFill>
              <a:effectLst/>
            </a:endParaRPr>
          </a:p>
        </p:txBody>
      </p:sp>
      <p:sp>
        <p:nvSpPr>
          <p:cNvPr id="301059" name="Rectangle 3"/>
          <p:cNvSpPr>
            <a:spLocks noRot="1" noChangeArrowheads="1"/>
          </p:cNvSpPr>
          <p:nvPr/>
        </p:nvSpPr>
        <p:spPr bwMode="auto">
          <a:xfrm>
            <a:off x="218102" y="1002693"/>
            <a:ext cx="8771340" cy="566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000000"/>
              </a:buClr>
            </a:pPr>
            <a:r>
              <a:rPr lang="cs-CZ" sz="28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Na otázku, proč má být určité vědění X zprostředkováváno ve škole (na jaké typu/stupni?), se dříve odpovídalo: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cs-CZ" sz="24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...protože X je součástí kánonu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cs-CZ" sz="24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...protože X je předpokladem pro porozumění XY.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</a:pPr>
            <a:r>
              <a:rPr lang="cs-CZ" sz="2800" dirty="0" smtClean="0">
                <a:solidFill>
                  <a:srgbClr val="000000"/>
                </a:solidFill>
                <a:latin typeface="+mj-lt"/>
              </a:rPr>
              <a:t>Objevuje se však námitka:</a:t>
            </a:r>
          </a:p>
          <a:p>
            <a:pPr marL="457200" indent="-457200" eaLnBrk="1" hangingPunct="1"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dirty="0" smtClean="0">
                <a:solidFill>
                  <a:srgbClr val="000000"/>
                </a:solidFill>
                <a:latin typeface="+mj-lt"/>
              </a:rPr>
              <a:t>...že je vědění X součástí kánonu a předpokladem čehosi dalšího, je dnes k zahrnutí do kurikula neoprávní, když je zastaralé a k ničemu.</a:t>
            </a:r>
            <a:endParaRPr lang="cs-CZ" sz="28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spcBef>
                <a:spcPct val="20000"/>
              </a:spcBef>
              <a:buClr>
                <a:srgbClr val="000000"/>
              </a:buClr>
            </a:pPr>
            <a:r>
              <a:rPr lang="cs-CZ" sz="2800" dirty="0" smtClean="0">
                <a:solidFill>
                  <a:srgbClr val="000000"/>
                </a:solidFill>
                <a:latin typeface="+mj-lt"/>
              </a:rPr>
              <a:t>Při tvorbě kurikula lze v posledních letech registrovat: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cs-CZ" sz="2400" dirty="0" smtClean="0">
                <a:solidFill>
                  <a:srgbClr val="000000"/>
                </a:solidFill>
                <a:latin typeface="+mj-lt"/>
              </a:rPr>
              <a:t>...odklon od obsahově (věcně/tematicky) vymezovaných kurikul ve prospěch (a) obtížně uchopitelných kurikul založených na širokých klíčových kompetencích, nebo naopak úzkých kurikul založených na detailních formulací výstupů z učení.</a:t>
            </a:r>
            <a:endParaRPr lang="cs-CZ" sz="2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54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65851"/>
            <a:ext cx="9144000" cy="660400"/>
          </a:xfrm>
          <a:noFill/>
          <a:ln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/>
            <a:r>
              <a:rPr lang="cs-CZ" sz="3200" b="1" dirty="0" smtClean="0">
                <a:solidFill>
                  <a:srgbClr val="000000"/>
                </a:solidFill>
                <a:effectLst/>
              </a:rPr>
              <a:t>Kritické místo </a:t>
            </a:r>
            <a:r>
              <a:rPr lang="cs-CZ" sz="3200" b="1" dirty="0" err="1" smtClean="0">
                <a:solidFill>
                  <a:srgbClr val="000000"/>
                </a:solidFill>
                <a:effectLst/>
              </a:rPr>
              <a:t>ontodidaktické</a:t>
            </a:r>
            <a:r>
              <a:rPr lang="cs-CZ" sz="3200" b="1" dirty="0" smtClean="0">
                <a:solidFill>
                  <a:srgbClr val="000000"/>
                </a:solidFill>
                <a:effectLst/>
              </a:rPr>
              <a:t> transformace: </a:t>
            </a:r>
            <a:r>
              <a:rPr lang="cs-CZ" sz="3200" b="1" dirty="0" smtClean="0">
                <a:solidFill>
                  <a:srgbClr val="800000"/>
                </a:solidFill>
                <a:effectLst/>
              </a:rPr>
              <a:t>strukturování</a:t>
            </a:r>
            <a:endParaRPr lang="cs-CZ" sz="3200" b="1" dirty="0">
              <a:solidFill>
                <a:srgbClr val="800000"/>
              </a:solidFill>
              <a:effectLst/>
            </a:endParaRPr>
          </a:p>
        </p:txBody>
      </p:sp>
      <p:sp>
        <p:nvSpPr>
          <p:cNvPr id="301059" name="Rectangle 3"/>
          <p:cNvSpPr>
            <a:spLocks noRot="1" noChangeArrowheads="1"/>
          </p:cNvSpPr>
          <p:nvPr/>
        </p:nvSpPr>
        <p:spPr bwMode="auto">
          <a:xfrm>
            <a:off x="218102" y="952557"/>
            <a:ext cx="8771340" cy="352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000000"/>
              </a:buClr>
            </a:pPr>
            <a:r>
              <a:rPr lang="cs-CZ" sz="28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Řeší se vztah mezi disciplinární částí kurikula (obory / vyučovací předměty) a obecnou částí kurikula: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cs-CZ" sz="24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...sice se proklamuje, že obě částí jsou propojenosti a vzájemné podmíněné, avšak ve skutečnosti není zpracování obsahů v disciplinární části ke (klíčovým) kompetencím vztaženo.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</a:pPr>
            <a:r>
              <a:rPr lang="cs-CZ" sz="2800" dirty="0" smtClean="0">
                <a:solidFill>
                  <a:srgbClr val="000000"/>
                </a:solidFill>
                <a:latin typeface="+mj-lt"/>
              </a:rPr>
              <a:t>Uvnitř disciplinární části kurikula může být problémem </a:t>
            </a:r>
          </a:p>
          <a:p>
            <a:pPr marL="457200" indent="-457200" eaLnBrk="1" hangingPunct="1"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dirty="0" smtClean="0">
                <a:solidFill>
                  <a:srgbClr val="000000"/>
                </a:solidFill>
                <a:latin typeface="+mj-lt"/>
              </a:rPr>
              <a:t>nezvládnutá obsahová, metodologická nebo i časová koordinace příbuzných oborů v rámci širších vzdělávacích oblastí.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01394" y="4459681"/>
            <a:ext cx="623157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cs-CZ" sz="2800" dirty="0" smtClean="0">
                <a:solidFill>
                  <a:srgbClr val="000000"/>
                </a:solidFill>
                <a:latin typeface="+mj-lt"/>
              </a:rPr>
              <a:t>Nezvladatelný nárůst komplexity učiva v integrovaných předmětech (klade vyšší nároky na porozumění), zvládnutí oborů jako předpoklad pro diferenciaci oborových perspektiv. </a:t>
            </a:r>
            <a:endParaRPr lang="cs-CZ" sz="2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Picture 5" descr="marecek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5" t="22591" r="4442"/>
          <a:stretch/>
        </p:blipFill>
        <p:spPr bwMode="auto">
          <a:xfrm>
            <a:off x="6416258" y="4493105"/>
            <a:ext cx="2589894" cy="193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9398" y="6433507"/>
            <a:ext cx="5434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dirty="0">
                <a:solidFill>
                  <a:srgbClr val="000000"/>
                </a:solidFill>
              </a:rPr>
              <a:t>Jan Neruda jako jeden z největších básníků století páry...</a:t>
            </a:r>
          </a:p>
        </p:txBody>
      </p:sp>
    </p:spTree>
    <p:extLst>
      <p:ext uri="{BB962C8B-B14F-4D97-AF65-F5344CB8AC3E}">
        <p14:creationId xmlns:p14="http://schemas.microsoft.com/office/powerpoint/2010/main" val="359635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65851"/>
            <a:ext cx="9144000" cy="660400"/>
          </a:xfrm>
          <a:noFill/>
          <a:ln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/>
            <a:r>
              <a:rPr lang="cs-CZ" sz="3200" b="1" dirty="0" smtClean="0">
                <a:solidFill>
                  <a:srgbClr val="000000"/>
                </a:solidFill>
                <a:effectLst/>
              </a:rPr>
              <a:t>Kritické místo </a:t>
            </a:r>
            <a:r>
              <a:rPr lang="cs-CZ" sz="3200" b="1" dirty="0" err="1" smtClean="0">
                <a:solidFill>
                  <a:srgbClr val="000000"/>
                </a:solidFill>
                <a:effectLst/>
              </a:rPr>
              <a:t>psychodidaktické</a:t>
            </a:r>
            <a:r>
              <a:rPr lang="cs-CZ" sz="3200" b="1" dirty="0" smtClean="0">
                <a:solidFill>
                  <a:srgbClr val="000000"/>
                </a:solidFill>
                <a:effectLst/>
              </a:rPr>
              <a:t> transformace: </a:t>
            </a:r>
            <a:r>
              <a:rPr lang="cs-CZ" sz="3200" b="1" dirty="0" smtClean="0">
                <a:solidFill>
                  <a:srgbClr val="800000"/>
                </a:solidFill>
              </a:rPr>
              <a:t>adaptace</a:t>
            </a:r>
            <a:endParaRPr lang="cs-CZ" sz="3200" b="1" dirty="0">
              <a:solidFill>
                <a:srgbClr val="800000"/>
              </a:solidFill>
              <a:effectLst/>
            </a:endParaRPr>
          </a:p>
        </p:txBody>
      </p:sp>
      <p:sp>
        <p:nvSpPr>
          <p:cNvPr id="301059" name="Rectangle 3"/>
          <p:cNvSpPr>
            <a:spLocks noRot="1" noChangeArrowheads="1"/>
          </p:cNvSpPr>
          <p:nvPr/>
        </p:nvSpPr>
        <p:spPr bwMode="auto">
          <a:xfrm>
            <a:off x="218102" y="1666875"/>
            <a:ext cx="8771340" cy="4950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000000"/>
              </a:buClr>
            </a:pPr>
            <a:r>
              <a:rPr lang="cs-CZ" sz="28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Adaptace obsahu není jen jeho druhým výběrem (redukcí),</a:t>
            </a:r>
          </a:p>
          <a:p>
            <a:pPr marL="457200" indent="-457200" eaLnBrk="1" hangingPunct="1"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spíše jde o jeho „úpravy“ pod zorným úhlem vzdělávacích možností, ale i problémů žáků.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</a:pPr>
            <a:r>
              <a:rPr lang="cs-CZ" sz="28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Zvyšující se rozrůzněnost žáků, resp. jejich vzdělávacích možností a problémů je výzvou </a:t>
            </a:r>
          </a:p>
          <a:p>
            <a:pPr marL="457200" indent="-457200" eaLnBrk="1" hangingPunct="1"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nejen pro metodiku výuky, ale i pro nastavení obsahu (učiva)</a:t>
            </a:r>
          </a:p>
          <a:p>
            <a:pPr marL="457200" indent="-457200" eaLnBrk="1" hangingPunct="1"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nejde přitom jen o rozlišení různých úrovní náročnosti učiva, ale také o různé způsoby práce s ním.</a:t>
            </a:r>
            <a:endParaRPr lang="cs-CZ" sz="2000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699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02351"/>
            <a:ext cx="9144000" cy="660400"/>
          </a:xfr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cs-CZ" sz="2800" b="1" dirty="0" smtClean="0">
                <a:solidFill>
                  <a:srgbClr val="000000"/>
                </a:solidFill>
                <a:effectLst/>
              </a:rPr>
              <a:t>Kritické místo </a:t>
            </a:r>
            <a:r>
              <a:rPr lang="cs-CZ" sz="2800" b="1" dirty="0" err="1" smtClean="0">
                <a:solidFill>
                  <a:srgbClr val="000000"/>
                </a:solidFill>
                <a:effectLst/>
              </a:rPr>
              <a:t>psychodidaktické</a:t>
            </a:r>
            <a:r>
              <a:rPr lang="cs-CZ" sz="2800" b="1" dirty="0" smtClean="0">
                <a:solidFill>
                  <a:srgbClr val="000000"/>
                </a:solidFill>
                <a:effectLst/>
              </a:rPr>
              <a:t> transformace: </a:t>
            </a:r>
            <a:r>
              <a:rPr lang="cs-CZ" sz="2800" b="1" dirty="0" err="1" smtClean="0">
                <a:solidFill>
                  <a:srgbClr val="800000"/>
                </a:solidFill>
              </a:rPr>
              <a:t>sémantizace</a:t>
            </a:r>
            <a:endParaRPr lang="cs-CZ" sz="2800" b="1" dirty="0">
              <a:solidFill>
                <a:srgbClr val="800000"/>
              </a:solidFill>
              <a:effectLst/>
            </a:endParaRPr>
          </a:p>
        </p:txBody>
      </p:sp>
      <p:sp>
        <p:nvSpPr>
          <p:cNvPr id="301059" name="Rectangle 3"/>
          <p:cNvSpPr>
            <a:spLocks noRot="1" noChangeArrowheads="1"/>
          </p:cNvSpPr>
          <p:nvPr/>
        </p:nvSpPr>
        <p:spPr bwMode="auto">
          <a:xfrm>
            <a:off x="202227" y="826251"/>
            <a:ext cx="8719523" cy="379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000000"/>
              </a:buClr>
            </a:pPr>
            <a:r>
              <a:rPr lang="cs-CZ" sz="24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Že se z obsahu podaří vytěžit významy, které budou pro žáky přístupné, není samozřejmé: </a:t>
            </a:r>
          </a:p>
          <a:p>
            <a:pPr marL="457200" indent="-457200" eaLnBrk="1" hangingPunct="1"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200" dirty="0">
                <a:solidFill>
                  <a:srgbClr val="000000"/>
                </a:solidFill>
                <a:latin typeface="+mj-lt"/>
                <a:cs typeface="Times New Roman" charset="0"/>
              </a:rPr>
              <a:t>v</a:t>
            </a:r>
            <a:r>
              <a:rPr lang="cs-CZ" sz="22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ýuka může být vlivem různých didaktických formalismů vedena </a:t>
            </a:r>
            <a:r>
              <a:rPr lang="cs-CZ" sz="2200" i="1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úzce</a:t>
            </a:r>
            <a:r>
              <a:rPr lang="cs-CZ" sz="22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 tak, že možnosti utvoření významů a (mnohostranného) porozumění žáky s různými vzdělávacími předpoklady i problémy jsou omezeny.</a:t>
            </a:r>
          </a:p>
          <a:p>
            <a:pPr>
              <a:spcBef>
                <a:spcPct val="20000"/>
              </a:spcBef>
              <a:buClr>
                <a:srgbClr val="000000"/>
              </a:buClr>
            </a:pPr>
            <a:r>
              <a:rPr lang="cs-CZ" sz="2400" dirty="0" smtClean="0">
                <a:solidFill>
                  <a:srgbClr val="000000"/>
                </a:solidFill>
                <a:cs typeface="Times New Roman" charset="0"/>
              </a:rPr>
              <a:t>Kromě toho, z jednoho obsahu lze vyformovat vícero různých významů, které mohou: </a:t>
            </a: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200" dirty="0" smtClean="0">
                <a:solidFill>
                  <a:srgbClr val="800000"/>
                </a:solidFill>
                <a:cs typeface="Times New Roman" charset="0"/>
              </a:rPr>
              <a:t>vycházet z..</a:t>
            </a:r>
            <a:r>
              <a:rPr lang="cs-CZ" sz="2200" dirty="0" smtClean="0">
                <a:solidFill>
                  <a:srgbClr val="000000"/>
                </a:solidFill>
                <a:cs typeface="Times New Roman" charset="0"/>
              </a:rPr>
              <a:t>. a </a:t>
            </a:r>
            <a:r>
              <a:rPr lang="cs-CZ" sz="2200" dirty="0" smtClean="0">
                <a:solidFill>
                  <a:srgbClr val="800000"/>
                </a:solidFill>
                <a:cs typeface="Times New Roman" charset="0"/>
              </a:rPr>
              <a:t>směřovat do... </a:t>
            </a:r>
            <a:r>
              <a:rPr lang="cs-CZ" sz="2200" dirty="0" smtClean="0">
                <a:solidFill>
                  <a:srgbClr val="000000"/>
                </a:solidFill>
                <a:cs typeface="Times New Roman" charset="0"/>
              </a:rPr>
              <a:t>vícero různých oborů či kontextů a v nich mohou dávat speciální smysl.</a:t>
            </a:r>
            <a:endParaRPr lang="cs-CZ" sz="2200" dirty="0">
              <a:solidFill>
                <a:srgbClr val="000000"/>
              </a:solidFill>
              <a:cs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574" t="26714"/>
          <a:stretch/>
        </p:blipFill>
        <p:spPr>
          <a:xfrm>
            <a:off x="3698875" y="4349750"/>
            <a:ext cx="5397500" cy="246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7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65851"/>
            <a:ext cx="9144000" cy="660400"/>
          </a:xfr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cs-CZ" sz="2800" b="1" dirty="0" smtClean="0">
                <a:solidFill>
                  <a:srgbClr val="000000"/>
                </a:solidFill>
                <a:effectLst/>
              </a:rPr>
              <a:t>Kritické místo </a:t>
            </a:r>
            <a:r>
              <a:rPr lang="cs-CZ" sz="2800" b="1" dirty="0" smtClean="0">
                <a:solidFill>
                  <a:srgbClr val="000000"/>
                </a:solidFill>
              </a:rPr>
              <a:t>kognitivní </a:t>
            </a:r>
            <a:r>
              <a:rPr lang="cs-CZ" sz="2800" b="1" dirty="0" smtClean="0">
                <a:solidFill>
                  <a:srgbClr val="000000"/>
                </a:solidFill>
                <a:effectLst/>
              </a:rPr>
              <a:t>transformace: </a:t>
            </a:r>
            <a:r>
              <a:rPr lang="cs-CZ" sz="2800" b="1" dirty="0" smtClean="0">
                <a:solidFill>
                  <a:srgbClr val="800000"/>
                </a:solidFill>
              </a:rPr>
              <a:t>zvnitřnění</a:t>
            </a:r>
            <a:endParaRPr lang="cs-CZ" sz="2800" b="1" dirty="0">
              <a:solidFill>
                <a:srgbClr val="800000"/>
              </a:solidFill>
              <a:effectLst/>
            </a:endParaRPr>
          </a:p>
        </p:txBody>
      </p:sp>
      <p:sp>
        <p:nvSpPr>
          <p:cNvPr id="301059" name="Rectangle 3"/>
          <p:cNvSpPr>
            <a:spLocks noRot="1" noChangeArrowheads="1"/>
          </p:cNvSpPr>
          <p:nvPr/>
        </p:nvSpPr>
        <p:spPr bwMode="auto">
          <a:xfrm>
            <a:off x="218102" y="1031932"/>
            <a:ext cx="3877648" cy="566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000000"/>
              </a:buClr>
            </a:pPr>
            <a:r>
              <a:rPr lang="cs-CZ" sz="24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Znalost je širší kognitivní struktura, do níž vstupují a jíž obohacují nově příchozí informace, které se začleňují do existující struktury a tím se zvnitřňují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200" dirty="0">
                <a:solidFill>
                  <a:srgbClr val="000000"/>
                </a:solidFill>
                <a:latin typeface="+mj-lt"/>
                <a:cs typeface="Times New Roman" charset="0"/>
              </a:rPr>
              <a:t>o</a:t>
            </a:r>
            <a:r>
              <a:rPr lang="cs-CZ" sz="22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btíže v učení mohou nastat, jsou-li nedobře založeny znalostní základy, tedy nemají-li nově příchozí informace možnost napojit se na již existující části kognitivní struktury.</a:t>
            </a:r>
            <a:endParaRPr lang="cs-CZ" sz="22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5" y="1809750"/>
            <a:ext cx="4593167" cy="344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9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65851"/>
            <a:ext cx="9144000" cy="660400"/>
          </a:xfr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cs-CZ" sz="2800" b="1" dirty="0" smtClean="0">
                <a:solidFill>
                  <a:srgbClr val="000000"/>
                </a:solidFill>
                <a:effectLst/>
              </a:rPr>
              <a:t>Kritické místo </a:t>
            </a:r>
            <a:r>
              <a:rPr lang="cs-CZ" sz="2800" b="1" dirty="0" smtClean="0">
                <a:solidFill>
                  <a:srgbClr val="000000"/>
                </a:solidFill>
              </a:rPr>
              <a:t>kognitivní </a:t>
            </a:r>
            <a:r>
              <a:rPr lang="cs-CZ" sz="2800" b="1" dirty="0" smtClean="0">
                <a:solidFill>
                  <a:srgbClr val="000000"/>
                </a:solidFill>
                <a:effectLst/>
              </a:rPr>
              <a:t>transformace: </a:t>
            </a:r>
            <a:r>
              <a:rPr lang="cs-CZ" sz="2800" b="1" dirty="0" smtClean="0">
                <a:solidFill>
                  <a:srgbClr val="800000"/>
                </a:solidFill>
              </a:rPr>
              <a:t>instrumentalizace</a:t>
            </a:r>
            <a:endParaRPr lang="cs-CZ" sz="2800" b="1" dirty="0">
              <a:solidFill>
                <a:srgbClr val="800000"/>
              </a:solidFill>
              <a:effectLst/>
            </a:endParaRPr>
          </a:p>
        </p:txBody>
      </p:sp>
      <p:sp>
        <p:nvSpPr>
          <p:cNvPr id="301059" name="Rectangle 3"/>
          <p:cNvSpPr>
            <a:spLocks noRot="1" noChangeArrowheads="1"/>
          </p:cNvSpPr>
          <p:nvPr/>
        </p:nvSpPr>
        <p:spPr bwMode="auto">
          <a:xfrm>
            <a:off x="218102" y="952557"/>
            <a:ext cx="4496773" cy="566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000000"/>
              </a:buClr>
            </a:pPr>
            <a:r>
              <a:rPr lang="cs-CZ" sz="28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Znalosti mají být v důsledku využitelné v praxi</a:t>
            </a:r>
            <a:r>
              <a:rPr lang="cs-CZ" sz="2800" dirty="0">
                <a:solidFill>
                  <a:srgbClr val="000000"/>
                </a:solidFill>
                <a:latin typeface="+mj-lt"/>
                <a:cs typeface="Times New Roman" charset="0"/>
              </a:rPr>
              <a:t> </a:t>
            </a:r>
            <a:r>
              <a:rPr lang="cs-CZ" sz="28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– může se stát, že žáci mají znalosti, ale nedaří se jim je aktivizovat a aplikovat při řešení praktických úloh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dirty="0" smtClean="0">
                <a:solidFill>
                  <a:srgbClr val="000000"/>
                </a:solidFill>
                <a:latin typeface="+mj-lt"/>
                <a:cs typeface="Times New Roman" charset="0"/>
              </a:rPr>
              <a:t>setkáváme se s problémem tzv. inertních znalostí – ty byly získány během výuky např. při řešení určité úlohy, nicméně žákům se nedaří je aktivizovat v jiných kontextech než v těch, ve kterých byly získány.</a:t>
            </a:r>
            <a:endParaRPr lang="cs-CZ" sz="20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72125" y="1460500"/>
            <a:ext cx="3222625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Odpovědí na problém inertních znalostí je kognitivní </a:t>
            </a:r>
            <a:r>
              <a:rPr lang="cs-CZ" sz="2400" dirty="0" err="1" smtClean="0"/>
              <a:t>flexibilizace</a:t>
            </a:r>
            <a:endParaRPr lang="cs-CZ" sz="2400" dirty="0"/>
          </a:p>
          <a:p>
            <a:r>
              <a:rPr lang="cs-CZ" sz="2400" dirty="0" smtClean="0"/>
              <a:t>...</a:t>
            </a:r>
            <a:endParaRPr lang="cs-CZ" sz="2400" dirty="0"/>
          </a:p>
          <a:p>
            <a:r>
              <a:rPr lang="cs-CZ" sz="2400" dirty="0" smtClean="0"/>
              <a:t>pro výuku se vymýšlejí různé typy úloh s různými formáty zadání a řešení tak, aby žáci uplatňovali „tutéž znalost“ na vícero způsobů jinak...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5149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3799" y="2174129"/>
            <a:ext cx="8772225" cy="3638271"/>
            <a:chOff x="0" y="1588787"/>
            <a:chExt cx="8120063" cy="3403901"/>
          </a:xfrm>
        </p:grpSpPr>
        <p:sp>
          <p:nvSpPr>
            <p:cNvPr id="345119" name="Text Box 31"/>
            <p:cNvSpPr txBox="1">
              <a:spLocks noChangeArrowheads="1"/>
            </p:cNvSpPr>
            <p:nvPr/>
          </p:nvSpPr>
          <p:spPr bwMode="auto">
            <a:xfrm>
              <a:off x="5957888" y="1604963"/>
              <a:ext cx="9588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b="1" dirty="0">
                  <a:latin typeface="+mj-lt"/>
                  <a:cs typeface="Arial Black"/>
                </a:rPr>
                <a:t>žák</a:t>
              </a:r>
            </a:p>
          </p:txBody>
        </p:sp>
        <p:sp>
          <p:nvSpPr>
            <p:cNvPr id="345118" name="Text Box 30"/>
            <p:cNvSpPr txBox="1">
              <a:spLocks noChangeArrowheads="1"/>
            </p:cNvSpPr>
            <p:nvPr/>
          </p:nvSpPr>
          <p:spPr bwMode="auto">
            <a:xfrm>
              <a:off x="3613149" y="1604963"/>
              <a:ext cx="119856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b="1" dirty="0">
                  <a:latin typeface="+mj-lt"/>
                </a:rPr>
                <a:t>učitel</a:t>
              </a:r>
            </a:p>
          </p:txBody>
        </p:sp>
        <p:sp>
          <p:nvSpPr>
            <p:cNvPr id="345117" name="Text Box 29"/>
            <p:cNvSpPr txBox="1">
              <a:spLocks noChangeArrowheads="1"/>
            </p:cNvSpPr>
            <p:nvPr/>
          </p:nvSpPr>
          <p:spPr bwMode="auto">
            <a:xfrm>
              <a:off x="752475" y="1588787"/>
              <a:ext cx="2103437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b="1" dirty="0">
                  <a:latin typeface="+mj-lt"/>
                </a:rPr>
                <a:t>tvůrce</a:t>
              </a:r>
              <a:br>
                <a:rPr lang="cs-CZ" b="1" dirty="0">
                  <a:latin typeface="+mj-lt"/>
                </a:rPr>
              </a:br>
              <a:r>
                <a:rPr lang="cs-CZ" b="1" dirty="0">
                  <a:latin typeface="+mj-lt"/>
                </a:rPr>
                <a:t>kurikula</a:t>
              </a:r>
            </a:p>
          </p:txBody>
        </p:sp>
        <p:grpSp>
          <p:nvGrpSpPr>
            <p:cNvPr id="345146" name="Group 58"/>
            <p:cNvGrpSpPr>
              <a:grpSpLocks/>
            </p:cNvGrpSpPr>
            <p:nvPr/>
          </p:nvGrpSpPr>
          <p:grpSpPr bwMode="auto">
            <a:xfrm>
              <a:off x="0" y="3173413"/>
              <a:ext cx="8120063" cy="1819275"/>
              <a:chOff x="0" y="1999"/>
              <a:chExt cx="5115" cy="1146"/>
            </a:xfrm>
          </p:grpSpPr>
          <p:grpSp>
            <p:nvGrpSpPr>
              <p:cNvPr id="345137" name="Group 49"/>
              <p:cNvGrpSpPr>
                <a:grpSpLocks/>
              </p:cNvGrpSpPr>
              <p:nvPr/>
            </p:nvGrpSpPr>
            <p:grpSpPr bwMode="auto">
              <a:xfrm>
                <a:off x="0" y="2737"/>
                <a:ext cx="5115" cy="408"/>
                <a:chOff x="0" y="2737"/>
                <a:chExt cx="5115" cy="408"/>
              </a:xfrm>
            </p:grpSpPr>
            <p:sp>
              <p:nvSpPr>
                <p:cNvPr id="34510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0" y="2737"/>
                  <a:ext cx="722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cs-CZ" b="1" dirty="0">
                      <a:latin typeface="+mj-lt"/>
                    </a:rPr>
                    <a:t>oborové</a:t>
                  </a:r>
                  <a:br>
                    <a:rPr lang="cs-CZ" b="1" dirty="0">
                      <a:latin typeface="+mj-lt"/>
                    </a:rPr>
                  </a:br>
                  <a:r>
                    <a:rPr lang="cs-CZ" b="1" dirty="0">
                      <a:latin typeface="+mj-lt"/>
                    </a:rPr>
                    <a:t>obsahy</a:t>
                  </a:r>
                </a:p>
              </p:txBody>
            </p:sp>
            <p:sp>
              <p:nvSpPr>
                <p:cNvPr id="345108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1365" y="2737"/>
                  <a:ext cx="947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cs-CZ" b="1" dirty="0" err="1">
                      <a:latin typeface="+mj-lt"/>
                    </a:rPr>
                    <a:t>kurikulární</a:t>
                  </a:r>
                  <a:r>
                    <a:rPr lang="cs-CZ" b="1" dirty="0">
                      <a:latin typeface="+mj-lt"/>
                    </a:rPr>
                    <a:t/>
                  </a:r>
                  <a:br>
                    <a:rPr lang="cs-CZ" b="1" dirty="0">
                      <a:latin typeface="+mj-lt"/>
                    </a:rPr>
                  </a:br>
                  <a:r>
                    <a:rPr lang="cs-CZ" b="1" dirty="0">
                      <a:latin typeface="+mj-lt"/>
                    </a:rPr>
                    <a:t>obsahy</a:t>
                  </a:r>
                </a:p>
              </p:txBody>
            </p:sp>
            <p:sp>
              <p:nvSpPr>
                <p:cNvPr id="345109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995" y="2737"/>
                  <a:ext cx="796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cs-CZ" b="1" dirty="0">
                      <a:latin typeface="+mj-lt"/>
                    </a:rPr>
                    <a:t>obsahy</a:t>
                  </a:r>
                  <a:br>
                    <a:rPr lang="cs-CZ" b="1" dirty="0">
                      <a:latin typeface="+mj-lt"/>
                    </a:rPr>
                  </a:br>
                  <a:r>
                    <a:rPr lang="cs-CZ" b="1" dirty="0">
                      <a:latin typeface="+mj-lt"/>
                    </a:rPr>
                    <a:t>výuky</a:t>
                  </a:r>
                </a:p>
              </p:txBody>
            </p:sp>
            <p:sp>
              <p:nvSpPr>
                <p:cNvPr id="345110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4054" y="2737"/>
                  <a:ext cx="1061" cy="4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cs-CZ" b="1" dirty="0">
                      <a:latin typeface="+mj-lt"/>
                    </a:rPr>
                    <a:t>znalosti jako</a:t>
                  </a:r>
                </a:p>
                <a:p>
                  <a:pPr algn="ctr"/>
                  <a:r>
                    <a:rPr lang="cs-CZ" b="1" dirty="0">
                      <a:latin typeface="+mj-lt"/>
                    </a:rPr>
                    <a:t>obsahy mysli</a:t>
                  </a:r>
                </a:p>
              </p:txBody>
            </p:sp>
          </p:grpSp>
          <p:sp>
            <p:nvSpPr>
              <p:cNvPr id="345111" name="AutoShape 23"/>
              <p:cNvSpPr>
                <a:spLocks noChangeArrowheads="1"/>
              </p:cNvSpPr>
              <p:nvPr/>
            </p:nvSpPr>
            <p:spPr bwMode="auto">
              <a:xfrm>
                <a:off x="684" y="2021"/>
                <a:ext cx="984" cy="492"/>
              </a:xfrm>
              <a:prstGeom prst="curvedDownArrow">
                <a:avLst>
                  <a:gd name="adj1" fmla="val 40000"/>
                  <a:gd name="adj2" fmla="val 80000"/>
                  <a:gd name="adj3" fmla="val 3333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5112" name="AutoShape 24"/>
              <p:cNvSpPr>
                <a:spLocks noChangeArrowheads="1"/>
              </p:cNvSpPr>
              <p:nvPr/>
            </p:nvSpPr>
            <p:spPr bwMode="auto">
              <a:xfrm>
                <a:off x="2158" y="1999"/>
                <a:ext cx="1063" cy="492"/>
              </a:xfrm>
              <a:prstGeom prst="curvedDownArrow">
                <a:avLst>
                  <a:gd name="adj1" fmla="val 43211"/>
                  <a:gd name="adj2" fmla="val 86423"/>
                  <a:gd name="adj3" fmla="val 3333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5113" name="AutoShape 25"/>
              <p:cNvSpPr>
                <a:spLocks noChangeArrowheads="1"/>
              </p:cNvSpPr>
              <p:nvPr/>
            </p:nvSpPr>
            <p:spPr bwMode="auto">
              <a:xfrm>
                <a:off x="3600" y="1999"/>
                <a:ext cx="1060" cy="492"/>
              </a:xfrm>
              <a:prstGeom prst="curvedDownArrow">
                <a:avLst>
                  <a:gd name="adj1" fmla="val 43089"/>
                  <a:gd name="adj2" fmla="val 86179"/>
                  <a:gd name="adj3" fmla="val 3333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345138" name="Group 50"/>
            <p:cNvGrpSpPr>
              <a:grpSpLocks/>
            </p:cNvGrpSpPr>
            <p:nvPr/>
          </p:nvGrpSpPr>
          <p:grpSpPr bwMode="auto">
            <a:xfrm>
              <a:off x="752475" y="2286000"/>
              <a:ext cx="6945313" cy="661988"/>
              <a:chOff x="474" y="1440"/>
              <a:chExt cx="4375" cy="417"/>
            </a:xfrm>
          </p:grpSpPr>
          <p:sp>
            <p:nvSpPr>
              <p:cNvPr id="345114" name="Text Box 26"/>
              <p:cNvSpPr txBox="1">
                <a:spLocks noChangeArrowheads="1"/>
              </p:cNvSpPr>
              <p:nvPr/>
            </p:nvSpPr>
            <p:spPr bwMode="auto">
              <a:xfrm>
                <a:off x="474" y="1440"/>
                <a:ext cx="1325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cs-CZ" b="1" dirty="0" err="1">
                    <a:latin typeface="+mj-lt"/>
                  </a:rPr>
                  <a:t>ontodidaktická</a:t>
                </a:r>
                <a:r>
                  <a:rPr lang="cs-CZ" b="1" dirty="0">
                    <a:latin typeface="+mj-lt"/>
                  </a:rPr>
                  <a:t> transformace</a:t>
                </a:r>
              </a:p>
            </p:txBody>
          </p:sp>
          <p:sp>
            <p:nvSpPr>
              <p:cNvPr id="345115" name="Text Box 27"/>
              <p:cNvSpPr txBox="1">
                <a:spLocks noChangeArrowheads="1"/>
              </p:cNvSpPr>
              <p:nvPr/>
            </p:nvSpPr>
            <p:spPr bwMode="auto">
              <a:xfrm>
                <a:off x="1973" y="1453"/>
                <a:ext cx="1325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cs-CZ" b="1" dirty="0" err="1">
                    <a:latin typeface="+mj-lt"/>
                  </a:rPr>
                  <a:t>psychodidaktická</a:t>
                </a:r>
                <a:r>
                  <a:rPr lang="cs-CZ" b="1" dirty="0">
                    <a:latin typeface="+mj-lt"/>
                  </a:rPr>
                  <a:t> transformace</a:t>
                </a:r>
              </a:p>
            </p:txBody>
          </p:sp>
          <p:sp>
            <p:nvSpPr>
              <p:cNvPr id="345116" name="Text Box 28"/>
              <p:cNvSpPr txBox="1">
                <a:spLocks noChangeArrowheads="1"/>
              </p:cNvSpPr>
              <p:nvPr/>
            </p:nvSpPr>
            <p:spPr bwMode="auto">
              <a:xfrm>
                <a:off x="3524" y="1440"/>
                <a:ext cx="1325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cs-CZ" b="1" dirty="0">
                    <a:latin typeface="+mj-lt"/>
                  </a:rPr>
                  <a:t>kognitivní transformace</a:t>
                </a:r>
              </a:p>
            </p:txBody>
          </p:sp>
        </p:grpSp>
      </p:grpSp>
      <p:sp>
        <p:nvSpPr>
          <p:cNvPr id="4" name="Half Frame 3"/>
          <p:cNvSpPr/>
          <p:nvPr/>
        </p:nvSpPr>
        <p:spPr>
          <a:xfrm>
            <a:off x="584815" y="785442"/>
            <a:ext cx="584815" cy="2623713"/>
          </a:xfrm>
          <a:prstGeom prst="half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4763" y="401071"/>
            <a:ext cx="21874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</a:t>
            </a:r>
            <a:r>
              <a:rPr lang="cs-CZ" dirty="0" smtClean="0"/>
              <a:t>ýběr obsahu</a:t>
            </a:r>
          </a:p>
          <a:p>
            <a:r>
              <a:rPr lang="cs-CZ" dirty="0"/>
              <a:t>z</a:t>
            </a:r>
            <a:r>
              <a:rPr lang="cs-CZ" dirty="0" smtClean="0"/>
              <a:t>důvodnění obsahu</a:t>
            </a:r>
          </a:p>
          <a:p>
            <a:r>
              <a:rPr lang="cs-CZ" dirty="0"/>
              <a:t>s</a:t>
            </a:r>
            <a:r>
              <a:rPr lang="cs-CZ" dirty="0" smtClean="0"/>
              <a:t>trukturování obsahu</a:t>
            </a:r>
            <a:endParaRPr lang="cs-CZ" dirty="0"/>
          </a:p>
        </p:txBody>
      </p:sp>
      <p:sp>
        <p:nvSpPr>
          <p:cNvPr id="7" name="Left Arrow 6"/>
          <p:cNvSpPr/>
          <p:nvPr/>
        </p:nvSpPr>
        <p:spPr>
          <a:xfrm>
            <a:off x="705159" y="5849037"/>
            <a:ext cx="7794675" cy="87526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n</a:t>
            </a:r>
            <a:r>
              <a:rPr lang="cs-CZ" sz="2400" dirty="0" smtClean="0"/>
              <a:t>a cestě ze školy</a:t>
            </a:r>
            <a:endParaRPr lang="cs-CZ" sz="2400" dirty="0"/>
          </a:p>
        </p:txBody>
      </p:sp>
      <p:sp>
        <p:nvSpPr>
          <p:cNvPr id="47" name="Half Frame 46"/>
          <p:cNvSpPr/>
          <p:nvPr/>
        </p:nvSpPr>
        <p:spPr>
          <a:xfrm>
            <a:off x="3333372" y="785444"/>
            <a:ext cx="584815" cy="2623712"/>
          </a:xfrm>
          <a:prstGeom prst="half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023683" y="518050"/>
            <a:ext cx="2087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adaptace obsahu</a:t>
            </a:r>
          </a:p>
          <a:p>
            <a:r>
              <a:rPr lang="cs-CZ" dirty="0" err="1" smtClean="0"/>
              <a:t>sémantizace</a:t>
            </a:r>
            <a:r>
              <a:rPr lang="cs-CZ" dirty="0" smtClean="0"/>
              <a:t> obsahu</a:t>
            </a:r>
          </a:p>
        </p:txBody>
      </p:sp>
      <p:sp>
        <p:nvSpPr>
          <p:cNvPr id="50" name="Half Frame 49"/>
          <p:cNvSpPr/>
          <p:nvPr/>
        </p:nvSpPr>
        <p:spPr>
          <a:xfrm>
            <a:off x="6327786" y="785444"/>
            <a:ext cx="584815" cy="2623712"/>
          </a:xfrm>
          <a:prstGeom prst="half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705159" y="1448486"/>
            <a:ext cx="7794675" cy="8857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n</a:t>
            </a:r>
            <a:r>
              <a:rPr lang="cs-CZ" sz="2400" dirty="0" smtClean="0"/>
              <a:t>a cestě do školy</a:t>
            </a:r>
            <a:endParaRPr lang="cs-CZ" sz="2400" dirty="0"/>
          </a:p>
        </p:txBody>
      </p:sp>
      <p:sp>
        <p:nvSpPr>
          <p:cNvPr id="51" name="TextBox 50"/>
          <p:cNvSpPr txBox="1"/>
          <p:nvPr/>
        </p:nvSpPr>
        <p:spPr>
          <a:xfrm>
            <a:off x="6962728" y="386350"/>
            <a:ext cx="18780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</a:t>
            </a:r>
            <a:r>
              <a:rPr lang="cs-CZ" dirty="0" smtClean="0"/>
              <a:t>vnitřnění obsahu</a:t>
            </a:r>
          </a:p>
          <a:p>
            <a:r>
              <a:rPr lang="cs-CZ" dirty="0" smtClean="0"/>
              <a:t>instrumentalizace </a:t>
            </a:r>
          </a:p>
          <a:p>
            <a:r>
              <a:rPr lang="cs-CZ" dirty="0"/>
              <a:t>o</a:t>
            </a:r>
            <a:r>
              <a:rPr lang="cs-CZ" dirty="0" smtClean="0"/>
              <a:t>bsahu (aplikace)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17" y="33421"/>
            <a:ext cx="6143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Kritická místa (tvorby, realizace, hodnocení kurikula)...</a:t>
            </a:r>
            <a:endParaRPr lang="cs-CZ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711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340768"/>
            <a:ext cx="7772400" cy="4032447"/>
          </a:xfrm>
        </p:spPr>
        <p:txBody>
          <a:bodyPr>
            <a:normAutofit/>
          </a:bodyPr>
          <a:lstStyle/>
          <a:p>
            <a:pPr algn="r"/>
            <a:r>
              <a:rPr lang="cs-CZ" b="1" dirty="0" smtClean="0">
                <a:solidFill>
                  <a:srgbClr val="800000"/>
                </a:solidFill>
              </a:rPr>
              <a:t/>
            </a:r>
            <a:br>
              <a:rPr lang="cs-CZ" b="1" dirty="0" smtClean="0">
                <a:solidFill>
                  <a:srgbClr val="800000"/>
                </a:solidFill>
              </a:rPr>
            </a:br>
            <a:r>
              <a:rPr lang="cs-CZ" b="1" dirty="0" smtClean="0">
                <a:solidFill>
                  <a:srgbClr val="800000"/>
                </a:solidFill>
              </a:rPr>
              <a:t>Výuka: vyučování a učení </a:t>
            </a:r>
            <a:endParaRPr lang="cs-CZ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249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51" name="AutoShape 63"/>
          <p:cNvSpPr>
            <a:spLocks noChangeArrowheads="1"/>
          </p:cNvSpPr>
          <p:nvPr/>
        </p:nvSpPr>
        <p:spPr bwMode="auto">
          <a:xfrm rot="16200000">
            <a:off x="3479007" y="711994"/>
            <a:ext cx="1201737" cy="7959725"/>
          </a:xfrm>
          <a:custGeom>
            <a:avLst/>
            <a:gdLst>
              <a:gd name="G0" fmla="+- 5877 0 0"/>
              <a:gd name="G1" fmla="+- 21600 0 5877"/>
              <a:gd name="G2" fmla="*/ 5877 1 2"/>
              <a:gd name="G3" fmla="+- 21600 0 G2"/>
              <a:gd name="G4" fmla="+/ 5877 21600 2"/>
              <a:gd name="G5" fmla="+/ G1 0 2"/>
              <a:gd name="G6" fmla="*/ 21600 21600 5877"/>
              <a:gd name="G7" fmla="*/ G6 1 2"/>
              <a:gd name="G8" fmla="+- 21600 0 G7"/>
              <a:gd name="G9" fmla="*/ 21600 1 2"/>
              <a:gd name="G10" fmla="+- 5877 0 G9"/>
              <a:gd name="G11" fmla="?: G10 G8 0"/>
              <a:gd name="G12" fmla="?: G10 G7 21600"/>
              <a:gd name="T0" fmla="*/ 18661 w 21600"/>
              <a:gd name="T1" fmla="*/ 10800 h 21600"/>
              <a:gd name="T2" fmla="*/ 10800 w 21600"/>
              <a:gd name="T3" fmla="*/ 21600 h 21600"/>
              <a:gd name="T4" fmla="*/ 2939 w 21600"/>
              <a:gd name="T5" fmla="*/ 10800 h 21600"/>
              <a:gd name="T6" fmla="*/ 10800 w 21600"/>
              <a:gd name="T7" fmla="*/ 0 h 21600"/>
              <a:gd name="T8" fmla="*/ 4739 w 21600"/>
              <a:gd name="T9" fmla="*/ 4739 h 21600"/>
              <a:gd name="T10" fmla="*/ 16861 w 21600"/>
              <a:gd name="T11" fmla="*/ 1686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877" y="21600"/>
                </a:lnTo>
                <a:lnTo>
                  <a:pt x="15723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345149" name="Group 61"/>
          <p:cNvGrpSpPr>
            <a:grpSpLocks/>
          </p:cNvGrpSpPr>
          <p:nvPr/>
        </p:nvGrpSpPr>
        <p:grpSpPr bwMode="auto">
          <a:xfrm>
            <a:off x="4932363" y="60325"/>
            <a:ext cx="3187700" cy="6194425"/>
            <a:chOff x="3107" y="38"/>
            <a:chExt cx="2008" cy="3902"/>
          </a:xfrm>
        </p:grpSpPr>
        <p:sp>
          <p:nvSpPr>
            <p:cNvPr id="345123" name="Rectangle 35"/>
            <p:cNvSpPr>
              <a:spLocks noChangeArrowheads="1"/>
            </p:cNvSpPr>
            <p:nvPr/>
          </p:nvSpPr>
          <p:spPr bwMode="auto">
            <a:xfrm>
              <a:off x="3107" y="38"/>
              <a:ext cx="2008" cy="3902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5119" name="Text Box 31"/>
            <p:cNvSpPr txBox="1">
              <a:spLocks noChangeArrowheads="1"/>
            </p:cNvSpPr>
            <p:nvPr/>
          </p:nvSpPr>
          <p:spPr bwMode="auto">
            <a:xfrm>
              <a:off x="3753" y="660"/>
              <a:ext cx="6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b="1" dirty="0">
                  <a:latin typeface="Book Antiqua" charset="0"/>
                </a:rPr>
                <a:t>žák</a:t>
              </a:r>
            </a:p>
          </p:txBody>
        </p:sp>
      </p:grpSp>
      <p:grpSp>
        <p:nvGrpSpPr>
          <p:cNvPr id="345148" name="Group 60"/>
          <p:cNvGrpSpPr>
            <a:grpSpLocks/>
          </p:cNvGrpSpPr>
          <p:nvPr/>
        </p:nvGrpSpPr>
        <p:grpSpPr bwMode="auto">
          <a:xfrm>
            <a:off x="2347913" y="301625"/>
            <a:ext cx="3548062" cy="6194425"/>
            <a:chOff x="1479" y="190"/>
            <a:chExt cx="2235" cy="3902"/>
          </a:xfrm>
        </p:grpSpPr>
        <p:sp>
          <p:nvSpPr>
            <p:cNvPr id="345121" name="Rectangle 33"/>
            <p:cNvSpPr>
              <a:spLocks noChangeArrowheads="1"/>
            </p:cNvSpPr>
            <p:nvPr/>
          </p:nvSpPr>
          <p:spPr bwMode="auto">
            <a:xfrm>
              <a:off x="1479" y="190"/>
              <a:ext cx="2235" cy="3902"/>
            </a:xfrm>
            <a:prstGeom prst="rect">
              <a:avLst/>
            </a:prstGeom>
            <a:solidFill>
              <a:srgbClr val="00FF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5118" name="Text Box 30"/>
            <p:cNvSpPr txBox="1">
              <a:spLocks noChangeArrowheads="1"/>
            </p:cNvSpPr>
            <p:nvPr/>
          </p:nvSpPr>
          <p:spPr bwMode="auto">
            <a:xfrm>
              <a:off x="2276" y="683"/>
              <a:ext cx="75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b="1" dirty="0">
                  <a:latin typeface="+mj-lt"/>
                </a:rPr>
                <a:t>učitel</a:t>
              </a:r>
            </a:p>
          </p:txBody>
        </p:sp>
      </p:grpSp>
      <p:grpSp>
        <p:nvGrpSpPr>
          <p:cNvPr id="345147" name="Group 59"/>
          <p:cNvGrpSpPr>
            <a:grpSpLocks/>
          </p:cNvGrpSpPr>
          <p:nvPr/>
        </p:nvGrpSpPr>
        <p:grpSpPr bwMode="auto">
          <a:xfrm>
            <a:off x="65088" y="541338"/>
            <a:ext cx="3367087" cy="6194425"/>
            <a:chOff x="41" y="341"/>
            <a:chExt cx="2121" cy="3902"/>
          </a:xfrm>
        </p:grpSpPr>
        <p:sp>
          <p:nvSpPr>
            <p:cNvPr id="345120" name="Rectangle 32"/>
            <p:cNvSpPr>
              <a:spLocks noChangeArrowheads="1"/>
            </p:cNvSpPr>
            <p:nvPr/>
          </p:nvSpPr>
          <p:spPr bwMode="auto">
            <a:xfrm>
              <a:off x="41" y="341"/>
              <a:ext cx="2121" cy="3902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5117" name="Text Box 29"/>
            <p:cNvSpPr txBox="1">
              <a:spLocks noChangeArrowheads="1"/>
            </p:cNvSpPr>
            <p:nvPr/>
          </p:nvSpPr>
          <p:spPr bwMode="auto">
            <a:xfrm>
              <a:off x="304" y="607"/>
              <a:ext cx="132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b="1" dirty="0">
                  <a:latin typeface="+mj-lt"/>
                </a:rPr>
                <a:t>tvůrce</a:t>
              </a:r>
              <a:br>
                <a:rPr lang="cs-CZ" b="1" dirty="0">
                  <a:latin typeface="+mj-lt"/>
                </a:rPr>
              </a:br>
              <a:r>
                <a:rPr lang="cs-CZ" b="1" dirty="0">
                  <a:latin typeface="+mj-lt"/>
                </a:rPr>
                <a:t>kurikula</a:t>
              </a:r>
            </a:p>
          </p:txBody>
        </p:sp>
      </p:grpSp>
      <p:grpSp>
        <p:nvGrpSpPr>
          <p:cNvPr id="345142" name="Group 54"/>
          <p:cNvGrpSpPr>
            <a:grpSpLocks/>
          </p:cNvGrpSpPr>
          <p:nvPr/>
        </p:nvGrpSpPr>
        <p:grpSpPr bwMode="auto">
          <a:xfrm>
            <a:off x="61913" y="4151313"/>
            <a:ext cx="9082087" cy="1127125"/>
            <a:chOff x="39" y="2615"/>
            <a:chExt cx="5721" cy="710"/>
          </a:xfrm>
        </p:grpSpPr>
        <p:sp>
          <p:nvSpPr>
            <p:cNvPr id="345124" name="Rectangle 36"/>
            <p:cNvSpPr>
              <a:spLocks noChangeArrowheads="1"/>
            </p:cNvSpPr>
            <p:nvPr/>
          </p:nvSpPr>
          <p:spPr bwMode="auto">
            <a:xfrm>
              <a:off x="39" y="2615"/>
              <a:ext cx="5721" cy="682"/>
            </a:xfrm>
            <a:prstGeom prst="rect">
              <a:avLst/>
            </a:prstGeom>
            <a:noFill/>
            <a:ln w="381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>
                      <a:alpha val="50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5125" name="Text Box 37"/>
            <p:cNvSpPr txBox="1">
              <a:spLocks noChangeArrowheads="1"/>
            </p:cNvSpPr>
            <p:nvPr/>
          </p:nvSpPr>
          <p:spPr bwMode="auto">
            <a:xfrm>
              <a:off x="5153" y="2955"/>
              <a:ext cx="607" cy="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 sz="500"/>
            </a:p>
            <a:p>
              <a:pPr algn="r"/>
              <a:r>
                <a:rPr lang="cs-CZ" sz="1200" b="1"/>
                <a:t>rovina obsahů</a:t>
              </a:r>
            </a:p>
          </p:txBody>
        </p:sp>
      </p:grpSp>
      <p:grpSp>
        <p:nvGrpSpPr>
          <p:cNvPr id="345143" name="Group 55"/>
          <p:cNvGrpSpPr>
            <a:grpSpLocks/>
          </p:cNvGrpSpPr>
          <p:nvPr/>
        </p:nvGrpSpPr>
        <p:grpSpPr bwMode="auto">
          <a:xfrm>
            <a:off x="60325" y="2046288"/>
            <a:ext cx="9083675" cy="1924050"/>
            <a:chOff x="38" y="1289"/>
            <a:chExt cx="5722" cy="1212"/>
          </a:xfrm>
        </p:grpSpPr>
        <p:sp>
          <p:nvSpPr>
            <p:cNvPr id="345127" name="Rectangle 39"/>
            <p:cNvSpPr>
              <a:spLocks noChangeArrowheads="1"/>
            </p:cNvSpPr>
            <p:nvPr/>
          </p:nvSpPr>
          <p:spPr bwMode="auto">
            <a:xfrm>
              <a:off x="38" y="1289"/>
              <a:ext cx="5721" cy="1174"/>
            </a:xfrm>
            <a:prstGeom prst="rect">
              <a:avLst/>
            </a:prstGeom>
            <a:noFill/>
            <a:ln w="381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>
                      <a:alpha val="50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5128" name="Text Box 40"/>
            <p:cNvSpPr txBox="1">
              <a:spLocks noChangeArrowheads="1"/>
            </p:cNvSpPr>
            <p:nvPr/>
          </p:nvSpPr>
          <p:spPr bwMode="auto">
            <a:xfrm>
              <a:off x="4963" y="2131"/>
              <a:ext cx="797" cy="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 sz="500"/>
            </a:p>
            <a:p>
              <a:pPr algn="r"/>
              <a:r>
                <a:rPr lang="cs-CZ" sz="1200" b="1"/>
                <a:t>rovina</a:t>
              </a:r>
              <a:br>
                <a:rPr lang="cs-CZ" sz="1200" b="1"/>
              </a:br>
              <a:r>
                <a:rPr lang="cs-CZ" sz="1200" b="1"/>
                <a:t>transformací</a:t>
              </a:r>
            </a:p>
          </p:txBody>
        </p:sp>
      </p:grpSp>
      <p:grpSp>
        <p:nvGrpSpPr>
          <p:cNvPr id="345144" name="Group 56"/>
          <p:cNvGrpSpPr>
            <a:grpSpLocks/>
          </p:cNvGrpSpPr>
          <p:nvPr/>
        </p:nvGrpSpPr>
        <p:grpSpPr bwMode="auto">
          <a:xfrm>
            <a:off x="61913" y="663575"/>
            <a:ext cx="9082087" cy="1141413"/>
            <a:chOff x="39" y="418"/>
            <a:chExt cx="5721" cy="719"/>
          </a:xfrm>
        </p:grpSpPr>
        <p:sp>
          <p:nvSpPr>
            <p:cNvPr id="345129" name="Rectangle 41"/>
            <p:cNvSpPr>
              <a:spLocks noChangeArrowheads="1"/>
            </p:cNvSpPr>
            <p:nvPr/>
          </p:nvSpPr>
          <p:spPr bwMode="auto">
            <a:xfrm>
              <a:off x="39" y="418"/>
              <a:ext cx="5721" cy="719"/>
            </a:xfrm>
            <a:prstGeom prst="rect">
              <a:avLst/>
            </a:prstGeom>
            <a:noFill/>
            <a:ln w="381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>
                      <a:alpha val="50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5130" name="Text Box 42"/>
            <p:cNvSpPr txBox="1">
              <a:spLocks noChangeArrowheads="1"/>
            </p:cNvSpPr>
            <p:nvPr/>
          </p:nvSpPr>
          <p:spPr bwMode="auto">
            <a:xfrm>
              <a:off x="5153" y="759"/>
              <a:ext cx="607" cy="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 sz="500"/>
            </a:p>
            <a:p>
              <a:pPr algn="r"/>
              <a:r>
                <a:rPr lang="cs-CZ" sz="1200" b="1"/>
                <a:t>rovina</a:t>
              </a:r>
              <a:br>
                <a:rPr lang="cs-CZ" sz="1200" b="1"/>
              </a:br>
              <a:r>
                <a:rPr lang="cs-CZ" sz="1200" b="1"/>
                <a:t>aktérů</a:t>
              </a:r>
            </a:p>
          </p:txBody>
        </p:sp>
      </p:grpSp>
      <p:grpSp>
        <p:nvGrpSpPr>
          <p:cNvPr id="345140" name="Group 52"/>
          <p:cNvGrpSpPr>
            <a:grpSpLocks/>
          </p:cNvGrpSpPr>
          <p:nvPr/>
        </p:nvGrpSpPr>
        <p:grpSpPr bwMode="auto">
          <a:xfrm>
            <a:off x="4270375" y="5473700"/>
            <a:ext cx="2287588" cy="366713"/>
            <a:chOff x="2690" y="3448"/>
            <a:chExt cx="1441" cy="231"/>
          </a:xfrm>
        </p:grpSpPr>
        <p:sp>
          <p:nvSpPr>
            <p:cNvPr id="345131" name="Text Box 43"/>
            <p:cNvSpPr txBox="1">
              <a:spLocks noChangeArrowheads="1"/>
            </p:cNvSpPr>
            <p:nvPr/>
          </p:nvSpPr>
          <p:spPr bwMode="auto">
            <a:xfrm>
              <a:off x="3335" y="3448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b="1" dirty="0">
                  <a:latin typeface="+mj-lt"/>
                </a:rPr>
                <a:t>učení</a:t>
              </a:r>
            </a:p>
          </p:txBody>
        </p:sp>
        <p:sp>
          <p:nvSpPr>
            <p:cNvPr id="345132" name="Text Box 44"/>
            <p:cNvSpPr txBox="1">
              <a:spLocks noChangeArrowheads="1"/>
            </p:cNvSpPr>
            <p:nvPr/>
          </p:nvSpPr>
          <p:spPr bwMode="auto">
            <a:xfrm>
              <a:off x="2690" y="3448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b="1" dirty="0">
                  <a:latin typeface="+mj-lt"/>
                </a:rPr>
                <a:t>vyučování</a:t>
              </a:r>
            </a:p>
          </p:txBody>
        </p:sp>
      </p:grpSp>
      <p:grpSp>
        <p:nvGrpSpPr>
          <p:cNvPr id="345141" name="Group 53"/>
          <p:cNvGrpSpPr>
            <a:grpSpLocks/>
          </p:cNvGrpSpPr>
          <p:nvPr/>
        </p:nvGrpSpPr>
        <p:grpSpPr bwMode="auto">
          <a:xfrm>
            <a:off x="61913" y="5473700"/>
            <a:ext cx="9082087" cy="1141413"/>
            <a:chOff x="39" y="3448"/>
            <a:chExt cx="5721" cy="719"/>
          </a:xfrm>
        </p:grpSpPr>
        <p:sp>
          <p:nvSpPr>
            <p:cNvPr id="345134" name="Rectangle 46"/>
            <p:cNvSpPr>
              <a:spLocks noChangeArrowheads="1"/>
            </p:cNvSpPr>
            <p:nvPr/>
          </p:nvSpPr>
          <p:spPr bwMode="auto">
            <a:xfrm>
              <a:off x="39" y="3448"/>
              <a:ext cx="5721" cy="719"/>
            </a:xfrm>
            <a:prstGeom prst="rect">
              <a:avLst/>
            </a:prstGeom>
            <a:noFill/>
            <a:ln w="381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>
                      <a:alpha val="50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5135" name="Text Box 47"/>
            <p:cNvSpPr txBox="1">
              <a:spLocks noChangeArrowheads="1"/>
            </p:cNvSpPr>
            <p:nvPr/>
          </p:nvSpPr>
          <p:spPr bwMode="auto">
            <a:xfrm>
              <a:off x="4357" y="3827"/>
              <a:ext cx="1403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 sz="500"/>
            </a:p>
            <a:p>
              <a:pPr algn="r"/>
              <a:r>
                <a:rPr lang="cs-CZ" sz="1200" b="1"/>
                <a:t>rovina </a:t>
              </a:r>
            </a:p>
            <a:p>
              <a:pPr algn="r"/>
              <a:r>
                <a:rPr lang="cs-CZ" sz="1200" b="1"/>
                <a:t>procesů</a:t>
              </a:r>
              <a:endParaRPr lang="cs-CZ" sz="1200"/>
            </a:p>
          </p:txBody>
        </p:sp>
      </p:grpSp>
      <p:grpSp>
        <p:nvGrpSpPr>
          <p:cNvPr id="345146" name="Group 58"/>
          <p:cNvGrpSpPr>
            <a:grpSpLocks/>
          </p:cNvGrpSpPr>
          <p:nvPr/>
        </p:nvGrpSpPr>
        <p:grpSpPr bwMode="auto">
          <a:xfrm>
            <a:off x="0" y="3068638"/>
            <a:ext cx="8120063" cy="1924050"/>
            <a:chOff x="0" y="1933"/>
            <a:chExt cx="5115" cy="1212"/>
          </a:xfrm>
        </p:grpSpPr>
        <p:grpSp>
          <p:nvGrpSpPr>
            <p:cNvPr id="345137" name="Group 49"/>
            <p:cNvGrpSpPr>
              <a:grpSpLocks/>
            </p:cNvGrpSpPr>
            <p:nvPr/>
          </p:nvGrpSpPr>
          <p:grpSpPr bwMode="auto">
            <a:xfrm>
              <a:off x="0" y="2737"/>
              <a:ext cx="5115" cy="408"/>
              <a:chOff x="0" y="2737"/>
              <a:chExt cx="5115" cy="408"/>
            </a:xfrm>
          </p:grpSpPr>
          <p:sp>
            <p:nvSpPr>
              <p:cNvPr id="345107" name="Text Box 19"/>
              <p:cNvSpPr txBox="1">
                <a:spLocks noChangeArrowheads="1"/>
              </p:cNvSpPr>
              <p:nvPr/>
            </p:nvSpPr>
            <p:spPr bwMode="auto">
              <a:xfrm>
                <a:off x="0" y="2737"/>
                <a:ext cx="722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cs-CZ" b="1" dirty="0">
                    <a:latin typeface="+mj-lt"/>
                  </a:rPr>
                  <a:t>oborové</a:t>
                </a:r>
                <a:br>
                  <a:rPr lang="cs-CZ" b="1" dirty="0">
                    <a:latin typeface="+mj-lt"/>
                  </a:rPr>
                </a:br>
                <a:r>
                  <a:rPr lang="cs-CZ" b="1" dirty="0">
                    <a:latin typeface="+mj-lt"/>
                  </a:rPr>
                  <a:t>obsahy</a:t>
                </a:r>
              </a:p>
            </p:txBody>
          </p:sp>
          <p:sp>
            <p:nvSpPr>
              <p:cNvPr id="345108" name="Text Box 20"/>
              <p:cNvSpPr txBox="1">
                <a:spLocks noChangeArrowheads="1"/>
              </p:cNvSpPr>
              <p:nvPr/>
            </p:nvSpPr>
            <p:spPr bwMode="auto">
              <a:xfrm>
                <a:off x="1365" y="2737"/>
                <a:ext cx="947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cs-CZ" b="1" dirty="0" err="1">
                    <a:latin typeface="+mj-lt"/>
                  </a:rPr>
                  <a:t>kurikulární</a:t>
                </a:r>
                <a:r>
                  <a:rPr lang="cs-CZ" b="1" dirty="0">
                    <a:latin typeface="+mj-lt"/>
                  </a:rPr>
                  <a:t/>
                </a:r>
                <a:br>
                  <a:rPr lang="cs-CZ" b="1" dirty="0">
                    <a:latin typeface="+mj-lt"/>
                  </a:rPr>
                </a:br>
                <a:r>
                  <a:rPr lang="cs-CZ" b="1" dirty="0">
                    <a:latin typeface="+mj-lt"/>
                  </a:rPr>
                  <a:t>obsahy</a:t>
                </a:r>
              </a:p>
            </p:txBody>
          </p:sp>
          <p:sp>
            <p:nvSpPr>
              <p:cNvPr id="345109" name="Text Box 21"/>
              <p:cNvSpPr txBox="1">
                <a:spLocks noChangeArrowheads="1"/>
              </p:cNvSpPr>
              <p:nvPr/>
            </p:nvSpPr>
            <p:spPr bwMode="auto">
              <a:xfrm>
                <a:off x="2995" y="2737"/>
                <a:ext cx="796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cs-CZ" b="1" dirty="0">
                    <a:latin typeface="+mj-lt"/>
                  </a:rPr>
                  <a:t>obsahy</a:t>
                </a:r>
                <a:br>
                  <a:rPr lang="cs-CZ" b="1" dirty="0">
                    <a:latin typeface="+mj-lt"/>
                  </a:rPr>
                </a:br>
                <a:r>
                  <a:rPr lang="cs-CZ" b="1" dirty="0">
                    <a:latin typeface="+mj-lt"/>
                  </a:rPr>
                  <a:t>výuky</a:t>
                </a:r>
              </a:p>
            </p:txBody>
          </p:sp>
          <p:sp>
            <p:nvSpPr>
              <p:cNvPr id="345110" name="Text Box 22"/>
              <p:cNvSpPr txBox="1">
                <a:spLocks noChangeArrowheads="1"/>
              </p:cNvSpPr>
              <p:nvPr/>
            </p:nvSpPr>
            <p:spPr bwMode="auto">
              <a:xfrm>
                <a:off x="4054" y="2737"/>
                <a:ext cx="1061" cy="4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cs-CZ" b="1" dirty="0">
                    <a:latin typeface="+mj-lt"/>
                  </a:rPr>
                  <a:t>znalosti jako</a:t>
                </a:r>
              </a:p>
              <a:p>
                <a:pPr algn="ctr"/>
                <a:r>
                  <a:rPr lang="cs-CZ" b="1" dirty="0">
                    <a:latin typeface="+mj-lt"/>
                  </a:rPr>
                  <a:t>obsahy mysli</a:t>
                </a:r>
              </a:p>
            </p:txBody>
          </p:sp>
        </p:grpSp>
        <p:sp>
          <p:nvSpPr>
            <p:cNvPr id="345111" name="AutoShape 23"/>
            <p:cNvSpPr>
              <a:spLocks noChangeArrowheads="1"/>
            </p:cNvSpPr>
            <p:nvPr/>
          </p:nvSpPr>
          <p:spPr bwMode="auto">
            <a:xfrm>
              <a:off x="684" y="1933"/>
              <a:ext cx="984" cy="492"/>
            </a:xfrm>
            <a:prstGeom prst="curvedDownArrow">
              <a:avLst>
                <a:gd name="adj1" fmla="val 40000"/>
                <a:gd name="adj2" fmla="val 80000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5112" name="AutoShape 24"/>
            <p:cNvSpPr>
              <a:spLocks noChangeArrowheads="1"/>
            </p:cNvSpPr>
            <p:nvPr/>
          </p:nvSpPr>
          <p:spPr bwMode="auto">
            <a:xfrm>
              <a:off x="2158" y="1933"/>
              <a:ext cx="1063" cy="492"/>
            </a:xfrm>
            <a:prstGeom prst="curvedDownArrow">
              <a:avLst>
                <a:gd name="adj1" fmla="val 43211"/>
                <a:gd name="adj2" fmla="val 86423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5113" name="AutoShape 25"/>
            <p:cNvSpPr>
              <a:spLocks noChangeArrowheads="1"/>
            </p:cNvSpPr>
            <p:nvPr/>
          </p:nvSpPr>
          <p:spPr bwMode="auto">
            <a:xfrm>
              <a:off x="3600" y="1933"/>
              <a:ext cx="1060" cy="492"/>
            </a:xfrm>
            <a:prstGeom prst="curvedDownArrow">
              <a:avLst>
                <a:gd name="adj1" fmla="val 43089"/>
                <a:gd name="adj2" fmla="val 86179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345138" name="Group 50"/>
          <p:cNvGrpSpPr>
            <a:grpSpLocks/>
          </p:cNvGrpSpPr>
          <p:nvPr/>
        </p:nvGrpSpPr>
        <p:grpSpPr bwMode="auto">
          <a:xfrm>
            <a:off x="482600" y="2286000"/>
            <a:ext cx="7215188" cy="661988"/>
            <a:chOff x="304" y="1440"/>
            <a:chExt cx="4545" cy="417"/>
          </a:xfrm>
        </p:grpSpPr>
        <p:sp>
          <p:nvSpPr>
            <p:cNvPr id="345114" name="Text Box 26"/>
            <p:cNvSpPr txBox="1">
              <a:spLocks noChangeArrowheads="1"/>
            </p:cNvSpPr>
            <p:nvPr/>
          </p:nvSpPr>
          <p:spPr bwMode="auto">
            <a:xfrm>
              <a:off x="304" y="1440"/>
              <a:ext cx="132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b="1" dirty="0" err="1">
                  <a:latin typeface="+mj-lt"/>
                </a:rPr>
                <a:t>ontodidaktická</a:t>
              </a:r>
              <a:r>
                <a:rPr lang="cs-CZ" b="1" dirty="0">
                  <a:latin typeface="+mj-lt"/>
                </a:rPr>
                <a:t> transformace</a:t>
              </a:r>
            </a:p>
          </p:txBody>
        </p:sp>
        <p:sp>
          <p:nvSpPr>
            <p:cNvPr id="345115" name="Text Box 27"/>
            <p:cNvSpPr txBox="1">
              <a:spLocks noChangeArrowheads="1"/>
            </p:cNvSpPr>
            <p:nvPr/>
          </p:nvSpPr>
          <p:spPr bwMode="auto">
            <a:xfrm>
              <a:off x="1973" y="1453"/>
              <a:ext cx="132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b="1" dirty="0" err="1">
                  <a:latin typeface="+mj-lt"/>
                </a:rPr>
                <a:t>psychodidaktická</a:t>
              </a:r>
              <a:r>
                <a:rPr lang="cs-CZ" b="1" dirty="0">
                  <a:latin typeface="+mj-lt"/>
                </a:rPr>
                <a:t> transformace</a:t>
              </a:r>
            </a:p>
          </p:txBody>
        </p:sp>
        <p:sp>
          <p:nvSpPr>
            <p:cNvPr id="345116" name="Text Box 28"/>
            <p:cNvSpPr txBox="1">
              <a:spLocks noChangeArrowheads="1"/>
            </p:cNvSpPr>
            <p:nvPr/>
          </p:nvSpPr>
          <p:spPr bwMode="auto">
            <a:xfrm>
              <a:off x="3524" y="1440"/>
              <a:ext cx="132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b="1" dirty="0">
                  <a:latin typeface="+mj-lt"/>
                </a:rPr>
                <a:t>kognitivní transformace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1384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Vyučování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616624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Vyrůstá</a:t>
            </a:r>
            <a:r>
              <a:rPr lang="en-US" dirty="0" smtClean="0"/>
              <a:t> </a:t>
            </a:r>
            <a:r>
              <a:rPr lang="en-US" dirty="0" err="1" smtClean="0"/>
              <a:t>ze</a:t>
            </a:r>
            <a:r>
              <a:rPr lang="en-US" dirty="0" smtClean="0"/>
              <a:t> </a:t>
            </a:r>
            <a:r>
              <a:rPr lang="en-US" dirty="0" err="1" smtClean="0"/>
              <a:t>starosti</a:t>
            </a:r>
            <a:r>
              <a:rPr lang="en-US" dirty="0" smtClean="0"/>
              <a:t> </a:t>
            </a:r>
            <a:r>
              <a:rPr lang="en-US" dirty="0" err="1" smtClean="0"/>
              <a:t>starší</a:t>
            </a:r>
            <a:r>
              <a:rPr lang="en-US" dirty="0" smtClean="0"/>
              <a:t> </a:t>
            </a:r>
            <a:r>
              <a:rPr lang="en-US" dirty="0" err="1" smtClean="0"/>
              <a:t>generace</a:t>
            </a:r>
            <a:r>
              <a:rPr lang="en-US" dirty="0" smtClean="0"/>
              <a:t> o </a:t>
            </a:r>
            <a:r>
              <a:rPr lang="en-US" dirty="0" err="1" smtClean="0"/>
              <a:t>mladší</a:t>
            </a:r>
            <a:r>
              <a:rPr lang="en-US" dirty="0" smtClean="0"/>
              <a:t>.</a:t>
            </a:r>
          </a:p>
          <a:p>
            <a:r>
              <a:rPr lang="en-US" dirty="0" smtClean="0"/>
              <a:t>D</a:t>
            </a:r>
            <a:r>
              <a:rPr lang="cs-CZ" dirty="0" err="1" smtClean="0"/>
              <a:t>ruh</a:t>
            </a:r>
            <a:r>
              <a:rPr lang="cs-CZ" dirty="0" smtClean="0"/>
              <a:t> pedagogického jednání, které směřuje k podpoře učení žáků.</a:t>
            </a:r>
          </a:p>
          <a:p>
            <a:r>
              <a:rPr lang="en-US" dirty="0"/>
              <a:t>Z</a:t>
            </a:r>
            <a:r>
              <a:rPr lang="cs-CZ" dirty="0" err="1" smtClean="0"/>
              <a:t>áměrná</a:t>
            </a:r>
            <a:r>
              <a:rPr lang="cs-CZ" dirty="0"/>
              <a:t>,</a:t>
            </a:r>
            <a:r>
              <a:rPr lang="cs-CZ" dirty="0" smtClean="0"/>
              <a:t> plánovaná činnost, při níž učitel poskytuje žákům podněty s cílem rozvíjet jejich znalosti, dovednosti, kompetence...</a:t>
            </a:r>
          </a:p>
          <a:p>
            <a:r>
              <a:rPr lang="cs-CZ" dirty="0"/>
              <a:t>„Správně vyučovat znamená způsobovati, aby se žák učil hbitě, s chutí a důkladně“ (JAK).</a:t>
            </a:r>
          </a:p>
          <a:p>
            <a:r>
              <a:rPr lang="cs-CZ" dirty="0" smtClean="0"/>
              <a:t>Vyučování </a:t>
            </a:r>
            <a:r>
              <a:rPr lang="en-US" dirty="0" smtClean="0"/>
              <a:t>–</a:t>
            </a:r>
            <a:r>
              <a:rPr lang="cs-CZ" dirty="0" smtClean="0"/>
              <a:t> vytváření příležitostí k učení.</a:t>
            </a:r>
          </a:p>
          <a:p>
            <a:r>
              <a:rPr lang="cs-CZ" dirty="0" smtClean="0"/>
              <a:t>Učení </a:t>
            </a:r>
            <a:r>
              <a:rPr lang="en-US" dirty="0" smtClean="0"/>
              <a:t>–</a:t>
            </a:r>
            <a:r>
              <a:rPr lang="cs-CZ" dirty="0" smtClean="0"/>
              <a:t> psychický proces </a:t>
            </a:r>
            <a:r>
              <a:rPr lang="en-US" dirty="0" smtClean="0"/>
              <a:t>–</a:t>
            </a:r>
            <a:r>
              <a:rPr lang="cs-CZ" dirty="0" smtClean="0"/>
              <a:t> získávání zkušeností, utváření jedince.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162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Vyučování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Je </a:t>
            </a:r>
            <a:r>
              <a:rPr lang="en-US" dirty="0" err="1" smtClean="0"/>
              <a:t>nasměrováno</a:t>
            </a:r>
            <a:r>
              <a:rPr lang="en-US" dirty="0" smtClean="0"/>
              <a:t> k </a:t>
            </a:r>
            <a:r>
              <a:rPr lang="en-US" dirty="0" err="1" smtClean="0"/>
              <a:t>podpoře</a:t>
            </a:r>
            <a:r>
              <a:rPr lang="en-US" dirty="0" smtClean="0"/>
              <a:t> </a:t>
            </a:r>
            <a:r>
              <a:rPr lang="en-US" dirty="0" err="1" smtClean="0"/>
              <a:t>učení</a:t>
            </a:r>
            <a:endParaRPr lang="en-US" dirty="0" smtClean="0"/>
          </a:p>
          <a:p>
            <a:r>
              <a:rPr lang="en-US" dirty="0" smtClean="0"/>
              <a:t>je </a:t>
            </a:r>
            <a:r>
              <a:rPr lang="en-US" dirty="0" err="1" smtClean="0"/>
              <a:t>vedeno</a:t>
            </a:r>
            <a:r>
              <a:rPr lang="en-US" dirty="0" smtClean="0"/>
              <a:t> </a:t>
            </a:r>
            <a:r>
              <a:rPr lang="en-US" dirty="0" err="1" smtClean="0"/>
              <a:t>cíli</a:t>
            </a:r>
            <a:endParaRPr lang="en-US" dirty="0"/>
          </a:p>
          <a:p>
            <a:r>
              <a:rPr lang="en-US" dirty="0" err="1" smtClean="0"/>
              <a:t>odvíjí</a:t>
            </a:r>
            <a:r>
              <a:rPr lang="en-US" dirty="0" smtClean="0"/>
              <a:t> se od </a:t>
            </a:r>
            <a:r>
              <a:rPr lang="en-US" dirty="0" err="1" smtClean="0"/>
              <a:t>konfrontace</a:t>
            </a:r>
            <a:r>
              <a:rPr lang="en-US" dirty="0" smtClean="0"/>
              <a:t> s </a:t>
            </a:r>
            <a:r>
              <a:rPr lang="en-US" dirty="0" err="1" smtClean="0"/>
              <a:t>obsahem</a:t>
            </a:r>
            <a:r>
              <a:rPr lang="en-US" dirty="0" smtClean="0"/>
              <a:t> (</a:t>
            </a:r>
            <a:r>
              <a:rPr lang="en-US" dirty="0" err="1" smtClean="0"/>
              <a:t>učivo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odehrává</a:t>
            </a:r>
            <a:r>
              <a:rPr lang="en-US" dirty="0" smtClean="0"/>
              <a:t> se v </a:t>
            </a:r>
            <a:r>
              <a:rPr lang="en-US" dirty="0" err="1" smtClean="0"/>
              <a:t>určitých</a:t>
            </a:r>
            <a:r>
              <a:rPr lang="en-US" dirty="0" smtClean="0"/>
              <a:t> </a:t>
            </a:r>
            <a:r>
              <a:rPr lang="en-US" dirty="0" err="1" smtClean="0"/>
              <a:t>podmínkách</a:t>
            </a:r>
            <a:endParaRPr lang="en-US" dirty="0"/>
          </a:p>
          <a:p>
            <a:r>
              <a:rPr lang="en-US" dirty="0" err="1" smtClean="0"/>
              <a:t>uplatňují</a:t>
            </a:r>
            <a:r>
              <a:rPr lang="en-US" dirty="0" smtClean="0"/>
              <a:t> se </a:t>
            </a:r>
            <a:r>
              <a:rPr lang="en-US" dirty="0" err="1" smtClean="0"/>
              <a:t>při</a:t>
            </a:r>
            <a:r>
              <a:rPr lang="en-US" dirty="0" smtClean="0"/>
              <a:t> </a:t>
            </a:r>
            <a:r>
              <a:rPr lang="en-US" dirty="0" err="1" smtClean="0"/>
              <a:t>něm</a:t>
            </a:r>
            <a:r>
              <a:rPr lang="en-US" dirty="0" smtClean="0"/>
              <a:t> </a:t>
            </a:r>
            <a:r>
              <a:rPr lang="en-US" dirty="0" err="1" smtClean="0"/>
              <a:t>určité</a:t>
            </a:r>
            <a:r>
              <a:rPr lang="en-US" dirty="0" smtClean="0"/>
              <a:t> </a:t>
            </a:r>
            <a:r>
              <a:rPr lang="en-US" dirty="0" err="1" smtClean="0"/>
              <a:t>organizační</a:t>
            </a:r>
            <a:r>
              <a:rPr lang="en-US" dirty="0" smtClean="0"/>
              <a:t> </a:t>
            </a:r>
            <a:r>
              <a:rPr lang="en-US" dirty="0" err="1" smtClean="0"/>
              <a:t>formy</a:t>
            </a:r>
            <a:r>
              <a:rPr lang="en-US" dirty="0" smtClean="0"/>
              <a:t>, </a:t>
            </a:r>
            <a:r>
              <a:rPr lang="en-US" dirty="0" err="1" smtClean="0"/>
              <a:t>metody</a:t>
            </a:r>
            <a:r>
              <a:rPr lang="en-US" dirty="0" smtClean="0"/>
              <a:t>, </a:t>
            </a:r>
            <a:r>
              <a:rPr lang="en-US" dirty="0" err="1" smtClean="0"/>
              <a:t>prostředky</a:t>
            </a:r>
            <a:r>
              <a:rPr lang="en-US" dirty="0" smtClean="0"/>
              <a:t>, </a:t>
            </a:r>
            <a:r>
              <a:rPr lang="en-US" dirty="0" err="1" smtClean="0"/>
              <a:t>média</a:t>
            </a:r>
            <a:r>
              <a:rPr lang="en-US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785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Vyučování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V </a:t>
            </a:r>
            <a:r>
              <a:rPr lang="en-US" dirty="0" err="1" smtClean="0"/>
              <a:t>nejširším</a:t>
            </a:r>
            <a:r>
              <a:rPr lang="en-US" dirty="0" smtClean="0"/>
              <a:t> </a:t>
            </a:r>
            <a:r>
              <a:rPr lang="en-US" dirty="0" err="1" smtClean="0"/>
              <a:t>smyslu</a:t>
            </a:r>
            <a:r>
              <a:rPr lang="en-US" dirty="0" smtClean="0"/>
              <a:t> </a:t>
            </a:r>
            <a:r>
              <a:rPr lang="en-US" dirty="0" err="1" smtClean="0"/>
              <a:t>jde</a:t>
            </a:r>
            <a:r>
              <a:rPr lang="en-US" dirty="0" smtClean="0"/>
              <a:t> o </a:t>
            </a:r>
            <a:r>
              <a:rPr lang="en-US" dirty="0" err="1" smtClean="0"/>
              <a:t>každé</a:t>
            </a:r>
            <a:r>
              <a:rPr lang="en-US" dirty="0" smtClean="0"/>
              <a:t> </a:t>
            </a:r>
            <a:r>
              <a:rPr lang="en-US" dirty="0" err="1" smtClean="0"/>
              <a:t>působení</a:t>
            </a:r>
            <a:r>
              <a:rPr lang="en-US" dirty="0" smtClean="0"/>
              <a:t> (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nezamýšlené</a:t>
            </a:r>
            <a:r>
              <a:rPr lang="en-US" dirty="0" smtClean="0"/>
              <a:t> </a:t>
            </a:r>
            <a:r>
              <a:rPr lang="en-US" dirty="0" err="1" smtClean="0"/>
              <a:t>či</a:t>
            </a:r>
            <a:r>
              <a:rPr lang="en-US" dirty="0" smtClean="0"/>
              <a:t> </a:t>
            </a:r>
            <a:r>
              <a:rPr lang="en-US" dirty="0" err="1" smtClean="0"/>
              <a:t>náhodné</a:t>
            </a:r>
            <a:r>
              <a:rPr lang="en-US" dirty="0" smtClean="0"/>
              <a:t>), </a:t>
            </a:r>
            <a:r>
              <a:rPr lang="en-US" dirty="0" err="1" smtClean="0"/>
              <a:t>jehož</a:t>
            </a:r>
            <a:r>
              <a:rPr lang="en-US" dirty="0" smtClean="0"/>
              <a:t> </a:t>
            </a:r>
            <a:r>
              <a:rPr lang="en-US" dirty="0" err="1" smtClean="0"/>
              <a:t>důsledkem</a:t>
            </a:r>
            <a:r>
              <a:rPr lang="en-US" dirty="0" smtClean="0"/>
              <a:t> se </a:t>
            </a:r>
            <a:r>
              <a:rPr lang="en-US" dirty="0" err="1" smtClean="0"/>
              <a:t>někdo</a:t>
            </a:r>
            <a:r>
              <a:rPr lang="en-US" dirty="0" smtClean="0"/>
              <a:t> </a:t>
            </a:r>
            <a:r>
              <a:rPr lang="en-US" dirty="0" err="1" smtClean="0"/>
              <a:t>něco</a:t>
            </a:r>
            <a:r>
              <a:rPr lang="en-US" dirty="0" smtClean="0"/>
              <a:t> (</a:t>
            </a:r>
            <a:r>
              <a:rPr lang="en-US" dirty="0" err="1" smtClean="0"/>
              <a:t>na</a:t>
            </a:r>
            <a:r>
              <a:rPr lang="en-US" dirty="0" smtClean="0"/>
              <a:t>)</a:t>
            </a:r>
            <a:r>
              <a:rPr lang="en-US" dirty="0" err="1" smtClean="0"/>
              <a:t>učí</a:t>
            </a:r>
            <a:r>
              <a:rPr lang="en-US" dirty="0" smtClean="0"/>
              <a:t> – “</a:t>
            </a:r>
            <a:r>
              <a:rPr lang="en-US" dirty="0" err="1" smtClean="0"/>
              <a:t>vyučuje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život</a:t>
            </a:r>
            <a:r>
              <a:rPr lang="en-US" dirty="0" smtClean="0"/>
              <a:t>”, “</a:t>
            </a:r>
            <a:r>
              <a:rPr lang="en-US" dirty="0" err="1" smtClean="0"/>
              <a:t>dává</a:t>
            </a:r>
            <a:r>
              <a:rPr lang="en-US" dirty="0" smtClean="0"/>
              <a:t> </a:t>
            </a:r>
            <a:r>
              <a:rPr lang="en-US" dirty="0" err="1" smtClean="0"/>
              <a:t>nám</a:t>
            </a:r>
            <a:r>
              <a:rPr lang="en-US" dirty="0" smtClean="0"/>
              <a:t> </a:t>
            </a:r>
            <a:r>
              <a:rPr lang="en-US" dirty="0" err="1" smtClean="0"/>
              <a:t>lekce</a:t>
            </a:r>
            <a:r>
              <a:rPr lang="en-US" dirty="0" smtClean="0"/>
              <a:t>”.</a:t>
            </a:r>
          </a:p>
          <a:p>
            <a:r>
              <a:rPr lang="en-US" dirty="0" smtClean="0"/>
              <a:t>V </a:t>
            </a:r>
            <a:r>
              <a:rPr lang="en-US" dirty="0" err="1" smtClean="0"/>
              <a:t>širším</a:t>
            </a:r>
            <a:r>
              <a:rPr lang="en-US" dirty="0" smtClean="0"/>
              <a:t> </a:t>
            </a:r>
            <a:r>
              <a:rPr lang="en-US" dirty="0" err="1" smtClean="0"/>
              <a:t>smyslu</a:t>
            </a:r>
            <a:r>
              <a:rPr lang="en-US" dirty="0"/>
              <a:t> </a:t>
            </a:r>
            <a:r>
              <a:rPr lang="en-US" dirty="0" err="1" smtClean="0"/>
              <a:t>jde</a:t>
            </a:r>
            <a:r>
              <a:rPr lang="en-US" dirty="0" smtClean="0"/>
              <a:t> o </a:t>
            </a:r>
            <a:r>
              <a:rPr lang="en-US" dirty="0" err="1" smtClean="0"/>
              <a:t>více</a:t>
            </a:r>
            <a:r>
              <a:rPr lang="en-US" dirty="0" smtClean="0"/>
              <a:t> </a:t>
            </a:r>
            <a:r>
              <a:rPr lang="en-US" dirty="0" err="1" smtClean="0"/>
              <a:t>či</a:t>
            </a:r>
            <a:r>
              <a:rPr lang="en-US" dirty="0" smtClean="0"/>
              <a:t> </a:t>
            </a:r>
            <a:r>
              <a:rPr lang="en-US" dirty="0" err="1" smtClean="0"/>
              <a:t>méně</a:t>
            </a:r>
            <a:r>
              <a:rPr lang="en-US" dirty="0" smtClean="0"/>
              <a:t> </a:t>
            </a:r>
            <a:r>
              <a:rPr lang="en-US" dirty="0" err="1" smtClean="0"/>
              <a:t>úmyslné</a:t>
            </a:r>
            <a:r>
              <a:rPr lang="en-US" dirty="0" smtClean="0"/>
              <a:t> </a:t>
            </a:r>
            <a:r>
              <a:rPr lang="en-US" dirty="0" err="1" smtClean="0"/>
              <a:t>působení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nenárokuje</a:t>
            </a:r>
            <a:r>
              <a:rPr lang="en-US" dirty="0" smtClean="0"/>
              <a:t> </a:t>
            </a:r>
            <a:r>
              <a:rPr lang="en-US" dirty="0" err="1" smtClean="0"/>
              <a:t>školní</a:t>
            </a:r>
            <a:r>
              <a:rPr lang="en-US" dirty="0" smtClean="0"/>
              <a:t> </a:t>
            </a:r>
            <a:r>
              <a:rPr lang="en-US" dirty="0" err="1" smtClean="0"/>
              <a:t>charakter</a:t>
            </a:r>
            <a:r>
              <a:rPr lang="en-US" dirty="0" smtClean="0"/>
              <a:t> – </a:t>
            </a:r>
            <a:r>
              <a:rPr lang="en-US" dirty="0" err="1" smtClean="0"/>
              <a:t>působení</a:t>
            </a:r>
            <a:r>
              <a:rPr lang="en-US" dirty="0" smtClean="0"/>
              <a:t> </a:t>
            </a:r>
            <a:r>
              <a:rPr lang="en-US" dirty="0" err="1" smtClean="0"/>
              <a:t>autorit</a:t>
            </a:r>
            <a:r>
              <a:rPr lang="en-US" dirty="0" smtClean="0"/>
              <a:t> (</a:t>
            </a:r>
            <a:r>
              <a:rPr lang="en-US" dirty="0" err="1" smtClean="0"/>
              <a:t>např</a:t>
            </a:r>
            <a:r>
              <a:rPr lang="en-US" dirty="0" smtClean="0"/>
              <a:t>. </a:t>
            </a:r>
            <a:r>
              <a:rPr lang="en-US" dirty="0" err="1" smtClean="0"/>
              <a:t>náboženských</a:t>
            </a:r>
            <a:r>
              <a:rPr lang="en-US" dirty="0" smtClean="0"/>
              <a:t>), </a:t>
            </a:r>
            <a:r>
              <a:rPr lang="en-US" dirty="0" err="1" smtClean="0"/>
              <a:t>proroků</a:t>
            </a:r>
            <a:r>
              <a:rPr lang="en-US" dirty="0" smtClean="0"/>
              <a:t>, </a:t>
            </a:r>
            <a:r>
              <a:rPr lang="en-US" dirty="0" err="1" smtClean="0"/>
              <a:t>kazatelů</a:t>
            </a:r>
            <a:r>
              <a:rPr lang="en-US" dirty="0" smtClean="0"/>
              <a:t> – </a:t>
            </a:r>
            <a:r>
              <a:rPr lang="en-US" dirty="0" err="1" smtClean="0"/>
              <a:t>často</a:t>
            </a:r>
            <a:r>
              <a:rPr lang="en-US" dirty="0" smtClean="0"/>
              <a:t> se </a:t>
            </a:r>
            <a:r>
              <a:rPr lang="en-US" dirty="0" err="1" smtClean="0"/>
              <a:t>vztahuje</a:t>
            </a:r>
            <a:r>
              <a:rPr lang="en-US" dirty="0" smtClean="0"/>
              <a:t> k </a:t>
            </a:r>
            <a:r>
              <a:rPr lang="en-US" dirty="0" err="1" smtClean="0"/>
              <a:t>mimoškolním</a:t>
            </a:r>
            <a:r>
              <a:rPr lang="en-US" dirty="0" smtClean="0"/>
              <a:t> </a:t>
            </a:r>
            <a:r>
              <a:rPr lang="en-US" dirty="0" err="1" smtClean="0"/>
              <a:t>aktivitám</a:t>
            </a:r>
            <a:r>
              <a:rPr lang="en-US" dirty="0" smtClean="0"/>
              <a:t> (model </a:t>
            </a:r>
            <a:r>
              <a:rPr lang="en-US" dirty="0" err="1" smtClean="0"/>
              <a:t>mistr-učeň</a:t>
            </a:r>
            <a:r>
              <a:rPr lang="en-US" dirty="0" smtClean="0"/>
              <a:t>).</a:t>
            </a:r>
          </a:p>
          <a:p>
            <a:r>
              <a:rPr lang="en-US" dirty="0" smtClean="0"/>
              <a:t>V </a:t>
            </a:r>
            <a:r>
              <a:rPr lang="en-US" dirty="0" err="1" smtClean="0"/>
              <a:t>užším</a:t>
            </a:r>
            <a:r>
              <a:rPr lang="en-US" dirty="0" smtClean="0"/>
              <a:t> </a:t>
            </a:r>
            <a:r>
              <a:rPr lang="en-US" dirty="0" err="1" smtClean="0"/>
              <a:t>smyslu</a:t>
            </a:r>
            <a:r>
              <a:rPr lang="en-US" dirty="0" smtClean="0"/>
              <a:t> </a:t>
            </a:r>
            <a:r>
              <a:rPr lang="en-US" dirty="0" err="1" smtClean="0"/>
              <a:t>jde</a:t>
            </a:r>
            <a:r>
              <a:rPr lang="en-US" dirty="0" smtClean="0"/>
              <a:t> o </a:t>
            </a:r>
            <a:r>
              <a:rPr lang="en-US" dirty="0" err="1" smtClean="0"/>
              <a:t>záměrné</a:t>
            </a:r>
            <a:r>
              <a:rPr lang="en-US" dirty="0" smtClean="0"/>
              <a:t>, </a:t>
            </a:r>
            <a:r>
              <a:rPr lang="en-US" dirty="0" err="1" smtClean="0"/>
              <a:t>reflektované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metodické</a:t>
            </a:r>
            <a:r>
              <a:rPr lang="en-US" dirty="0" smtClean="0"/>
              <a:t> </a:t>
            </a:r>
            <a:r>
              <a:rPr lang="en-US" dirty="0" err="1" smtClean="0"/>
              <a:t>ovlivňování</a:t>
            </a:r>
            <a:r>
              <a:rPr lang="en-US" dirty="0" smtClean="0"/>
              <a:t> </a:t>
            </a:r>
            <a:r>
              <a:rPr lang="en-US" dirty="0" err="1" smtClean="0"/>
              <a:t>učebního</a:t>
            </a:r>
            <a:r>
              <a:rPr lang="en-US" dirty="0" smtClean="0"/>
              <a:t> </a:t>
            </a:r>
            <a:r>
              <a:rPr lang="en-US" dirty="0" err="1" smtClean="0"/>
              <a:t>procesu</a:t>
            </a:r>
            <a:r>
              <a:rPr lang="en-US" dirty="0" smtClean="0"/>
              <a:t> (</a:t>
            </a:r>
            <a:r>
              <a:rPr lang="en-US" dirty="0" err="1" smtClean="0"/>
              <a:t>zpravidla</a:t>
            </a:r>
            <a:r>
              <a:rPr lang="en-US" dirty="0" smtClean="0"/>
              <a:t> </a:t>
            </a:r>
            <a:r>
              <a:rPr lang="en-US" dirty="0" err="1" smtClean="0"/>
              <a:t>školní</a:t>
            </a:r>
            <a:r>
              <a:rPr lang="en-US" dirty="0" smtClean="0"/>
              <a:t> </a:t>
            </a:r>
            <a:r>
              <a:rPr lang="en-US" dirty="0" err="1" smtClean="0"/>
              <a:t>vyučování</a:t>
            </a:r>
            <a:r>
              <a:rPr lang="en-US" dirty="0" smtClean="0"/>
              <a:t> – </a:t>
            </a:r>
            <a:r>
              <a:rPr lang="en-US" dirty="0" err="1" smtClean="0"/>
              <a:t>odehrává</a:t>
            </a:r>
            <a:r>
              <a:rPr lang="en-US" dirty="0" smtClean="0"/>
              <a:t> se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specifické</a:t>
            </a:r>
            <a:r>
              <a:rPr lang="en-US" dirty="0" smtClean="0"/>
              <a:t> </a:t>
            </a:r>
            <a:r>
              <a:rPr lang="en-US" dirty="0" err="1" smtClean="0"/>
              <a:t>formě</a:t>
            </a:r>
            <a:r>
              <a:rPr lang="en-US" dirty="0" smtClean="0"/>
              <a:t> – </a:t>
            </a:r>
            <a:r>
              <a:rPr lang="en-US" dirty="0" err="1" smtClean="0"/>
              <a:t>při</a:t>
            </a:r>
            <a:r>
              <a:rPr lang="en-US" dirty="0" smtClean="0"/>
              <a:t> </a:t>
            </a:r>
            <a:r>
              <a:rPr lang="en-US" dirty="0" err="1" smtClean="0"/>
              <a:t>výuce</a:t>
            </a:r>
            <a:r>
              <a:rPr lang="en-US" dirty="0" smtClean="0"/>
              <a:t>).</a:t>
            </a:r>
          </a:p>
          <a:p>
            <a:r>
              <a:rPr lang="en-US" dirty="0" smtClean="0"/>
              <a:t>V </a:t>
            </a:r>
            <a:r>
              <a:rPr lang="en-US" dirty="0" err="1" smtClean="0"/>
              <a:t>nejužším</a:t>
            </a:r>
            <a:r>
              <a:rPr lang="en-US" dirty="0" smtClean="0"/>
              <a:t> </a:t>
            </a:r>
            <a:r>
              <a:rPr lang="en-US" dirty="0" err="1" smtClean="0"/>
              <a:t>smyslu</a:t>
            </a:r>
            <a:r>
              <a:rPr lang="en-US" dirty="0" smtClean="0"/>
              <a:t> </a:t>
            </a:r>
            <a:r>
              <a:rPr lang="en-US" dirty="0" err="1" smtClean="0"/>
              <a:t>jde</a:t>
            </a:r>
            <a:r>
              <a:rPr lang="en-US" dirty="0" smtClean="0"/>
              <a:t> o </a:t>
            </a:r>
            <a:r>
              <a:rPr lang="en-US" dirty="0" err="1" smtClean="0"/>
              <a:t>slovně-názorné</a:t>
            </a:r>
            <a:r>
              <a:rPr lang="en-US" dirty="0" smtClean="0"/>
              <a:t> </a:t>
            </a:r>
            <a:r>
              <a:rPr lang="en-US" dirty="0" err="1" smtClean="0"/>
              <a:t>prezentování</a:t>
            </a:r>
            <a:r>
              <a:rPr lang="en-US" dirty="0" smtClean="0"/>
              <a:t> </a:t>
            </a:r>
            <a:r>
              <a:rPr lang="en-US" dirty="0" err="1" smtClean="0"/>
              <a:t>jistých</a:t>
            </a:r>
            <a:r>
              <a:rPr lang="en-US" dirty="0" smtClean="0"/>
              <a:t> </a:t>
            </a:r>
            <a:r>
              <a:rPr lang="en-US" dirty="0" err="1" smtClean="0"/>
              <a:t>poznatků</a:t>
            </a:r>
            <a:r>
              <a:rPr lang="en-US" dirty="0" smtClean="0"/>
              <a:t> – </a:t>
            </a:r>
            <a:r>
              <a:rPr lang="en-US" dirty="0" err="1" smtClean="0"/>
              <a:t>přednášení</a:t>
            </a:r>
            <a:r>
              <a:rPr lang="en-US" dirty="0" smtClean="0"/>
              <a:t> (</a:t>
            </a:r>
            <a:r>
              <a:rPr lang="en-US" dirty="0" err="1" smtClean="0"/>
              <a:t>docere</a:t>
            </a:r>
            <a:r>
              <a:rPr lang="en-US" dirty="0" smtClean="0"/>
              <a:t> – </a:t>
            </a:r>
            <a:r>
              <a:rPr lang="en-US" dirty="0" err="1" smtClean="0"/>
              <a:t>učit</a:t>
            </a:r>
            <a:r>
              <a:rPr lang="en-US" dirty="0" smtClean="0"/>
              <a:t>).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7929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Výukové situace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>
            <a:normAutofit/>
          </a:bodyPr>
          <a:lstStyle/>
          <a:p>
            <a:r>
              <a:rPr lang="en-US" dirty="0" err="1" smtClean="0"/>
              <a:t>Vyučování</a:t>
            </a:r>
            <a:r>
              <a:rPr lang="en-US" dirty="0" smtClean="0"/>
              <a:t> a </a:t>
            </a:r>
            <a:r>
              <a:rPr lang="en-US" dirty="0" err="1" smtClean="0"/>
              <a:t>učení</a:t>
            </a:r>
            <a:r>
              <a:rPr lang="en-US" dirty="0" smtClean="0"/>
              <a:t> se </a:t>
            </a:r>
            <a:r>
              <a:rPr lang="en-US" dirty="0" err="1" smtClean="0"/>
              <a:t>realizuje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výuce</a:t>
            </a:r>
            <a:r>
              <a:rPr lang="en-US" dirty="0" smtClean="0"/>
              <a:t>, </a:t>
            </a:r>
            <a:r>
              <a:rPr lang="en-US" dirty="0" err="1" smtClean="0"/>
              <a:t>konkrétněji</a:t>
            </a:r>
            <a:r>
              <a:rPr lang="en-US" dirty="0" smtClean="0"/>
              <a:t> </a:t>
            </a:r>
            <a:r>
              <a:rPr lang="en-US" dirty="0" err="1" smtClean="0"/>
              <a:t>řečeno</a:t>
            </a:r>
            <a:r>
              <a:rPr lang="en-US" dirty="0" smtClean="0"/>
              <a:t>: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výukových</a:t>
            </a:r>
            <a:r>
              <a:rPr lang="en-US" dirty="0" smtClean="0"/>
              <a:t> </a:t>
            </a:r>
            <a:r>
              <a:rPr lang="en-US" dirty="0" err="1" smtClean="0"/>
              <a:t>situacích</a:t>
            </a:r>
            <a:endParaRPr lang="en-US" dirty="0" smtClean="0"/>
          </a:p>
          <a:p>
            <a:r>
              <a:rPr lang="en-US" dirty="0" err="1" smtClean="0"/>
              <a:t>Výukové</a:t>
            </a:r>
            <a:r>
              <a:rPr lang="en-US" dirty="0" smtClean="0"/>
              <a:t> </a:t>
            </a:r>
            <a:r>
              <a:rPr lang="en-US" dirty="0" err="1" smtClean="0"/>
              <a:t>situace</a:t>
            </a:r>
            <a:r>
              <a:rPr lang="en-US" dirty="0" smtClean="0"/>
              <a:t>: </a:t>
            </a:r>
            <a:r>
              <a:rPr lang="en-US" dirty="0" err="1" smtClean="0"/>
              <a:t>komplexnost</a:t>
            </a:r>
            <a:r>
              <a:rPr lang="en-US" dirty="0" smtClean="0"/>
              <a:t>, </a:t>
            </a:r>
            <a:r>
              <a:rPr lang="en-US" dirty="0" err="1" smtClean="0"/>
              <a:t>simultánnost</a:t>
            </a:r>
            <a:r>
              <a:rPr lang="en-US" dirty="0" smtClean="0"/>
              <a:t>, </a:t>
            </a:r>
            <a:r>
              <a:rPr lang="en-US" dirty="0" err="1" smtClean="0"/>
              <a:t>bezprostřednost</a:t>
            </a:r>
            <a:r>
              <a:rPr lang="en-US" dirty="0" smtClean="0"/>
              <a:t>, </a:t>
            </a:r>
            <a:r>
              <a:rPr lang="en-US" dirty="0" err="1" smtClean="0"/>
              <a:t>nepředvídatelnost</a:t>
            </a:r>
            <a:r>
              <a:rPr lang="en-US" dirty="0" smtClean="0"/>
              <a:t>…</a:t>
            </a:r>
          </a:p>
          <a:p>
            <a:r>
              <a:rPr lang="en-US" dirty="0" err="1" smtClean="0"/>
              <a:t>Bezproblémové</a:t>
            </a:r>
            <a:r>
              <a:rPr lang="en-US" dirty="0" smtClean="0"/>
              <a:t> </a:t>
            </a:r>
            <a:r>
              <a:rPr lang="en-US" dirty="0" err="1" smtClean="0"/>
              <a:t>situace</a:t>
            </a:r>
            <a:r>
              <a:rPr lang="en-US" dirty="0" smtClean="0"/>
              <a:t>: </a:t>
            </a:r>
            <a:r>
              <a:rPr lang="en-US" dirty="0" err="1" smtClean="0"/>
              <a:t>vyučování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řemeslo</a:t>
            </a:r>
            <a:r>
              <a:rPr lang="en-US" dirty="0" smtClean="0"/>
              <a:t> (</a:t>
            </a:r>
            <a:r>
              <a:rPr lang="en-US" dirty="0" err="1" smtClean="0"/>
              <a:t>postačí</a:t>
            </a:r>
            <a:r>
              <a:rPr lang="en-US" dirty="0" smtClean="0"/>
              <a:t> </a:t>
            </a:r>
            <a:r>
              <a:rPr lang="en-US" dirty="0" err="1" smtClean="0"/>
              <a:t>recepty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Problémové</a:t>
            </a:r>
            <a:r>
              <a:rPr lang="en-US" dirty="0" smtClean="0"/>
              <a:t> </a:t>
            </a:r>
            <a:r>
              <a:rPr lang="en-US" dirty="0" err="1" smtClean="0"/>
              <a:t>situace</a:t>
            </a:r>
            <a:r>
              <a:rPr lang="en-US" dirty="0" smtClean="0"/>
              <a:t>: </a:t>
            </a:r>
            <a:r>
              <a:rPr lang="en-US" dirty="0" err="1" smtClean="0"/>
              <a:t>vyučování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um – </a:t>
            </a:r>
            <a:r>
              <a:rPr lang="en-US" dirty="0" err="1" smtClean="0"/>
              <a:t>profesionalita</a:t>
            </a:r>
            <a:r>
              <a:rPr lang="en-US" dirty="0" smtClean="0"/>
              <a:t> (</a:t>
            </a:r>
            <a:r>
              <a:rPr lang="en-US" dirty="0" err="1" smtClean="0"/>
              <a:t>nepostačí</a:t>
            </a:r>
            <a:r>
              <a:rPr lang="en-US" dirty="0" smtClean="0"/>
              <a:t> </a:t>
            </a:r>
            <a:r>
              <a:rPr lang="en-US" dirty="0" err="1" smtClean="0"/>
              <a:t>recepty</a:t>
            </a:r>
            <a:r>
              <a:rPr lang="en-US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685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8"/>
            <a:ext cx="8064896" cy="658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7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60648"/>
            <a:ext cx="8856984" cy="648072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cs-CZ" b="1" dirty="0"/>
              <a:t>Fáze přípravy/plánování výuky </a:t>
            </a:r>
            <a:r>
              <a:rPr lang="cs-CZ" dirty="0"/>
              <a:t>– zahrnuje učitelovu přípravu na výuku, jejímž jádrem je </a:t>
            </a:r>
            <a:r>
              <a:rPr lang="cs-CZ" i="1" dirty="0"/>
              <a:t>didaktická analýza </a:t>
            </a:r>
            <a:r>
              <a:rPr lang="cs-CZ" i="1" dirty="0" smtClean="0"/>
              <a:t>učiva</a:t>
            </a:r>
            <a:r>
              <a:rPr lang="cs-CZ" dirty="0"/>
              <a:t> </a:t>
            </a:r>
            <a:r>
              <a:rPr lang="cs-CZ" dirty="0" smtClean="0"/>
              <a:t>(jak </a:t>
            </a:r>
            <a:r>
              <a:rPr lang="cs-CZ" dirty="0"/>
              <a:t>aranžovat </a:t>
            </a:r>
            <a:r>
              <a:rPr lang="cs-CZ" i="1" dirty="0" smtClean="0"/>
              <a:t>plodné </a:t>
            </a:r>
            <a:r>
              <a:rPr lang="cs-CZ" i="1" dirty="0"/>
              <a:t>setkání určitých dětí s určitými vzdělávacími </a:t>
            </a:r>
            <a:r>
              <a:rPr lang="cs-CZ" i="1" dirty="0" smtClean="0"/>
              <a:t>obsahy</a:t>
            </a:r>
            <a:r>
              <a:rPr lang="cs-CZ" dirty="0" smtClean="0"/>
              <a:t>)</a:t>
            </a:r>
            <a:r>
              <a:rPr lang="cs-CZ" dirty="0"/>
              <a:t>.</a:t>
            </a:r>
            <a:endParaRPr lang="en-US" dirty="0"/>
          </a:p>
          <a:p>
            <a:pPr lvl="0"/>
            <a:r>
              <a:rPr lang="cs-CZ" b="1" dirty="0"/>
              <a:t>Realizace výuky </a:t>
            </a:r>
            <a:r>
              <a:rPr lang="cs-CZ" dirty="0"/>
              <a:t>– zahrnuje vlastní aktivity učitele a žáků ve </a:t>
            </a:r>
            <a:r>
              <a:rPr lang="cs-CZ" dirty="0" smtClean="0"/>
              <a:t>výuce </a:t>
            </a:r>
            <a:r>
              <a:rPr lang="en-US" dirty="0" smtClean="0"/>
              <a:t>–</a:t>
            </a:r>
            <a:r>
              <a:rPr lang="cs-CZ" dirty="0" smtClean="0"/>
              <a:t> uplatňují se při ní různé: </a:t>
            </a:r>
          </a:p>
          <a:p>
            <a:pPr lvl="1"/>
            <a:r>
              <a:rPr lang="cs-CZ" dirty="0" smtClean="0"/>
              <a:t>vyučovací </a:t>
            </a:r>
            <a:r>
              <a:rPr lang="cs-CZ" dirty="0"/>
              <a:t>styly </a:t>
            </a:r>
            <a:r>
              <a:rPr lang="cs-CZ" dirty="0" smtClean="0"/>
              <a:t>(příkazový, úkolový, styl se vzájemným hodnocením, se sebehodnocením, s nabídkou, s řízeným objevováním, se samostatným objevováním)</a:t>
            </a:r>
          </a:p>
          <a:p>
            <a:pPr lvl="1"/>
            <a:r>
              <a:rPr lang="cs-CZ" dirty="0" smtClean="0"/>
              <a:t>výukové </a:t>
            </a:r>
            <a:r>
              <a:rPr lang="cs-CZ" dirty="0"/>
              <a:t>metody </a:t>
            </a:r>
            <a:r>
              <a:rPr lang="cs-CZ" dirty="0" smtClean="0"/>
              <a:t>(slovní</a:t>
            </a:r>
            <a:r>
              <a:rPr lang="cs-CZ" dirty="0"/>
              <a:t>, názorně-demonstrační, </a:t>
            </a:r>
            <a:r>
              <a:rPr lang="cs-CZ" dirty="0" err="1"/>
              <a:t>dovednostně</a:t>
            </a:r>
            <a:r>
              <a:rPr lang="cs-CZ" dirty="0"/>
              <a:t>-praktické, aktivizující, komplexní</a:t>
            </a:r>
            <a:r>
              <a:rPr lang="cs-CZ" dirty="0" smtClean="0"/>
              <a:t>)</a:t>
            </a:r>
            <a:endParaRPr lang="cs-CZ" dirty="0"/>
          </a:p>
          <a:p>
            <a:pPr lvl="1"/>
            <a:r>
              <a:rPr lang="cs-CZ" dirty="0" smtClean="0"/>
              <a:t>organizační </a:t>
            </a:r>
            <a:r>
              <a:rPr lang="cs-CZ" dirty="0"/>
              <a:t>formy výuky </a:t>
            </a:r>
            <a:r>
              <a:rPr lang="cs-CZ" dirty="0" smtClean="0"/>
              <a:t>(hromadná </a:t>
            </a:r>
            <a:r>
              <a:rPr lang="cs-CZ" dirty="0"/>
              <a:t>výuka, samostatná práce, práce ve dvojicích, skupinová práce</a:t>
            </a:r>
            <a:r>
              <a:rPr lang="cs-CZ" dirty="0" smtClean="0"/>
              <a:t>)</a:t>
            </a:r>
            <a:endParaRPr lang="cs-CZ" dirty="0"/>
          </a:p>
          <a:p>
            <a:pPr lvl="1"/>
            <a:r>
              <a:rPr lang="cs-CZ" dirty="0" smtClean="0"/>
              <a:t>didaktické </a:t>
            </a:r>
            <a:r>
              <a:rPr lang="cs-CZ" dirty="0"/>
              <a:t>prostředky a média (např. učebnice, školní obrazy a modely, informační technologie</a:t>
            </a:r>
            <a:r>
              <a:rPr lang="cs-CZ" dirty="0" smtClean="0"/>
              <a:t>).</a:t>
            </a:r>
          </a:p>
          <a:p>
            <a:pPr lvl="0"/>
            <a:r>
              <a:rPr lang="cs-CZ" b="1" dirty="0" smtClean="0"/>
              <a:t>Reflexe </a:t>
            </a:r>
            <a:r>
              <a:rPr lang="cs-CZ" b="1" dirty="0"/>
              <a:t>výuky </a:t>
            </a:r>
            <a:r>
              <a:rPr lang="cs-CZ" dirty="0"/>
              <a:t>– zahrnuje myšlenkové aktivity učitele, jejichž cílem je zhodnotit výuku, která proběhla, a získat tak východisko pro plánování další </a:t>
            </a:r>
            <a:r>
              <a:rPr lang="cs-CZ" dirty="0" smtClean="0"/>
              <a:t>výuky.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861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Kvalita výuky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554461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Ve výuce musí být </a:t>
            </a:r>
            <a:r>
              <a:rPr lang="cs-CZ" b="1" i="1" dirty="0"/>
              <a:t>něco</a:t>
            </a:r>
            <a:r>
              <a:rPr lang="cs-CZ" dirty="0"/>
              <a:t> obsaženo, výuka musí být </a:t>
            </a:r>
            <a:r>
              <a:rPr lang="cs-CZ" b="1" i="1" dirty="0"/>
              <a:t>nějaká</a:t>
            </a:r>
            <a:r>
              <a:rPr lang="cs-CZ" dirty="0"/>
              <a:t>, aby byla kvalitní.</a:t>
            </a:r>
          </a:p>
          <a:p>
            <a:r>
              <a:rPr lang="cs-CZ" dirty="0" smtClean="0"/>
              <a:t>Komponenty </a:t>
            </a:r>
            <a:r>
              <a:rPr lang="cs-CZ" dirty="0"/>
              <a:t>a charakteristiky </a:t>
            </a:r>
            <a:r>
              <a:rPr lang="cs-CZ" dirty="0" smtClean="0"/>
              <a:t>kvalitní výuky.</a:t>
            </a:r>
          </a:p>
          <a:p>
            <a:r>
              <a:rPr lang="cs-CZ" dirty="0" smtClean="0"/>
              <a:t>Co zakládá kvalitu výuky?</a:t>
            </a:r>
          </a:p>
          <a:p>
            <a:pPr lvl="1"/>
            <a:r>
              <a:rPr lang="en-US" dirty="0" err="1" smtClean="0"/>
              <a:t>Organizace</a:t>
            </a:r>
            <a:r>
              <a:rPr lang="en-US" dirty="0" smtClean="0"/>
              <a:t> a </a:t>
            </a:r>
            <a:r>
              <a:rPr lang="en-US" dirty="0" err="1" smtClean="0"/>
              <a:t>řízení</a:t>
            </a:r>
            <a:r>
              <a:rPr lang="en-US" dirty="0" smtClean="0"/>
              <a:t> </a:t>
            </a:r>
            <a:r>
              <a:rPr lang="en-US" dirty="0" err="1" smtClean="0"/>
              <a:t>třídy</a:t>
            </a:r>
            <a:r>
              <a:rPr lang="en-US" dirty="0" smtClean="0"/>
              <a:t>: </a:t>
            </a:r>
            <a:r>
              <a:rPr lang="en-US" dirty="0" err="1" smtClean="0"/>
              <a:t>využití</a:t>
            </a:r>
            <a:r>
              <a:rPr lang="en-US" dirty="0" smtClean="0"/>
              <a:t> </a:t>
            </a:r>
            <a:r>
              <a:rPr lang="en-US" dirty="0" err="1" smtClean="0"/>
              <a:t>času</a:t>
            </a:r>
            <a:r>
              <a:rPr lang="en-US" dirty="0" smtClean="0"/>
              <a:t>, </a:t>
            </a:r>
            <a:r>
              <a:rPr lang="en-US" dirty="0" err="1" smtClean="0"/>
              <a:t>přiměřené</a:t>
            </a:r>
            <a:r>
              <a:rPr lang="en-US" dirty="0" smtClean="0"/>
              <a:t> tempo, </a:t>
            </a:r>
            <a:r>
              <a:rPr lang="en-US" dirty="0" err="1" smtClean="0"/>
              <a:t>strukturovanost</a:t>
            </a:r>
            <a:endParaRPr lang="en-US" dirty="0" smtClean="0"/>
          </a:p>
          <a:p>
            <a:pPr lvl="1"/>
            <a:r>
              <a:rPr lang="en-US" dirty="0" err="1" smtClean="0"/>
              <a:t>Zprostředkování</a:t>
            </a:r>
            <a:r>
              <a:rPr lang="en-US" dirty="0" smtClean="0"/>
              <a:t> </a:t>
            </a:r>
            <a:r>
              <a:rPr lang="en-US" dirty="0" err="1" smtClean="0"/>
              <a:t>cílů</a:t>
            </a:r>
            <a:r>
              <a:rPr lang="en-US" dirty="0" smtClean="0"/>
              <a:t> a </a:t>
            </a:r>
            <a:r>
              <a:rPr lang="en-US" dirty="0" err="1" smtClean="0"/>
              <a:t>obsahů</a:t>
            </a:r>
            <a:r>
              <a:rPr lang="en-US" dirty="0" smtClean="0"/>
              <a:t>: </a:t>
            </a:r>
            <a:r>
              <a:rPr lang="en-US" dirty="0" err="1" smtClean="0"/>
              <a:t>jasnost</a:t>
            </a:r>
            <a:r>
              <a:rPr lang="en-US" dirty="0" smtClean="0"/>
              <a:t>, </a:t>
            </a:r>
            <a:r>
              <a:rPr lang="en-US" dirty="0" err="1" smtClean="0"/>
              <a:t>strkturovanos</a:t>
            </a:r>
            <a:r>
              <a:rPr lang="en-US" dirty="0" smtClean="0"/>
              <a:t>, </a:t>
            </a:r>
            <a:r>
              <a:rPr lang="en-US" dirty="0" err="1" smtClean="0"/>
              <a:t>soudržnost</a:t>
            </a:r>
            <a:endParaRPr lang="en-US" dirty="0" smtClean="0"/>
          </a:p>
          <a:p>
            <a:pPr lvl="1"/>
            <a:r>
              <a:rPr lang="en-US" dirty="0" err="1" smtClean="0"/>
              <a:t>Učební</a:t>
            </a:r>
            <a:r>
              <a:rPr lang="en-US" dirty="0" smtClean="0"/>
              <a:t> </a:t>
            </a:r>
            <a:r>
              <a:rPr lang="en-US" dirty="0" err="1" smtClean="0"/>
              <a:t>úlohy</a:t>
            </a:r>
            <a:r>
              <a:rPr lang="en-US" dirty="0" smtClean="0"/>
              <a:t>: </a:t>
            </a:r>
            <a:r>
              <a:rPr lang="en-US" dirty="0" err="1" smtClean="0"/>
              <a:t>kognitivní</a:t>
            </a:r>
            <a:r>
              <a:rPr lang="en-US" dirty="0" smtClean="0"/>
              <a:t> </a:t>
            </a:r>
            <a:r>
              <a:rPr lang="en-US" dirty="0" err="1" smtClean="0"/>
              <a:t>aktivizace</a:t>
            </a:r>
            <a:endParaRPr lang="en-US" dirty="0" smtClean="0"/>
          </a:p>
          <a:p>
            <a:pPr lvl="1"/>
            <a:r>
              <a:rPr lang="en-US" dirty="0" err="1" smtClean="0"/>
              <a:t>Podpůrné</a:t>
            </a:r>
            <a:r>
              <a:rPr lang="en-US" dirty="0" smtClean="0"/>
              <a:t> </a:t>
            </a:r>
            <a:r>
              <a:rPr lang="en-US" dirty="0" err="1" smtClean="0"/>
              <a:t>učební</a:t>
            </a:r>
            <a:r>
              <a:rPr lang="en-US" dirty="0" smtClean="0"/>
              <a:t> </a:t>
            </a:r>
            <a:r>
              <a:rPr lang="en-US" dirty="0" err="1" smtClean="0"/>
              <a:t>klima</a:t>
            </a:r>
            <a:r>
              <a:rPr lang="en-US" dirty="0" smtClean="0"/>
              <a:t>: </a:t>
            </a:r>
            <a:r>
              <a:rPr lang="en-US" dirty="0" err="1" smtClean="0"/>
              <a:t>konstruktivní</a:t>
            </a:r>
            <a:r>
              <a:rPr lang="en-US" dirty="0" smtClean="0"/>
              <a:t> </a:t>
            </a:r>
            <a:r>
              <a:rPr lang="en-US" dirty="0" err="1" smtClean="0"/>
              <a:t>práce</a:t>
            </a:r>
            <a:r>
              <a:rPr lang="en-US" dirty="0" smtClean="0"/>
              <a:t> s </a:t>
            </a:r>
            <a:r>
              <a:rPr lang="en-US" dirty="0" err="1" smtClean="0"/>
              <a:t>chybou</a:t>
            </a:r>
            <a:r>
              <a:rPr lang="en-US" dirty="0" smtClean="0"/>
              <a:t>, </a:t>
            </a:r>
            <a:r>
              <a:rPr lang="en-US" dirty="0" err="1" smtClean="0"/>
              <a:t>adaptivita</a:t>
            </a:r>
            <a:r>
              <a:rPr lang="en-US" dirty="0" smtClean="0"/>
              <a:t> </a:t>
            </a:r>
            <a:r>
              <a:rPr lang="en-US" dirty="0" err="1" smtClean="0"/>
              <a:t>výukových</a:t>
            </a:r>
            <a:r>
              <a:rPr lang="en-US" dirty="0" smtClean="0"/>
              <a:t> </a:t>
            </a:r>
            <a:r>
              <a:rPr lang="en-US" dirty="0" err="1" smtClean="0"/>
              <a:t>postupů</a:t>
            </a:r>
            <a:r>
              <a:rPr lang="en-US" dirty="0" smtClean="0"/>
              <a:t>.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077509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568952" cy="6408712"/>
          </a:xfrm>
        </p:spPr>
        <p:txBody>
          <a:bodyPr>
            <a:normAutofit/>
          </a:bodyPr>
          <a:lstStyle/>
          <a:p>
            <a:pPr algn="r"/>
            <a:r>
              <a:rPr lang="cs-CZ" sz="5400" b="1" dirty="0">
                <a:solidFill>
                  <a:srgbClr val="800000"/>
                </a:solidFill>
              </a:rPr>
              <a:t>O</a:t>
            </a:r>
            <a:r>
              <a:rPr lang="cs-CZ" sz="5400" b="1" dirty="0" smtClean="0">
                <a:solidFill>
                  <a:srgbClr val="800000"/>
                </a:solidFill>
              </a:rPr>
              <a:t>d vyučování k učení</a:t>
            </a:r>
            <a:r>
              <a:rPr lang="cs-CZ" sz="5400" b="1" dirty="0">
                <a:solidFill>
                  <a:srgbClr val="800000"/>
                </a:solidFill>
              </a:rPr>
              <a:t/>
            </a:r>
            <a:br>
              <a:rPr lang="cs-CZ" sz="5400" b="1" dirty="0">
                <a:solidFill>
                  <a:srgbClr val="800000"/>
                </a:solidFill>
              </a:rPr>
            </a:br>
            <a:r>
              <a:rPr lang="cs-CZ" sz="5400" b="1" dirty="0" smtClean="0">
                <a:solidFill>
                  <a:srgbClr val="800000"/>
                </a:solidFill>
              </a:rPr>
              <a:t>aneb o klíčové roli </a:t>
            </a:r>
            <a:br>
              <a:rPr lang="cs-CZ" sz="5400" b="1" dirty="0" smtClean="0">
                <a:solidFill>
                  <a:srgbClr val="800000"/>
                </a:solidFill>
              </a:rPr>
            </a:br>
            <a:r>
              <a:rPr lang="cs-CZ" sz="5400" b="1" dirty="0" smtClean="0">
                <a:solidFill>
                  <a:srgbClr val="800000"/>
                </a:solidFill>
              </a:rPr>
              <a:t>učebních úloh</a:t>
            </a:r>
            <a:endParaRPr lang="cs-CZ" sz="5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99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7985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9"/>
          <a:stretch>
            <a:fillRect/>
          </a:stretch>
        </p:blipFill>
        <p:spPr bwMode="auto">
          <a:xfrm>
            <a:off x="5438775" y="19050"/>
            <a:ext cx="3697288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3708400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4149725"/>
            <a:ext cx="3705225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3" b="3784"/>
          <a:stretch>
            <a:fillRect/>
          </a:stretch>
        </p:blipFill>
        <p:spPr bwMode="auto">
          <a:xfrm>
            <a:off x="3454400" y="1989138"/>
            <a:ext cx="2287588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487" name="TextovéPole 5"/>
          <p:cNvSpPr txBox="1">
            <a:spLocks noChangeArrowheads="1"/>
          </p:cNvSpPr>
          <p:nvPr/>
        </p:nvSpPr>
        <p:spPr bwMode="auto">
          <a:xfrm>
            <a:off x="160338" y="3146425"/>
            <a:ext cx="3095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cs-CZ" sz="2000" b="1" dirty="0">
                <a:latin typeface="Calibri" charset="0"/>
              </a:rPr>
              <a:t>e</a:t>
            </a:r>
            <a:r>
              <a:rPr lang="cs-CZ" sz="2000" b="1" dirty="0" smtClean="0">
                <a:latin typeface="Calibri" charset="0"/>
              </a:rPr>
              <a:t>dukační realita</a:t>
            </a:r>
            <a:endParaRPr lang="cs-CZ" sz="2000" b="1" dirty="0">
              <a:latin typeface="Calibri" charset="0"/>
            </a:endParaRPr>
          </a:p>
        </p:txBody>
      </p:sp>
      <p:sp>
        <p:nvSpPr>
          <p:cNvPr id="20488" name="TextovéPole 11"/>
          <p:cNvSpPr txBox="1">
            <a:spLocks noChangeArrowheads="1"/>
          </p:cNvSpPr>
          <p:nvPr/>
        </p:nvSpPr>
        <p:spPr bwMode="auto">
          <a:xfrm>
            <a:off x="5940152" y="3114675"/>
            <a:ext cx="29523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cs-CZ" sz="2000" b="1" dirty="0" smtClean="0">
                <a:latin typeface="Calibri" charset="0"/>
              </a:rPr>
              <a:t>kultury </a:t>
            </a:r>
            <a:r>
              <a:rPr lang="cs-CZ" sz="2000" b="1" dirty="0">
                <a:latin typeface="Calibri" charset="0"/>
              </a:rPr>
              <a:t>vyučování a učení </a:t>
            </a:r>
          </a:p>
        </p:txBody>
      </p:sp>
    </p:spTree>
    <p:extLst>
      <p:ext uri="{BB962C8B-B14F-4D97-AF65-F5344CB8AC3E}">
        <p14:creationId xmlns:p14="http://schemas.microsoft.com/office/powerpoint/2010/main" val="2045792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brázek 0_Koncepce obsahově zaměřeného přístupu ke zkoumání_ver.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63322" r="58424" b="7461"/>
          <a:stretch/>
        </p:blipFill>
        <p:spPr>
          <a:xfrm>
            <a:off x="72008" y="620688"/>
            <a:ext cx="9108504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79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Rot="1" noChangeArrowheads="1"/>
          </p:cNvSpPr>
          <p:nvPr/>
        </p:nvSpPr>
        <p:spPr bwMode="auto">
          <a:xfrm>
            <a:off x="683568" y="301625"/>
            <a:ext cx="7971694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cs-CZ" sz="3600" dirty="0" smtClean="0">
              <a:solidFill>
                <a:srgbClr val="000000"/>
              </a:solidFill>
              <a:latin typeface="+mj-lt"/>
            </a:endParaRPr>
          </a:p>
          <a:p>
            <a:pPr>
              <a:buFont typeface="Arial" charset="0"/>
              <a:buNone/>
            </a:pPr>
            <a:r>
              <a:rPr lang="cs-CZ" sz="3600" b="1" dirty="0" smtClean="0">
                <a:solidFill>
                  <a:srgbClr val="000000"/>
                </a:solidFill>
                <a:latin typeface="+mj-lt"/>
              </a:rPr>
              <a:t>Část </a:t>
            </a:r>
            <a:r>
              <a:rPr lang="cs-CZ" sz="3600" b="1" dirty="0" err="1" smtClean="0">
                <a:solidFill>
                  <a:srgbClr val="000000"/>
                </a:solidFill>
                <a:latin typeface="+mj-lt"/>
              </a:rPr>
              <a:t>Ii</a:t>
            </a:r>
            <a:endParaRPr lang="cs-CZ" sz="3600" b="1" dirty="0" smtClean="0">
              <a:solidFill>
                <a:srgbClr val="000000"/>
              </a:solidFill>
              <a:latin typeface="+mj-lt"/>
            </a:endParaRPr>
          </a:p>
          <a:p>
            <a:pPr>
              <a:buFont typeface="Arial" charset="0"/>
              <a:buNone/>
            </a:pPr>
            <a:r>
              <a:rPr lang="cs-CZ" sz="3600" dirty="0" err="1" smtClean="0">
                <a:solidFill>
                  <a:srgbClr val="000000"/>
                </a:solidFill>
                <a:latin typeface="+mj-lt"/>
              </a:rPr>
              <a:t>ontodidaktická</a:t>
            </a:r>
            <a:r>
              <a:rPr lang="cs-CZ" sz="36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3600" dirty="0">
                <a:solidFill>
                  <a:srgbClr val="000000"/>
                </a:solidFill>
                <a:latin typeface="+mj-lt"/>
              </a:rPr>
              <a:t>transformace </a:t>
            </a:r>
          </a:p>
          <a:p>
            <a:pPr>
              <a:buFont typeface="Arial" charset="0"/>
              <a:buNone/>
            </a:pPr>
            <a:r>
              <a:rPr lang="cs-CZ" sz="2400" dirty="0" smtClean="0">
                <a:solidFill>
                  <a:srgbClr val="000000"/>
                </a:solidFill>
                <a:latin typeface="+mj-lt"/>
              </a:rPr>
              <a:t>aneb 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od oborových obsahů </a:t>
            </a:r>
            <a:r>
              <a:rPr lang="cs-CZ" sz="2400" dirty="0" smtClean="0">
                <a:solidFill>
                  <a:srgbClr val="000000"/>
                </a:solidFill>
                <a:latin typeface="+mj-lt"/>
              </a:rPr>
              <a:t>ke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kurikulárním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obsahům </a:t>
            </a:r>
          </a:p>
        </p:txBody>
      </p:sp>
      <p:pic>
        <p:nvPicPr>
          <p:cNvPr id="316419" name="Picture 3" descr="Scholl_Knowled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0" b="6923"/>
          <a:stretch>
            <a:fillRect/>
          </a:stretch>
        </p:blipFill>
        <p:spPr bwMode="auto">
          <a:xfrm>
            <a:off x="6135688" y="4030663"/>
            <a:ext cx="2782887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6420" name="Rectangle 4"/>
          <p:cNvSpPr>
            <a:spLocks noChangeArrowheads="1"/>
          </p:cNvSpPr>
          <p:nvPr/>
        </p:nvSpPr>
        <p:spPr bwMode="auto">
          <a:xfrm>
            <a:off x="539552" y="5313363"/>
            <a:ext cx="5415161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00000"/>
                </a:solidFill>
                <a:latin typeface="+mj-lt"/>
              </a:rPr>
              <a:t>Tvůrce kurikula na cestě do </a:t>
            </a:r>
            <a:r>
              <a:rPr lang="cs-CZ" sz="2000" b="1" dirty="0" smtClean="0">
                <a:solidFill>
                  <a:srgbClr val="000000"/>
                </a:solidFill>
                <a:latin typeface="+mj-lt"/>
              </a:rPr>
              <a:t>VÚP/NÚV</a:t>
            </a:r>
            <a:endParaRPr lang="cs-CZ" sz="2000" b="1" dirty="0">
              <a:solidFill>
                <a:srgbClr val="000000"/>
              </a:solidFill>
              <a:latin typeface="+mj-lt"/>
            </a:endParaRPr>
          </a:p>
          <a:p>
            <a:r>
              <a:rPr lang="cs-CZ" sz="2000" b="1" dirty="0">
                <a:solidFill>
                  <a:srgbClr val="000000"/>
                </a:solidFill>
                <a:latin typeface="+mj-lt"/>
              </a:rPr>
              <a:t>za účelem tvorby </a:t>
            </a:r>
            <a:r>
              <a:rPr lang="cs-CZ" sz="2000" b="1" dirty="0" smtClean="0">
                <a:solidFill>
                  <a:srgbClr val="000000"/>
                </a:solidFill>
                <a:latin typeface="+mj-lt"/>
              </a:rPr>
              <a:t>RVP</a:t>
            </a:r>
            <a:endParaRPr lang="cs-CZ" sz="2000" b="1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32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288" y="1340768"/>
            <a:ext cx="8569325" cy="2735932"/>
          </a:xfrm>
        </p:spPr>
        <p:txBody>
          <a:bodyPr>
            <a:normAutofit/>
          </a:bodyPr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cs-CZ" sz="2800" dirty="0">
                <a:latin typeface="Calibri" charset="0"/>
                <a:cs typeface="+mn-cs"/>
              </a:rPr>
              <a:t>Časově ohraničený souhrn určitých forem učení a vyučovacích stylů a s nimi souvisejících antropologických, psychologických, společenských a pedagogických orientací </a:t>
            </a:r>
          </a:p>
          <a:p>
            <a:pPr marL="0" indent="0" algn="r" eaLnBrk="1" hangingPunct="1">
              <a:buFont typeface="Arial" charset="0"/>
              <a:buNone/>
              <a:defRPr/>
            </a:pPr>
            <a:r>
              <a:rPr lang="cs-CZ" sz="2000" dirty="0">
                <a:latin typeface="Calibri" charset="0"/>
                <a:cs typeface="+mn-cs"/>
              </a:rPr>
              <a:t>(</a:t>
            </a:r>
            <a:r>
              <a:rPr lang="cs-CZ" sz="2000" dirty="0" err="1">
                <a:latin typeface="Calibri" charset="0"/>
                <a:cs typeface="+mn-cs"/>
              </a:rPr>
              <a:t>Weinert</a:t>
            </a:r>
            <a:r>
              <a:rPr lang="cs-CZ" sz="2000" dirty="0">
                <a:latin typeface="Calibri" charset="0"/>
                <a:cs typeface="+mn-cs"/>
              </a:rPr>
              <a:t>, 1997, s. 12)</a:t>
            </a:r>
            <a:endParaRPr lang="cs-CZ" sz="2400" dirty="0">
              <a:solidFill>
                <a:srgbClr val="215968"/>
              </a:solidFill>
              <a:latin typeface="Calibri" charset="0"/>
              <a:cs typeface="+mn-cs"/>
            </a:endParaRPr>
          </a:p>
        </p:txBody>
      </p:sp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395536" y="476672"/>
            <a:ext cx="828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3200" b="1">
                <a:latin typeface="Calibri" charset="0"/>
              </a:rPr>
              <a:t>Kultura vyučování a učení</a:t>
            </a:r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19113" y="3716338"/>
            <a:ext cx="39957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2000" b="1">
                <a:latin typeface="Calibri" charset="0"/>
              </a:rPr>
              <a:t>časově ohraničený souhrn </a:t>
            </a:r>
            <a:r>
              <a:rPr lang="cs-CZ" sz="2000">
                <a:latin typeface="Calibri" charset="0"/>
              </a:rPr>
              <a:t>– čas od času kulturu „starou</a:t>
            </a:r>
            <a:r>
              <a:rPr lang="ja-JP" altLang="cs-CZ" sz="2000">
                <a:latin typeface="Calibri" charset="0"/>
              </a:rPr>
              <a:t>“</a:t>
            </a:r>
            <a:r>
              <a:rPr lang="cs-CZ" altLang="ja-JP" sz="2000">
                <a:latin typeface="Calibri" charset="0"/>
              </a:rPr>
              <a:t> střídá „nová</a:t>
            </a:r>
            <a:r>
              <a:rPr lang="ja-JP" altLang="cs-CZ" sz="2000">
                <a:latin typeface="Calibri" charset="0"/>
              </a:rPr>
              <a:t>“</a:t>
            </a:r>
            <a:endParaRPr lang="cs-CZ" sz="2000">
              <a:latin typeface="Calibri" charset="0"/>
            </a:endParaRPr>
          </a:p>
        </p:txBody>
      </p: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2268538" y="4568825"/>
            <a:ext cx="48958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2000" b="1">
                <a:latin typeface="Calibri" charset="0"/>
              </a:rPr>
              <a:t>forem učení a vyučovacích stylů </a:t>
            </a:r>
            <a:r>
              <a:rPr lang="cs-CZ" sz="2000">
                <a:latin typeface="Calibri" charset="0"/>
              </a:rPr>
              <a:t>– nastavení časoprostorových a sociálních podmínek, v nichž se procesy vyučování a učení realizují</a:t>
            </a: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3563938" y="5732463"/>
            <a:ext cx="5472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2000" b="1">
                <a:latin typeface="Calibri" charset="0"/>
              </a:rPr>
              <a:t>souvisejících antropologických … orientací </a:t>
            </a:r>
            <a:r>
              <a:rPr lang="cs-CZ" sz="2000">
                <a:latin typeface="Calibri" charset="0"/>
              </a:rPr>
              <a:t>– jaké teoretické přístupy z jakých oborů stojí v pozadí </a:t>
            </a:r>
          </a:p>
        </p:txBody>
      </p:sp>
    </p:spTree>
    <p:extLst>
      <p:ext uri="{BB962C8B-B14F-4D97-AF65-F5344CB8AC3E}">
        <p14:creationId xmlns:p14="http://schemas.microsoft.com/office/powerpoint/2010/main" val="30245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Zástupný symbol pro obsah 1"/>
          <p:cNvSpPr>
            <a:spLocks noGrp="1"/>
          </p:cNvSpPr>
          <p:nvPr>
            <p:ph idx="1"/>
          </p:nvPr>
        </p:nvSpPr>
        <p:spPr>
          <a:xfrm>
            <a:off x="250825" y="548681"/>
            <a:ext cx="8713788" cy="59045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>
                <a:latin typeface="Calibri" charset="0"/>
              </a:rPr>
              <a:t>Pro aktuálně „novou“</a:t>
            </a:r>
            <a:r>
              <a:rPr lang="cs-CZ" altLang="ja-JP" dirty="0" smtClean="0">
                <a:latin typeface="Calibri" charset="0"/>
              </a:rPr>
              <a:t> kulturu </a:t>
            </a:r>
            <a:r>
              <a:rPr lang="cs-CZ" altLang="ja-JP" dirty="0">
                <a:latin typeface="Calibri" charset="0"/>
              </a:rPr>
              <a:t>vyučování a učení </a:t>
            </a:r>
            <a:r>
              <a:rPr lang="cs-CZ" altLang="ja-JP" dirty="0" smtClean="0">
                <a:latin typeface="Calibri" charset="0"/>
              </a:rPr>
              <a:t>je</a:t>
            </a:r>
            <a:r>
              <a:rPr lang="cs-CZ" dirty="0" smtClean="0">
                <a:latin typeface="Calibri" charset="0"/>
              </a:rPr>
              <a:t> charakteristické:</a:t>
            </a:r>
          </a:p>
          <a:p>
            <a:r>
              <a:rPr lang="cs-CZ" sz="2800" dirty="0" smtClean="0">
                <a:latin typeface="Calibri" charset="0"/>
              </a:rPr>
              <a:t>„</a:t>
            </a:r>
            <a:r>
              <a:rPr lang="cs-CZ" sz="2800" dirty="0">
                <a:latin typeface="Calibri" charset="0"/>
              </a:rPr>
              <a:t>aktivní, konstruktivní, samostatné, motivované a celostní učení; </a:t>
            </a:r>
            <a:endParaRPr lang="cs-CZ" sz="2800" dirty="0" smtClean="0">
              <a:latin typeface="Calibri" charset="0"/>
            </a:endParaRPr>
          </a:p>
          <a:p>
            <a:r>
              <a:rPr lang="cs-CZ" sz="2800" dirty="0" smtClean="0">
                <a:latin typeface="Calibri" charset="0"/>
              </a:rPr>
              <a:t>učení </a:t>
            </a:r>
            <a:r>
              <a:rPr lang="cs-CZ" sz="2800" dirty="0">
                <a:latin typeface="Calibri" charset="0"/>
              </a:rPr>
              <a:t>bez tlaku na dosahované výsledky, </a:t>
            </a:r>
            <a:endParaRPr lang="cs-CZ" sz="2800" dirty="0" smtClean="0">
              <a:latin typeface="Calibri" charset="0"/>
            </a:endParaRPr>
          </a:p>
          <a:p>
            <a:r>
              <a:rPr lang="cs-CZ" sz="2800" dirty="0" smtClean="0">
                <a:latin typeface="Calibri" charset="0"/>
              </a:rPr>
              <a:t>které </a:t>
            </a:r>
            <a:r>
              <a:rPr lang="cs-CZ" sz="2800" dirty="0">
                <a:latin typeface="Calibri" charset="0"/>
              </a:rPr>
              <a:t>se odehrává ve společenství učících se jedinců, </a:t>
            </a:r>
            <a:endParaRPr lang="cs-CZ" sz="2800" dirty="0" smtClean="0">
              <a:latin typeface="Calibri" charset="0"/>
            </a:endParaRPr>
          </a:p>
          <a:p>
            <a:r>
              <a:rPr lang="cs-CZ" sz="2800" dirty="0" smtClean="0">
                <a:latin typeface="Calibri" charset="0"/>
              </a:rPr>
              <a:t>kteří </a:t>
            </a:r>
            <a:r>
              <a:rPr lang="cs-CZ" sz="2800" dirty="0">
                <a:latin typeface="Calibri" charset="0"/>
              </a:rPr>
              <a:t>jsou v přibývající míře nezávislí na vyučujícím – </a:t>
            </a:r>
            <a:endParaRPr lang="cs-CZ" sz="2800" dirty="0" smtClean="0">
              <a:latin typeface="Calibri" charset="0"/>
            </a:endParaRPr>
          </a:p>
          <a:p>
            <a:r>
              <a:rPr lang="cs-CZ" sz="2800" dirty="0" smtClean="0">
                <a:latin typeface="Calibri" charset="0"/>
              </a:rPr>
              <a:t>vzdělávají </a:t>
            </a:r>
            <a:r>
              <a:rPr lang="cs-CZ" sz="2800" dirty="0">
                <a:latin typeface="Calibri" charset="0"/>
              </a:rPr>
              <a:t>se pro situace každodenního života a jejich </a:t>
            </a:r>
            <a:r>
              <a:rPr lang="cs-CZ" sz="2800" dirty="0" smtClean="0">
                <a:latin typeface="Calibri" charset="0"/>
              </a:rPr>
              <a:t>prostřednictvím“</a:t>
            </a:r>
            <a:endParaRPr lang="cs-CZ" altLang="ja-JP" sz="2800" dirty="0" smtClean="0">
              <a:latin typeface="Calibri" charset="0"/>
            </a:endParaRPr>
          </a:p>
          <a:p>
            <a:pPr marL="0" indent="0" algn="r">
              <a:buNone/>
            </a:pPr>
            <a:r>
              <a:rPr lang="cs-CZ" altLang="ja-JP" sz="2800" dirty="0" smtClean="0">
                <a:latin typeface="Calibri" charset="0"/>
              </a:rPr>
              <a:t>(</a:t>
            </a:r>
            <a:r>
              <a:rPr lang="cs-CZ" altLang="ja-JP" sz="2800" dirty="0" err="1">
                <a:latin typeface="Calibri" charset="0"/>
              </a:rPr>
              <a:t>Weinert</a:t>
            </a:r>
            <a:r>
              <a:rPr lang="cs-CZ" altLang="ja-JP" sz="2800" dirty="0">
                <a:latin typeface="Calibri" charset="0"/>
              </a:rPr>
              <a:t>, 1997, s. 12).</a:t>
            </a:r>
            <a:endParaRPr lang="cs-CZ" sz="1800" dirty="0">
              <a:solidFill>
                <a:srgbClr val="215968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96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Zástupný symbol pro obsah 1"/>
          <p:cNvSpPr>
            <a:spLocks noGrp="1"/>
          </p:cNvSpPr>
          <p:nvPr>
            <p:ph idx="1"/>
          </p:nvPr>
        </p:nvSpPr>
        <p:spPr>
          <a:xfrm>
            <a:off x="250825" y="476672"/>
            <a:ext cx="8713788" cy="61206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 smtClean="0">
                <a:latin typeface="Calibri" charset="0"/>
              </a:rPr>
              <a:t>Důraz </a:t>
            </a:r>
            <a:r>
              <a:rPr lang="cs-CZ" sz="2800" dirty="0">
                <a:latin typeface="Calibri" charset="0"/>
              </a:rPr>
              <a:t>je kladen zejména </a:t>
            </a:r>
            <a:r>
              <a:rPr lang="cs-CZ" sz="2800" dirty="0" smtClean="0">
                <a:latin typeface="Calibri" charset="0"/>
              </a:rPr>
              <a:t>na: </a:t>
            </a:r>
          </a:p>
          <a:p>
            <a:r>
              <a:rPr lang="cs-CZ" sz="2800" dirty="0" smtClean="0">
                <a:latin typeface="Calibri" charset="0"/>
              </a:rPr>
              <a:t>individualizaci </a:t>
            </a:r>
            <a:r>
              <a:rPr lang="cs-CZ" sz="2800" dirty="0">
                <a:latin typeface="Calibri" charset="0"/>
              </a:rPr>
              <a:t>učebních procesů, </a:t>
            </a:r>
            <a:endParaRPr lang="cs-CZ" sz="2800" dirty="0" smtClean="0">
              <a:latin typeface="Calibri" charset="0"/>
            </a:endParaRPr>
          </a:p>
          <a:p>
            <a:r>
              <a:rPr lang="cs-CZ" sz="2800" dirty="0" smtClean="0">
                <a:latin typeface="Calibri" charset="0"/>
              </a:rPr>
              <a:t>kognitivní </a:t>
            </a:r>
            <a:r>
              <a:rPr lang="cs-CZ" sz="2800" dirty="0">
                <a:latin typeface="Calibri" charset="0"/>
              </a:rPr>
              <a:t>aktivizaci žáků, </a:t>
            </a:r>
            <a:endParaRPr lang="cs-CZ" sz="2800" dirty="0" smtClean="0">
              <a:latin typeface="Calibri" charset="0"/>
            </a:endParaRPr>
          </a:p>
          <a:p>
            <a:r>
              <a:rPr lang="cs-CZ" sz="2800" dirty="0" smtClean="0">
                <a:latin typeface="Calibri" charset="0"/>
              </a:rPr>
              <a:t>zavádění </a:t>
            </a:r>
            <a:r>
              <a:rPr lang="cs-CZ" sz="2800" dirty="0">
                <a:latin typeface="Calibri" charset="0"/>
              </a:rPr>
              <a:t>autentických učebních úloh vyžadujících transfer naučeného do nových kontextů, </a:t>
            </a:r>
            <a:endParaRPr lang="cs-CZ" sz="2800" dirty="0" smtClean="0">
              <a:latin typeface="Calibri" charset="0"/>
            </a:endParaRPr>
          </a:p>
          <a:p>
            <a:r>
              <a:rPr lang="cs-CZ" sz="2800" dirty="0" smtClean="0">
                <a:latin typeface="Calibri" charset="0"/>
              </a:rPr>
              <a:t>generativní </a:t>
            </a:r>
            <a:r>
              <a:rPr lang="cs-CZ" sz="2800" dirty="0">
                <a:latin typeface="Calibri" charset="0"/>
              </a:rPr>
              <a:t>řešení problémů, </a:t>
            </a:r>
            <a:endParaRPr lang="cs-CZ" sz="2800" dirty="0" smtClean="0">
              <a:latin typeface="Calibri" charset="0"/>
            </a:endParaRPr>
          </a:p>
          <a:p>
            <a:r>
              <a:rPr lang="cs-CZ" sz="2800" dirty="0" smtClean="0">
                <a:latin typeface="Calibri" charset="0"/>
              </a:rPr>
              <a:t>verbalizaci </a:t>
            </a:r>
            <a:r>
              <a:rPr lang="cs-CZ" sz="2800" dirty="0">
                <a:latin typeface="Calibri" charset="0"/>
              </a:rPr>
              <a:t>procesu řešení úloh, </a:t>
            </a:r>
            <a:endParaRPr lang="cs-CZ" sz="2800" dirty="0" smtClean="0">
              <a:latin typeface="Calibri" charset="0"/>
            </a:endParaRPr>
          </a:p>
          <a:p>
            <a:r>
              <a:rPr lang="cs-CZ" sz="2800" dirty="0" smtClean="0">
                <a:latin typeface="Calibri" charset="0"/>
              </a:rPr>
              <a:t>podporu </a:t>
            </a:r>
            <a:r>
              <a:rPr lang="cs-CZ" sz="2800" dirty="0" err="1">
                <a:latin typeface="Calibri" charset="0"/>
              </a:rPr>
              <a:t>metakognitivních</a:t>
            </a:r>
            <a:r>
              <a:rPr lang="cs-CZ" sz="2800" dirty="0">
                <a:latin typeface="Calibri" charset="0"/>
              </a:rPr>
              <a:t> procesů např. prostřednictvím rekapitulace učebního procesu apod. </a:t>
            </a:r>
            <a:endParaRPr lang="cs-CZ" sz="2800" dirty="0" smtClean="0">
              <a:latin typeface="Calibri" charset="0"/>
            </a:endParaRPr>
          </a:p>
          <a:p>
            <a:pPr marL="0" indent="0" algn="r">
              <a:buNone/>
            </a:pPr>
            <a:endParaRPr lang="cs-CZ" sz="2800" dirty="0" smtClean="0">
              <a:latin typeface="Calibri" charset="0"/>
            </a:endParaRPr>
          </a:p>
          <a:p>
            <a:pPr marL="0" indent="0" algn="r">
              <a:buNone/>
            </a:pPr>
            <a:r>
              <a:rPr lang="cs-CZ" sz="2800" b="1" dirty="0" smtClean="0">
                <a:latin typeface="Calibri" charset="0"/>
              </a:rPr>
              <a:t>Jak by mělo být vedeno vyučování, </a:t>
            </a:r>
          </a:p>
          <a:p>
            <a:pPr marL="0" indent="0" algn="r">
              <a:buNone/>
            </a:pPr>
            <a:r>
              <a:rPr lang="cs-CZ" sz="2800" b="1" dirty="0" smtClean="0">
                <a:latin typeface="Calibri" charset="0"/>
              </a:rPr>
              <a:t>aby výše uvedené nastalo?</a:t>
            </a:r>
            <a:endParaRPr lang="cs-CZ" sz="2800" b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445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Vyučování: vytváření příležitostí k učení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 smtClean="0"/>
              <a:t>Vyučování</a:t>
            </a:r>
            <a:endParaRPr lang="en-US" b="1" dirty="0" smtClean="0"/>
          </a:p>
          <a:p>
            <a:r>
              <a:rPr lang="en-US" dirty="0" smtClean="0"/>
              <a:t>Je </a:t>
            </a:r>
            <a:r>
              <a:rPr lang="en-US" dirty="0" err="1" smtClean="0"/>
              <a:t>nasměrováno</a:t>
            </a:r>
            <a:r>
              <a:rPr lang="en-US" dirty="0" smtClean="0"/>
              <a:t> k </a:t>
            </a:r>
            <a:r>
              <a:rPr lang="en-US" dirty="0" err="1" smtClean="0"/>
              <a:t>podpoře</a:t>
            </a:r>
            <a:r>
              <a:rPr lang="en-US" dirty="0" smtClean="0"/>
              <a:t> </a:t>
            </a:r>
            <a:r>
              <a:rPr lang="en-US" dirty="0" err="1" smtClean="0"/>
              <a:t>učení</a:t>
            </a:r>
            <a:endParaRPr lang="en-US" dirty="0" smtClean="0"/>
          </a:p>
          <a:p>
            <a:r>
              <a:rPr lang="en-US" dirty="0" smtClean="0"/>
              <a:t>je </a:t>
            </a:r>
            <a:r>
              <a:rPr lang="en-US" dirty="0" err="1" smtClean="0"/>
              <a:t>vedeno</a:t>
            </a:r>
            <a:r>
              <a:rPr lang="en-US" dirty="0" smtClean="0"/>
              <a:t> </a:t>
            </a:r>
            <a:r>
              <a:rPr lang="en-US" dirty="0" err="1" smtClean="0"/>
              <a:t>cíli</a:t>
            </a:r>
            <a:endParaRPr lang="en-US" dirty="0"/>
          </a:p>
          <a:p>
            <a:r>
              <a:rPr lang="en-US" dirty="0" err="1" smtClean="0"/>
              <a:t>odvíjí</a:t>
            </a:r>
            <a:r>
              <a:rPr lang="en-US" dirty="0" smtClean="0"/>
              <a:t> se od </a:t>
            </a:r>
            <a:r>
              <a:rPr lang="en-US" dirty="0" err="1" smtClean="0"/>
              <a:t>konfrontace</a:t>
            </a:r>
            <a:r>
              <a:rPr lang="en-US" dirty="0" smtClean="0"/>
              <a:t> s </a:t>
            </a:r>
            <a:r>
              <a:rPr lang="en-US" dirty="0" err="1" smtClean="0"/>
              <a:t>obsahem</a:t>
            </a:r>
            <a:r>
              <a:rPr lang="en-US" dirty="0" smtClean="0"/>
              <a:t> (</a:t>
            </a:r>
            <a:r>
              <a:rPr lang="en-US" dirty="0" err="1" smtClean="0"/>
              <a:t>učivo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odehrává</a:t>
            </a:r>
            <a:r>
              <a:rPr lang="en-US" dirty="0" smtClean="0"/>
              <a:t> se v </a:t>
            </a:r>
            <a:r>
              <a:rPr lang="en-US" dirty="0" err="1" smtClean="0"/>
              <a:t>určitých</a:t>
            </a:r>
            <a:r>
              <a:rPr lang="en-US" dirty="0" smtClean="0"/>
              <a:t> </a:t>
            </a:r>
            <a:r>
              <a:rPr lang="en-US" dirty="0" err="1" smtClean="0"/>
              <a:t>podmínkách</a:t>
            </a:r>
            <a:endParaRPr lang="en-US" dirty="0"/>
          </a:p>
          <a:p>
            <a:r>
              <a:rPr lang="en-US" dirty="0" err="1" smtClean="0"/>
              <a:t>uplatňují</a:t>
            </a:r>
            <a:r>
              <a:rPr lang="en-US" dirty="0" smtClean="0"/>
              <a:t> se </a:t>
            </a:r>
            <a:r>
              <a:rPr lang="en-US" dirty="0" err="1" smtClean="0"/>
              <a:t>při</a:t>
            </a:r>
            <a:r>
              <a:rPr lang="en-US" dirty="0" smtClean="0"/>
              <a:t> </a:t>
            </a:r>
            <a:r>
              <a:rPr lang="en-US" dirty="0" err="1" smtClean="0"/>
              <a:t>něm</a:t>
            </a:r>
            <a:r>
              <a:rPr lang="en-US" dirty="0" smtClean="0"/>
              <a:t> </a:t>
            </a:r>
            <a:r>
              <a:rPr lang="en-US" dirty="0" err="1" smtClean="0"/>
              <a:t>určité</a:t>
            </a:r>
            <a:r>
              <a:rPr lang="en-US" dirty="0" smtClean="0"/>
              <a:t> </a:t>
            </a:r>
            <a:r>
              <a:rPr lang="en-US" dirty="0" err="1" smtClean="0"/>
              <a:t>organizační</a:t>
            </a:r>
            <a:r>
              <a:rPr lang="en-US" dirty="0" smtClean="0"/>
              <a:t> </a:t>
            </a:r>
            <a:r>
              <a:rPr lang="en-US" dirty="0" err="1" smtClean="0"/>
              <a:t>formy</a:t>
            </a:r>
            <a:r>
              <a:rPr lang="en-US" dirty="0" smtClean="0"/>
              <a:t>, </a:t>
            </a:r>
            <a:r>
              <a:rPr lang="en-US" dirty="0" err="1" smtClean="0"/>
              <a:t>metody</a:t>
            </a:r>
            <a:r>
              <a:rPr lang="en-US" dirty="0" smtClean="0"/>
              <a:t>, </a:t>
            </a:r>
            <a:r>
              <a:rPr lang="en-US" dirty="0" err="1" smtClean="0"/>
              <a:t>prostředky</a:t>
            </a:r>
            <a:r>
              <a:rPr lang="en-US" dirty="0" smtClean="0"/>
              <a:t>, </a:t>
            </a:r>
            <a:r>
              <a:rPr lang="en-US" dirty="0" err="1" smtClean="0"/>
              <a:t>média</a:t>
            </a:r>
            <a:r>
              <a:rPr lang="en-US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3940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40960" cy="77809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Vyučování: vytváření příležitostí k učení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544616"/>
          </a:xfrm>
        </p:spPr>
        <p:txBody>
          <a:bodyPr>
            <a:normAutofit/>
          </a:bodyPr>
          <a:lstStyle/>
          <a:p>
            <a:r>
              <a:rPr lang="cs-CZ" dirty="0" smtClean="0"/>
              <a:t>Vyučování = vytváření příležitostí k učení</a:t>
            </a:r>
          </a:p>
          <a:p>
            <a:pPr lvl="1"/>
            <a:r>
              <a:rPr lang="cs-CZ" dirty="0" smtClean="0"/>
              <a:t>tj. podmínek umožňujících žákům získávat znalosti, rozvíjet dovednosti a kompetence, utvářet postoje.  </a:t>
            </a:r>
          </a:p>
          <a:p>
            <a:r>
              <a:rPr lang="cs-CZ" dirty="0" smtClean="0"/>
              <a:t>Jednou z forem, v nichž se vyučování a učení odehrává, je výuka.</a:t>
            </a:r>
          </a:p>
          <a:p>
            <a:r>
              <a:rPr lang="cs-CZ" dirty="0" smtClean="0"/>
              <a:t>Výuka je seriálem výukových situací.</a:t>
            </a:r>
          </a:p>
          <a:p>
            <a:r>
              <a:rPr lang="cs-CZ" dirty="0" smtClean="0"/>
              <a:t>Učitel plánuje a realizuje výuku (výukovou situaci) tak, aby nabízela příležitosti k učení.</a:t>
            </a:r>
          </a:p>
          <a:p>
            <a:r>
              <a:rPr lang="cs-CZ" dirty="0" smtClean="0"/>
              <a:t>Příležitosti k učení se konkretizují v učebních úlohách.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129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Učební úlohy a transformace obsahu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544616"/>
          </a:xfrm>
        </p:spPr>
        <p:txBody>
          <a:bodyPr>
            <a:normAutofit/>
          </a:bodyPr>
          <a:lstStyle/>
          <a:p>
            <a:r>
              <a:rPr lang="cs-CZ" dirty="0" smtClean="0"/>
              <a:t>Učební úloha je promyšlená struktura požadavků na žákovo učení.</a:t>
            </a:r>
            <a:endParaRPr lang="cs-CZ" dirty="0"/>
          </a:p>
          <a:p>
            <a:r>
              <a:rPr lang="cs-CZ" dirty="0" smtClean="0"/>
              <a:t>Prostřednictvím učební úlohy učitel zajišťuje setkání žáka s obsahem.</a:t>
            </a:r>
          </a:p>
          <a:p>
            <a:r>
              <a:rPr lang="cs-CZ" dirty="0" smtClean="0"/>
              <a:t>U učební úlohy lze rozlišit fáze:</a:t>
            </a:r>
          </a:p>
          <a:p>
            <a:pPr lvl="1"/>
            <a:r>
              <a:rPr lang="en-US" dirty="0"/>
              <a:t>z</a:t>
            </a:r>
            <a:r>
              <a:rPr lang="cs-CZ" dirty="0" err="1" smtClean="0"/>
              <a:t>adání</a:t>
            </a:r>
            <a:endParaRPr lang="cs-CZ" dirty="0" smtClean="0"/>
          </a:p>
          <a:p>
            <a:pPr lvl="1"/>
            <a:r>
              <a:rPr lang="cs-CZ" dirty="0"/>
              <a:t>ř</a:t>
            </a:r>
            <a:r>
              <a:rPr lang="cs-CZ" dirty="0" smtClean="0"/>
              <a:t>ešení</a:t>
            </a:r>
          </a:p>
          <a:p>
            <a:pPr lvl="1"/>
            <a:r>
              <a:rPr lang="cs-CZ" dirty="0"/>
              <a:t>(</a:t>
            </a:r>
            <a:r>
              <a:rPr lang="cs-CZ" dirty="0" smtClean="0"/>
              <a:t>vy)hodnocení.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0770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Zástupný symbol pro obsah 1"/>
          <p:cNvSpPr>
            <a:spLocks noGrp="1"/>
          </p:cNvSpPr>
          <p:nvPr>
            <p:ph idx="1"/>
          </p:nvPr>
        </p:nvSpPr>
        <p:spPr>
          <a:xfrm>
            <a:off x="250825" y="980729"/>
            <a:ext cx="8713788" cy="5472460"/>
          </a:xfrm>
        </p:spPr>
        <p:txBody>
          <a:bodyPr>
            <a:noAutofit/>
          </a:bodyPr>
          <a:lstStyle/>
          <a:p>
            <a:r>
              <a:rPr lang="cs-CZ" sz="2800" dirty="0"/>
              <a:t>U</a:t>
            </a:r>
            <a:r>
              <a:rPr lang="cs-CZ" sz="2800" dirty="0" smtClean="0"/>
              <a:t>čební úlohy: </a:t>
            </a:r>
            <a:r>
              <a:rPr lang="cs-CZ" sz="2800" dirty="0"/>
              <a:t>klíčové „stavební kameny“ </a:t>
            </a:r>
            <a:r>
              <a:rPr lang="cs-CZ" sz="2800" dirty="0" smtClean="0"/>
              <a:t>výuky</a:t>
            </a:r>
          </a:p>
          <a:p>
            <a:pPr lvl="1"/>
            <a:r>
              <a:rPr lang="cs-CZ" sz="2000" dirty="0" smtClean="0"/>
              <a:t>uvedení nového učiva </a:t>
            </a:r>
            <a:r>
              <a:rPr lang="en-US" sz="2000" dirty="0"/>
              <a:t>(</a:t>
            </a:r>
            <a:r>
              <a:rPr lang="cs-CZ" sz="2000" dirty="0" smtClean="0"/>
              <a:t>méně často)</a:t>
            </a:r>
          </a:p>
          <a:p>
            <a:pPr lvl="1"/>
            <a:r>
              <a:rPr lang="cs-CZ" sz="2000" dirty="0" smtClean="0"/>
              <a:t>procvičování a upevňování znalostí, dovedností, kompetencí (často)</a:t>
            </a:r>
          </a:p>
          <a:p>
            <a:pPr lvl="1"/>
            <a:r>
              <a:rPr lang="en-US" sz="2000" dirty="0" smtClean="0"/>
              <a:t>h</a:t>
            </a:r>
            <a:r>
              <a:rPr lang="cs-CZ" sz="2000" dirty="0" err="1" smtClean="0"/>
              <a:t>odnocení</a:t>
            </a:r>
            <a:r>
              <a:rPr lang="cs-CZ" sz="2000" dirty="0" smtClean="0"/>
              <a:t> naučeného (např. hodnocení: testové úlohy). </a:t>
            </a:r>
            <a:endParaRPr lang="cs-CZ" dirty="0" smtClean="0"/>
          </a:p>
          <a:p>
            <a:r>
              <a:rPr lang="cs-CZ" sz="2800" dirty="0" smtClean="0"/>
              <a:t>Důležité jsou úlohy</a:t>
            </a:r>
            <a:r>
              <a:rPr lang="cs-CZ" sz="2800" dirty="0"/>
              <a:t>, které předpokládají různé postupy zpracování </a:t>
            </a:r>
            <a:r>
              <a:rPr lang="cs-CZ" sz="2800" dirty="0" smtClean="0"/>
              <a:t>či více způsobů </a:t>
            </a:r>
            <a:r>
              <a:rPr lang="cs-CZ" sz="2800" dirty="0"/>
              <a:t>řešení. </a:t>
            </a:r>
            <a:endParaRPr lang="cs-CZ" sz="2800" dirty="0" smtClean="0"/>
          </a:p>
          <a:p>
            <a:r>
              <a:rPr lang="cs-CZ" sz="2800" dirty="0" smtClean="0"/>
              <a:t>Rozmanité </a:t>
            </a:r>
            <a:r>
              <a:rPr lang="cs-CZ" sz="2800" dirty="0"/>
              <a:t>úlohy, zaváděné v </a:t>
            </a:r>
            <a:r>
              <a:rPr lang="cs-CZ" sz="2800" dirty="0" smtClean="0"/>
              <a:t>různých kontextech (zvyšování kognitivní aktivizace, zvyšování přitažlivosti </a:t>
            </a:r>
            <a:r>
              <a:rPr lang="cs-CZ" sz="2800" dirty="0"/>
              <a:t>a </a:t>
            </a:r>
            <a:r>
              <a:rPr lang="cs-CZ" sz="2800" dirty="0" smtClean="0"/>
              <a:t>významu učiva </a:t>
            </a:r>
            <a:r>
              <a:rPr lang="cs-CZ" sz="2800" dirty="0"/>
              <a:t>v očích </a:t>
            </a:r>
            <a:r>
              <a:rPr lang="cs-CZ" sz="2800" dirty="0" smtClean="0"/>
              <a:t>žáků).</a:t>
            </a:r>
          </a:p>
          <a:p>
            <a:r>
              <a:rPr lang="cs-CZ" sz="2800" dirty="0"/>
              <a:t>O</a:t>
            </a:r>
            <a:r>
              <a:rPr lang="cs-CZ" sz="2800" dirty="0" smtClean="0"/>
              <a:t>bměňování </a:t>
            </a:r>
            <a:r>
              <a:rPr lang="cs-CZ" sz="2800" dirty="0"/>
              <a:t>úloh přispívá ke kognitivnímu úsilí </a:t>
            </a:r>
            <a:r>
              <a:rPr lang="cs-CZ" sz="2800" dirty="0" smtClean="0"/>
              <a:t>žáků (rozvíjí „</a:t>
            </a:r>
            <a:r>
              <a:rPr lang="cs-CZ" sz="2800" dirty="0"/>
              <a:t>pružnost“ myšlení a praktického používání </a:t>
            </a:r>
            <a:r>
              <a:rPr lang="cs-CZ" sz="2800" dirty="0" smtClean="0"/>
              <a:t>znalostí, dovedností...). </a:t>
            </a:r>
            <a:endParaRPr lang="cs-CZ" sz="2800" dirty="0">
              <a:solidFill>
                <a:srgbClr val="215968"/>
              </a:solidFill>
              <a:latin typeface="Calibri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96944" cy="864096"/>
          </a:xfrm>
        </p:spPr>
        <p:txBody>
          <a:bodyPr>
            <a:normAutofit/>
          </a:bodyPr>
          <a:lstStyle/>
          <a:p>
            <a:r>
              <a:rPr lang="cs-CZ" dirty="0" smtClean="0"/>
              <a:t>Učební úlohy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1347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81599749"/>
              </p:ext>
            </p:extLst>
          </p:nvPr>
        </p:nvGraphicFramePr>
        <p:xfrm>
          <a:off x="611560" y="1528632"/>
          <a:ext cx="8033345" cy="40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9663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93" name="Rectangle 13"/>
          <p:cNvSpPr>
            <a:spLocks noChangeArrowheads="1"/>
          </p:cNvSpPr>
          <p:nvPr/>
        </p:nvSpPr>
        <p:spPr bwMode="auto">
          <a:xfrm>
            <a:off x="323528" y="122238"/>
            <a:ext cx="8637910" cy="131127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 dirty="0">
                <a:solidFill>
                  <a:srgbClr val="000000"/>
                </a:solidFill>
                <a:latin typeface="Book Antiqua" charset="0"/>
              </a:rPr>
              <a:t>Učebnice: 142/11:</a:t>
            </a:r>
            <a:r>
              <a:rPr lang="cs-CZ" sz="2000" dirty="0">
                <a:solidFill>
                  <a:srgbClr val="000000"/>
                </a:solidFill>
                <a:latin typeface="Book Antiqua" charset="0"/>
              </a:rPr>
              <a:t> Změř, jak se mění proud procházející rezistorem, když měníš napětí na svorkách. Výsledky měření zapiš do tabulky. Znázorni grafem závislost proudu procházejícího rezistorem na napětí mezi svorkami. </a:t>
            </a:r>
          </a:p>
        </p:txBody>
      </p:sp>
      <p:grpSp>
        <p:nvGrpSpPr>
          <p:cNvPr id="455713" name="Group 33"/>
          <p:cNvGrpSpPr>
            <a:grpSpLocks/>
          </p:cNvGrpSpPr>
          <p:nvPr/>
        </p:nvGrpSpPr>
        <p:grpSpPr bwMode="auto">
          <a:xfrm>
            <a:off x="395536" y="1543050"/>
            <a:ext cx="8324602" cy="4411663"/>
            <a:chOff x="1100" y="972"/>
            <a:chExt cx="4393" cy="2779"/>
          </a:xfrm>
        </p:grpSpPr>
        <p:pic>
          <p:nvPicPr>
            <p:cNvPr id="455695" name="Picture 15" descr="obvod_schema_u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" y="972"/>
              <a:ext cx="1591" cy="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5701" name="Picture 21" descr="obvod_graf_u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7" y="989"/>
              <a:ext cx="1591" cy="1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5702" name="Picture 22" descr="obvod_zapojovani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486"/>
            <a:stretch>
              <a:fillRect/>
            </a:stretch>
          </p:blipFill>
          <p:spPr bwMode="auto">
            <a:xfrm>
              <a:off x="1100" y="2663"/>
              <a:ext cx="1628" cy="1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5703" name="Picture 23" descr="obvod_tabulka_u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5" y="2652"/>
              <a:ext cx="1628" cy="1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5715" name="Group 35"/>
          <p:cNvGrpSpPr>
            <a:grpSpLocks/>
          </p:cNvGrpSpPr>
          <p:nvPr/>
        </p:nvGrpSpPr>
        <p:grpSpPr bwMode="auto">
          <a:xfrm>
            <a:off x="3635896" y="3248025"/>
            <a:ext cx="1684338" cy="1022350"/>
            <a:chOff x="2766" y="2046"/>
            <a:chExt cx="1061" cy="644"/>
          </a:xfrm>
        </p:grpSpPr>
        <p:sp>
          <p:nvSpPr>
            <p:cNvPr id="455704" name="Line 24"/>
            <p:cNvSpPr>
              <a:spLocks noChangeShapeType="1"/>
            </p:cNvSpPr>
            <p:nvPr/>
          </p:nvSpPr>
          <p:spPr bwMode="auto">
            <a:xfrm>
              <a:off x="2842" y="2123"/>
              <a:ext cx="909" cy="4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5705" name="Line 25"/>
            <p:cNvSpPr>
              <a:spLocks noChangeShapeType="1"/>
            </p:cNvSpPr>
            <p:nvPr/>
          </p:nvSpPr>
          <p:spPr bwMode="auto">
            <a:xfrm>
              <a:off x="2766" y="2046"/>
              <a:ext cx="106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5708" name="Line 28"/>
            <p:cNvSpPr>
              <a:spLocks noChangeShapeType="1"/>
            </p:cNvSpPr>
            <p:nvPr/>
          </p:nvSpPr>
          <p:spPr bwMode="auto">
            <a:xfrm>
              <a:off x="2804" y="2690"/>
              <a:ext cx="102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5709" name="Line 29"/>
            <p:cNvSpPr>
              <a:spLocks noChangeShapeType="1"/>
            </p:cNvSpPr>
            <p:nvPr/>
          </p:nvSpPr>
          <p:spPr bwMode="auto">
            <a:xfrm>
              <a:off x="2766" y="2122"/>
              <a:ext cx="0" cy="53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5710" name="Line 30"/>
            <p:cNvSpPr>
              <a:spLocks noChangeShapeType="1"/>
            </p:cNvSpPr>
            <p:nvPr/>
          </p:nvSpPr>
          <p:spPr bwMode="auto">
            <a:xfrm>
              <a:off x="3827" y="2122"/>
              <a:ext cx="0" cy="53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5711" name="Line 31"/>
            <p:cNvSpPr>
              <a:spLocks noChangeShapeType="1"/>
            </p:cNvSpPr>
            <p:nvPr/>
          </p:nvSpPr>
          <p:spPr bwMode="auto">
            <a:xfrm flipV="1">
              <a:off x="2842" y="2122"/>
              <a:ext cx="909" cy="4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55712" name="Rectangle 32"/>
          <p:cNvSpPr>
            <a:spLocks noChangeArrowheads="1"/>
          </p:cNvSpPr>
          <p:nvPr/>
        </p:nvSpPr>
        <p:spPr bwMode="auto">
          <a:xfrm>
            <a:off x="395536" y="6034088"/>
            <a:ext cx="8505577" cy="7016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dirty="0">
                <a:solidFill>
                  <a:srgbClr val="000000"/>
                </a:solidFill>
                <a:latin typeface="Book Antiqua" charset="0"/>
              </a:rPr>
              <a:t>Komplementarita vícečetných reprezentací – jejich kognitivní integrace zakládá porozumění (zde: Ohmův zákon: I = U/</a:t>
            </a:r>
            <a:r>
              <a:rPr lang="cs-CZ" sz="2000" dirty="0" err="1">
                <a:solidFill>
                  <a:srgbClr val="000000"/>
                </a:solidFill>
                <a:latin typeface="Book Antiqua" charset="0"/>
              </a:rPr>
              <a:t>R</a:t>
            </a:r>
            <a:r>
              <a:rPr lang="cs-CZ" sz="2000" dirty="0">
                <a:solidFill>
                  <a:srgbClr val="000000"/>
                </a:solidFill>
                <a:latin typeface="Book Antiqua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16352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93" grpId="0" animBg="1"/>
      <p:bldP spid="4557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Zástupný symbol pro obsah 1"/>
          <p:cNvSpPr>
            <a:spLocks noGrp="1"/>
          </p:cNvSpPr>
          <p:nvPr>
            <p:ph idx="1"/>
          </p:nvPr>
        </p:nvSpPr>
        <p:spPr>
          <a:xfrm>
            <a:off x="395288" y="1490133"/>
            <a:ext cx="8497887" cy="4319588"/>
          </a:xfrm>
        </p:spPr>
        <p:txBody>
          <a:bodyPr/>
          <a:lstStyle/>
          <a:p>
            <a:r>
              <a:rPr lang="cs-CZ" altLang="cs-CZ" sz="2800" dirty="0" smtClean="0"/>
              <a:t>Zpráva </a:t>
            </a:r>
            <a:r>
              <a:rPr lang="cs-CZ" altLang="cs-CZ" sz="2800" i="1" dirty="0" err="1" smtClean="0"/>
              <a:t>Nation</a:t>
            </a:r>
            <a:r>
              <a:rPr lang="cs-CZ" altLang="cs-CZ" sz="2800" i="1" dirty="0" smtClean="0"/>
              <a:t> </a:t>
            </a:r>
            <a:r>
              <a:rPr lang="cs-CZ" altLang="cs-CZ" sz="2800" i="1" dirty="0" err="1" smtClean="0"/>
              <a:t>at</a:t>
            </a:r>
            <a:r>
              <a:rPr lang="cs-CZ" altLang="cs-CZ" sz="2800" i="1" dirty="0" smtClean="0"/>
              <a:t> a Risk</a:t>
            </a:r>
            <a:r>
              <a:rPr lang="cs-CZ" altLang="cs-CZ" sz="2800" dirty="0" smtClean="0"/>
              <a:t> (80. let 20. stol. – USA) poukaz na krizi ve vzdělávání a výzva k reformování → četné mezikulturně srovnávací studie, a to zejména v oblasti matematiky a přírodních věd.</a:t>
            </a:r>
          </a:p>
          <a:p>
            <a:r>
              <a:rPr lang="cs-CZ" altLang="cs-CZ" sz="2800" dirty="0" smtClean="0"/>
              <a:t>Cíle studií formulovány většinou zeširoka: identifikovat koreláty např. mat. výkonu žáků v různých kulturách; porozumět kontextům, v nichž se utvářejí matematické (přírodovědné) výkony žáků.</a:t>
            </a:r>
          </a:p>
        </p:txBody>
      </p:sp>
      <p:sp>
        <p:nvSpPr>
          <p:cNvPr id="29698" name="TextovéPole 2"/>
          <p:cNvSpPr txBox="1">
            <a:spLocks noChangeArrowheads="1"/>
          </p:cNvSpPr>
          <p:nvPr/>
        </p:nvSpPr>
        <p:spPr bwMode="auto">
          <a:xfrm>
            <a:off x="272165" y="393074"/>
            <a:ext cx="85122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cs-CZ" altLang="cs-CZ" sz="2800" b="1" dirty="0">
                <a:latin typeface="Calibri" panose="020F0502020204030204" pitchFamily="34" charset="0"/>
              </a:rPr>
              <a:t>Mezinárodně (mezikulturně) srovnávací výzkumy</a:t>
            </a:r>
          </a:p>
        </p:txBody>
      </p:sp>
    </p:spTree>
    <p:extLst>
      <p:ext uri="{BB962C8B-B14F-4D97-AF65-F5344CB8AC3E}">
        <p14:creationId xmlns:p14="http://schemas.microsoft.com/office/powerpoint/2010/main" val="1212121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1520" y="182563"/>
            <a:ext cx="8589268" cy="660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3200" b="1" dirty="0" err="1">
                <a:solidFill>
                  <a:srgbClr val="000000"/>
                </a:solidFill>
                <a:effectLst/>
              </a:rPr>
              <a:t>Ontodidaktická</a:t>
            </a:r>
            <a:r>
              <a:rPr lang="cs-CZ" sz="3200" b="1" dirty="0">
                <a:solidFill>
                  <a:srgbClr val="000000"/>
                </a:solidFill>
                <a:effectLst/>
              </a:rPr>
              <a:t> transformace </a:t>
            </a:r>
          </a:p>
        </p:txBody>
      </p:sp>
      <p:sp>
        <p:nvSpPr>
          <p:cNvPr id="301059" name="Rectangle 3"/>
          <p:cNvSpPr>
            <a:spLocks noRot="1" noChangeArrowheads="1"/>
          </p:cNvSpPr>
          <p:nvPr/>
        </p:nvSpPr>
        <p:spPr bwMode="auto">
          <a:xfrm>
            <a:off x="395536" y="1124744"/>
            <a:ext cx="850557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cs-CZ" sz="2800" b="1" dirty="0">
                <a:solidFill>
                  <a:srgbClr val="000000"/>
                </a:solidFill>
                <a:latin typeface="+mj-lt"/>
                <a:cs typeface="Times New Roman" charset="0"/>
              </a:rPr>
              <a:t>Oborové obsahy</a:t>
            </a:r>
            <a:r>
              <a:rPr lang="cs-CZ" sz="2800" dirty="0">
                <a:solidFill>
                  <a:srgbClr val="000000"/>
                </a:solidFill>
                <a:latin typeface="+mj-lt"/>
                <a:cs typeface="Times New Roman" charset="0"/>
              </a:rPr>
              <a:t> </a:t>
            </a:r>
            <a:r>
              <a:rPr lang="cs-CZ" sz="2800" i="1" dirty="0">
                <a:solidFill>
                  <a:srgbClr val="000000"/>
                </a:solidFill>
                <a:latin typeface="+mj-lt"/>
                <a:cs typeface="Times New Roman" charset="0"/>
              </a:rPr>
              <a:t>– </a:t>
            </a:r>
            <a:r>
              <a:rPr lang="cs-CZ" sz="2800" dirty="0">
                <a:solidFill>
                  <a:srgbClr val="000000"/>
                </a:solidFill>
                <a:latin typeface="+mj-lt"/>
                <a:cs typeface="Times New Roman" charset="0"/>
              </a:rPr>
              <a:t>fakta, pojmy, struktury oborů vědeckých, uměleckých, technických a jiných.</a:t>
            </a:r>
            <a:endParaRPr lang="cs-CZ" sz="2800" dirty="0">
              <a:solidFill>
                <a:srgbClr val="000000"/>
              </a:solidFill>
              <a:latin typeface="+mj-lt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cs-CZ" sz="2800" dirty="0">
                <a:solidFill>
                  <a:srgbClr val="000000"/>
                </a:solidFill>
                <a:latin typeface="+mj-lt"/>
              </a:rPr>
              <a:t>Transformace oborových obsahů </a:t>
            </a:r>
            <a:r>
              <a:rPr lang="cs-CZ" sz="2800" dirty="0" smtClean="0">
                <a:solidFill>
                  <a:srgbClr val="000000"/>
                </a:solidFill>
                <a:latin typeface="+mj-lt"/>
              </a:rPr>
              <a:t>může mít </a:t>
            </a:r>
            <a:r>
              <a:rPr lang="cs-CZ" sz="2800" dirty="0">
                <a:solidFill>
                  <a:srgbClr val="000000"/>
                </a:solidFill>
                <a:latin typeface="+mj-lt"/>
              </a:rPr>
              <a:t>různé formy podle funkce, kterou má plnit. 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cs-CZ" sz="2400" dirty="0">
                <a:solidFill>
                  <a:srgbClr val="000000"/>
                </a:solidFill>
                <a:latin typeface="+mj-lt"/>
              </a:rPr>
              <a:t>Transformace pro další badatele v </a:t>
            </a:r>
            <a:r>
              <a:rPr lang="cs-CZ" sz="2400" dirty="0" smtClean="0">
                <a:solidFill>
                  <a:srgbClr val="000000"/>
                </a:solidFill>
                <a:latin typeface="+mj-lt"/>
              </a:rPr>
              <a:t>oboru.</a:t>
            </a:r>
            <a:endParaRPr lang="cs-CZ" sz="2400" dirty="0">
              <a:solidFill>
                <a:srgbClr val="000000"/>
              </a:solidFill>
              <a:latin typeface="+mj-lt"/>
            </a:endParaRPr>
          </a:p>
          <a:p>
            <a:pPr marL="742950" lvl="1" indent="-28575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cs-CZ" sz="2400" dirty="0">
                <a:solidFill>
                  <a:srgbClr val="000000"/>
                </a:solidFill>
                <a:latin typeface="+mj-lt"/>
              </a:rPr>
              <a:t>Transformace pro </a:t>
            </a:r>
            <a:r>
              <a:rPr lang="cs-CZ" sz="2400" dirty="0" smtClean="0">
                <a:solidFill>
                  <a:srgbClr val="000000"/>
                </a:solidFill>
                <a:latin typeface="+mj-lt"/>
              </a:rPr>
              <a:t>aplikační 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či </a:t>
            </a:r>
            <a:r>
              <a:rPr lang="cs-CZ" sz="2400" dirty="0" smtClean="0">
                <a:solidFill>
                  <a:srgbClr val="000000"/>
                </a:solidFill>
                <a:latin typeface="+mj-lt"/>
              </a:rPr>
              <a:t>technologickou oblast.</a:t>
            </a:r>
            <a:endParaRPr lang="cs-CZ" sz="2400" dirty="0">
              <a:solidFill>
                <a:srgbClr val="000000"/>
              </a:solidFill>
              <a:latin typeface="+mj-lt"/>
            </a:endParaRPr>
          </a:p>
          <a:p>
            <a:pPr marL="742950" lvl="1" indent="-28575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cs-CZ" sz="2400" dirty="0">
                <a:solidFill>
                  <a:srgbClr val="000000"/>
                </a:solidFill>
                <a:latin typeface="+mj-lt"/>
              </a:rPr>
              <a:t>Transformace při popularizaci pro širší veřejnost.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cs-CZ" sz="2400" dirty="0">
                <a:solidFill>
                  <a:srgbClr val="000000"/>
                </a:solidFill>
                <a:latin typeface="+mj-lt"/>
              </a:rPr>
              <a:t>Transformace pro školy různých typů a stupňů.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cs-CZ" sz="2800" b="1" dirty="0" err="1">
                <a:solidFill>
                  <a:srgbClr val="000000"/>
                </a:solidFill>
                <a:latin typeface="+mj-lt"/>
              </a:rPr>
              <a:t>Ontodidaktika</a:t>
            </a:r>
            <a:r>
              <a:rPr lang="cs-CZ" sz="2800" dirty="0">
                <a:solidFill>
                  <a:srgbClr val="000000"/>
                </a:solidFill>
                <a:latin typeface="+mj-lt"/>
              </a:rPr>
              <a:t> – úkolem je analyzovat obsahy </a:t>
            </a:r>
            <a:r>
              <a:rPr lang="cs-CZ" sz="2800" dirty="0" smtClean="0">
                <a:solidFill>
                  <a:srgbClr val="000000"/>
                </a:solidFill>
                <a:latin typeface="+mj-lt"/>
              </a:rPr>
              <a:t>vědních a jiných </a:t>
            </a:r>
            <a:r>
              <a:rPr lang="cs-CZ" sz="2800" dirty="0">
                <a:solidFill>
                  <a:srgbClr val="000000"/>
                </a:solidFill>
                <a:latin typeface="+mj-lt"/>
              </a:rPr>
              <a:t>oborů s cílem jejich </a:t>
            </a:r>
            <a:r>
              <a:rPr lang="cs-CZ" sz="2800" dirty="0" smtClean="0">
                <a:solidFill>
                  <a:srgbClr val="000000"/>
                </a:solidFill>
                <a:latin typeface="+mj-lt"/>
              </a:rPr>
              <a:t>didaktického zpracování v kurikulu.</a:t>
            </a:r>
            <a:endParaRPr lang="cs-CZ" sz="28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801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Zástupný symbol pro obsah 1"/>
          <p:cNvSpPr>
            <a:spLocks noGrp="1"/>
          </p:cNvSpPr>
          <p:nvPr>
            <p:ph idx="1"/>
          </p:nvPr>
        </p:nvSpPr>
        <p:spPr>
          <a:xfrm>
            <a:off x="250825" y="1308722"/>
            <a:ext cx="8713788" cy="5449118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400" dirty="0" smtClean="0"/>
              <a:t>Testováno cca 24 tisíc žáků (1., 5. a 11. ročníku) v Číně, Japonsku, </a:t>
            </a:r>
            <a:r>
              <a:rPr lang="cs-CZ" altLang="cs-CZ" sz="2400" dirty="0" err="1" smtClean="0"/>
              <a:t>Taiwanu</a:t>
            </a:r>
            <a:r>
              <a:rPr lang="cs-CZ" altLang="cs-CZ" sz="2400" dirty="0" smtClean="0"/>
              <a:t>, USA.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400" dirty="0" smtClean="0"/>
              <a:t>S více než 5 tisíci rodiči, 6,5 tisíci žáky a 400 učiteli byla vedena strukturovaná interview, systematické časové kódování a pozorování v 800 třídách ve výuce matematiky.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400" dirty="0" smtClean="0"/>
              <a:t>Výsledky: ve výuce matematiky v asijských školách je ve srovnání s americkými vytvářeno více příležitostí pro vlastní aktivity žáků.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400" dirty="0" smtClean="0"/>
              <a:t>Žáci jsou v asijských školách intenzivněji zapojováni do „dělání“ matematiky; je zde vyšší míra tzv. angažovaného žákovského chování; ve větší míře se zde uplatňují různé způsoby podpory žákovského uvažování a porozumění (více se používají různé příklady, více se </a:t>
            </a:r>
            <a:r>
              <a:rPr lang="cs-CZ" altLang="cs-CZ" sz="2400" dirty="0" err="1" smtClean="0"/>
              <a:t>elaborují</a:t>
            </a:r>
            <a:r>
              <a:rPr lang="cs-CZ" altLang="cs-CZ" sz="2400" dirty="0" smtClean="0"/>
              <a:t> odpovědi žáků, učivo se více vztahuje k abstraktním pojmům, více se podporuje hlubší porozumění učivu); celkově vzato se více pracuje nejen na procedurální, ale zejména na konceptuální úrovni.</a:t>
            </a:r>
            <a:endParaRPr lang="cs-CZ" altLang="cs-CZ" sz="2400" b="1" dirty="0" smtClean="0"/>
          </a:p>
        </p:txBody>
      </p:sp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351366" y="248789"/>
            <a:ext cx="797991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cs-CZ" sz="2800" b="1" dirty="0">
                <a:latin typeface="Calibri" panose="020F0502020204030204" pitchFamily="34" charset="0"/>
              </a:rPr>
              <a:t>R</a:t>
            </a:r>
            <a:r>
              <a:rPr lang="cs-CZ" altLang="cs-CZ" sz="2800" b="1" dirty="0" err="1">
                <a:latin typeface="Calibri" panose="020F0502020204030204" pitchFamily="34" charset="0"/>
              </a:rPr>
              <a:t>ané</a:t>
            </a:r>
            <a:r>
              <a:rPr lang="cs-CZ" altLang="cs-CZ" sz="2800" b="1" dirty="0">
                <a:latin typeface="Calibri" panose="020F0502020204030204" pitchFamily="34" charset="0"/>
              </a:rPr>
              <a:t> mezikulturní komparace výuky matematiky </a:t>
            </a:r>
            <a:endParaRPr lang="cs-CZ" altLang="cs-CZ" sz="2800" b="1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800" b="1" dirty="0" smtClean="0">
                <a:latin typeface="Calibri" panose="020F0502020204030204" pitchFamily="34" charset="0"/>
              </a:rPr>
              <a:t>v </a:t>
            </a:r>
            <a:r>
              <a:rPr lang="cs-CZ" altLang="cs-CZ" sz="2800" b="1" dirty="0">
                <a:latin typeface="Calibri" panose="020F0502020204030204" pitchFamily="34" charset="0"/>
              </a:rPr>
              <a:t>amerických a asijských školách (</a:t>
            </a:r>
            <a:r>
              <a:rPr lang="cs-CZ" altLang="cs-CZ" sz="2800" b="1" dirty="0" err="1">
                <a:latin typeface="Calibri" panose="020F0502020204030204" pitchFamily="34" charset="0"/>
              </a:rPr>
              <a:t>Lee</a:t>
            </a:r>
            <a:r>
              <a:rPr lang="cs-CZ" altLang="cs-CZ" sz="2800" b="1" dirty="0">
                <a:latin typeface="Calibri" panose="020F0502020204030204" pitchFamily="34" charset="0"/>
              </a:rPr>
              <a:t>, 1998)</a:t>
            </a: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472086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ástupný symbol pro obsah 1"/>
          <p:cNvSpPr>
            <a:spLocks noGrp="1"/>
          </p:cNvSpPr>
          <p:nvPr>
            <p:ph idx="1"/>
          </p:nvPr>
        </p:nvSpPr>
        <p:spPr>
          <a:xfrm>
            <a:off x="241926" y="1073394"/>
            <a:ext cx="8651250" cy="559374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500" dirty="0" smtClean="0"/>
              <a:t>Videozáznamy 231 hodin výuky matematiky v osmých třídách v USA, Německu, Japonsku.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500" dirty="0" smtClean="0"/>
              <a:t>Japonští učitelé zdůrazňují myšlení; němečtí a američtí učitelé zdůrazňují dovednosti.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500" dirty="0" smtClean="0"/>
              <a:t>Většina učitelů ve všech zemích vytvářela explicitní návaznosti od jedné hodiny ke druhé, ale pouze japonští učitelé rutinně propojovali také části v rámci jedné hodiny.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500" dirty="0" smtClean="0"/>
              <a:t>V německých a v japonských hodinách se pojmy a postupy zpravidla vyvozují, v amerických hodinách se většinou sdělují.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500" dirty="0" smtClean="0"/>
              <a:t>V některých hodinách byly prezentovány problémy, které dovolovaly jen jednu metodu řešení, a to často tu, kterou demonstroval učitel. V 63 % japonských, 30 % německých a 14 % amerických hodin bylo řešení úloh řízeno žáky (</a:t>
            </a:r>
            <a:r>
              <a:rPr lang="cs-CZ" altLang="cs-CZ" sz="2500" dirty="0" err="1" smtClean="0"/>
              <a:t>solver-controlled</a:t>
            </a:r>
            <a:r>
              <a:rPr lang="cs-CZ" altLang="cs-CZ" sz="2500" dirty="0" smtClean="0"/>
              <a:t>).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cs-CZ" altLang="cs-CZ" sz="2500" dirty="0" smtClean="0"/>
          </a:p>
        </p:txBody>
      </p:sp>
      <p:sp>
        <p:nvSpPr>
          <p:cNvPr id="33794" name="TextovéPole 2"/>
          <p:cNvSpPr txBox="1">
            <a:spLocks noChangeArrowheads="1"/>
          </p:cNvSpPr>
          <p:nvPr/>
        </p:nvSpPr>
        <p:spPr bwMode="auto">
          <a:xfrm>
            <a:off x="395288" y="317142"/>
            <a:ext cx="8280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cs-CZ" altLang="cs-CZ" sz="2600" b="1" dirty="0">
                <a:latin typeface="Calibri" panose="020F0502020204030204" pitchFamily="34" charset="0"/>
              </a:rPr>
              <a:t>TIMSS Video Study 1995 </a:t>
            </a:r>
            <a:r>
              <a:rPr lang="en-US" altLang="cs-CZ" sz="2600" b="1" dirty="0">
                <a:latin typeface="Calibri" panose="020F0502020204030204" pitchFamily="34" charset="0"/>
              </a:rPr>
              <a:t>–</a:t>
            </a:r>
            <a:r>
              <a:rPr lang="cs-CZ" altLang="cs-CZ" sz="2600" b="1" dirty="0">
                <a:latin typeface="Calibri" panose="020F0502020204030204" pitchFamily="34" charset="0"/>
              </a:rPr>
              <a:t> matematika (geometrie) </a:t>
            </a:r>
          </a:p>
        </p:txBody>
      </p:sp>
    </p:spTree>
    <p:extLst>
      <p:ext uri="{BB962C8B-B14F-4D97-AF65-F5344CB8AC3E}">
        <p14:creationId xmlns:p14="http://schemas.microsoft.com/office/powerpoint/2010/main" val="2531873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107950" y="115888"/>
          <a:ext cx="8928100" cy="6385879"/>
        </p:xfrm>
        <a:graphic>
          <a:graphicData uri="http://schemas.openxmlformats.org/drawingml/2006/table">
            <a:tbl>
              <a:tblPr/>
              <a:tblGrid>
                <a:gridCol w="3044825"/>
                <a:gridCol w="3074988"/>
                <a:gridCol w="2808287"/>
              </a:tblGrid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Německý vzorec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Japonský vzorec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Americký vzorec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1028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arabicParenR"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Rekapitulace předchozího učiva, buď kontrolou domácího úkolu, nebo připomenutím toho, co se k tématu již probíralo.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arabicParenR"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Prezentace učiva, (problémů), které se má v hodině probírat.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arabicParenR"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Vyvozování postupů, které se budou uplatňovat při řešení problémů (učitel žáky starostlivě provází přes jednotlivé detaily).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arabicParenR"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Uplatňování probraných postupů na řešení obdobných problémů se odehrává buď společně (celá třída), nebo žáci pracují samostatně.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arabicParenR"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Rekapitulace předchozí hodiny, obvykle stručné shrnutí učitelem.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arabicParenR"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Prezentování problému hodiny, často problém navazuje na práci z předchozí hodiny.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arabicParenR"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Žáci se pokoušejí řešit problém samostatně nebo v malých skupinách.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arabicParenR"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Žáci se vzájemně informují o postupech (metodách) řešení, které vyzkoušeli, a sdílejí je. Učitel a ostatní žáci k tomu připojují své komentáře a podněty.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arabicParenR"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Shrnutí hlavních bodů hodiny, často formou krátké přednášky učitele.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cs-CZ" altLang="cs-CZ" sz="5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r>
                        <a:rPr kumimoji="0" lang="cs-CZ" alt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Aktivity 2–4 se často opakují pro další problém dříve, než hodina skončí shrnutím.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arabicParenR"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Rekapitulace předchozího učiva, buď prostřednictvím </a:t>
                      </a:r>
                      <a:r>
                        <a:rPr kumimoji="0" lang="cs-CZ" alt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warm-up</a:t>
                      </a: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, nebo kontrolou domácího úkolu.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arabicParenR"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Demonstrace postupu, jak řešit problémy dané hodiny. Učitel relativně rychle předvádí žákům žádoucí postup řešení.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arabicParenR"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Žáci samostatně uplatňují postup na řešení souboru obdobných problémů.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arabicParenR"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Oprava řešení zadaných problémů a zadání dalších podobných problémů za domácí úlohu. Ve zbývajícím čase žáci obvykle začnou řešit domácí úlohu.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852" name="TextovéPole 2"/>
          <p:cNvSpPr txBox="1">
            <a:spLocks noChangeArrowheads="1"/>
          </p:cNvSpPr>
          <p:nvPr/>
        </p:nvSpPr>
        <p:spPr bwMode="auto">
          <a:xfrm>
            <a:off x="333375" y="6573838"/>
            <a:ext cx="88106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cs-CZ" altLang="cs-CZ" sz="1400">
                <a:latin typeface="Calibri" panose="020F0502020204030204" pitchFamily="34" charset="0"/>
              </a:rPr>
              <a:t>Kulturní vzorce výuky matematiky – videostudie TIMSS 1995 (Hiebert et al., 1999, s. 133–138) </a:t>
            </a:r>
          </a:p>
        </p:txBody>
      </p:sp>
    </p:spTree>
    <p:extLst>
      <p:ext uri="{BB962C8B-B14F-4D97-AF65-F5344CB8AC3E}">
        <p14:creationId xmlns:p14="http://schemas.microsoft.com/office/powerpoint/2010/main" val="2982400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Zástupný symbol pro obsah 1"/>
          <p:cNvSpPr>
            <a:spLocks noGrp="1"/>
          </p:cNvSpPr>
          <p:nvPr>
            <p:ph idx="1"/>
          </p:nvPr>
        </p:nvSpPr>
        <p:spPr>
          <a:xfrm>
            <a:off x="226804" y="1058275"/>
            <a:ext cx="8809246" cy="5684449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400" dirty="0" smtClean="0"/>
              <a:t>Videozáznamy 638 hodin výuky matematiky v Austrálii, ČR, </a:t>
            </a:r>
            <a:r>
              <a:rPr lang="cs-CZ" altLang="cs-CZ" sz="2400" dirty="0" err="1" smtClean="0"/>
              <a:t>Hong</a:t>
            </a:r>
            <a:r>
              <a:rPr lang="cs-CZ" altLang="cs-CZ" sz="2400" dirty="0" smtClean="0"/>
              <a:t> Kongu, NL, USA, Švýcarsku, Japonsku.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400" dirty="0" smtClean="0"/>
              <a:t>Kromě Japonska je časté zařazování krátkých rutinních úloh, v Japonsku se pracuje déle na menším počtu náročnějších a komplexnějších úloh (řešení jednotlivých úloh je věnována vyšší časová dotace).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400" dirty="0" smtClean="0"/>
              <a:t>Japonské hodiny měly ve srovnání s hodinami v ostatních zemích vyšší procedurální komplexitu, častěji zahrnovaly důkazy, byly lépe kontextuálně vztahovány k dalším hodinám.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400" dirty="0" smtClean="0"/>
              <a:t>Nizozemští žáci – více času samostatná prací a řeší úlohy s přímějším vztahem k životu než v jiných zemích.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400" dirty="0" smtClean="0"/>
              <a:t>České hodiny skórovaly relativně vysoko v indikátorech srozumitelnosti a plynulosti hodiny, a relativně nízko v indikátorech přerušování plynulého průběhu hodiny (Nizozemské vykazovaly opačné tendence).</a:t>
            </a:r>
          </a:p>
        </p:txBody>
      </p:sp>
      <p:sp>
        <p:nvSpPr>
          <p:cNvPr id="37890" name="TextovéPole 2"/>
          <p:cNvSpPr txBox="1">
            <a:spLocks noChangeArrowheads="1"/>
          </p:cNvSpPr>
          <p:nvPr/>
        </p:nvSpPr>
        <p:spPr bwMode="auto">
          <a:xfrm>
            <a:off x="395288" y="357649"/>
            <a:ext cx="8280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cs-CZ" altLang="cs-CZ" sz="2600" b="1" dirty="0">
                <a:latin typeface="Calibri" panose="020F0502020204030204" pitchFamily="34" charset="0"/>
              </a:rPr>
              <a:t>TIMSS Video Study 1999 </a:t>
            </a:r>
            <a:r>
              <a:rPr lang="en-US" altLang="cs-CZ" sz="2600" b="1" dirty="0">
                <a:latin typeface="Calibri" panose="020F0502020204030204" pitchFamily="34" charset="0"/>
              </a:rPr>
              <a:t>–</a:t>
            </a:r>
            <a:r>
              <a:rPr lang="cs-CZ" altLang="cs-CZ" sz="2600" b="1" dirty="0">
                <a:latin typeface="Calibri" panose="020F0502020204030204" pitchFamily="34" charset="0"/>
              </a:rPr>
              <a:t> matematika </a:t>
            </a:r>
          </a:p>
        </p:txBody>
      </p:sp>
    </p:spTree>
    <p:extLst>
      <p:ext uri="{BB962C8B-B14F-4D97-AF65-F5344CB8AC3E}">
        <p14:creationId xmlns:p14="http://schemas.microsoft.com/office/powerpoint/2010/main" val="15592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sah 1"/>
          <p:cNvSpPr>
            <a:spLocks noGrp="1"/>
          </p:cNvSpPr>
          <p:nvPr>
            <p:ph idx="1"/>
          </p:nvPr>
        </p:nvSpPr>
        <p:spPr>
          <a:xfrm>
            <a:off x="211685" y="982684"/>
            <a:ext cx="8763885" cy="5623976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400" dirty="0" smtClean="0"/>
              <a:t>Videozáznamy výuky matematiky (Pythagorova věta) v 20 třídách v Německu a v 19 třídách ve Švýcarsku.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400" dirty="0" smtClean="0"/>
              <a:t>Identifikace tří výukových vzorců: výkladový (</a:t>
            </a:r>
            <a:r>
              <a:rPr lang="cs-CZ" altLang="cs-CZ" sz="2400" dirty="0" err="1" smtClean="0"/>
              <a:t>lecturing</a:t>
            </a:r>
            <a:r>
              <a:rPr lang="cs-CZ" altLang="cs-CZ" sz="2400" dirty="0" smtClean="0"/>
              <a:t>), </a:t>
            </a:r>
            <a:r>
              <a:rPr lang="cs-CZ" altLang="cs-CZ" sz="2400" dirty="0" err="1" smtClean="0"/>
              <a:t>vyvozovací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developing</a:t>
            </a:r>
            <a:r>
              <a:rPr lang="cs-CZ" altLang="cs-CZ" sz="2400" dirty="0" smtClean="0"/>
              <a:t>), (badatelský) </a:t>
            </a:r>
            <a:r>
              <a:rPr lang="cs-CZ" altLang="cs-CZ" sz="2400" dirty="0" err="1" smtClean="0"/>
              <a:t>discovery</a:t>
            </a:r>
            <a:r>
              <a:rPr lang="cs-CZ" altLang="cs-CZ" sz="2400" dirty="0" smtClean="0"/>
              <a:t>.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400" dirty="0" smtClean="0"/>
              <a:t>U žádného z nich nebyl zjištěn vliv na výsledky žáků.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400" dirty="0" smtClean="0"/>
              <a:t>Vzorec badatelský </a:t>
            </a:r>
            <a:r>
              <a:rPr lang="en-US" altLang="cs-CZ" sz="2400" dirty="0" smtClean="0"/>
              <a:t>–</a:t>
            </a:r>
            <a:r>
              <a:rPr lang="cs-CZ" altLang="cs-CZ" sz="2400" dirty="0" smtClean="0"/>
              <a:t> nejvyšší míra kognitivní aktivizace, avšak spojen s negativními emocemi (ztráta orientace v učivu).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400" dirty="0" smtClean="0"/>
              <a:t>U většiny zkoumaných učitelů se ukázala vyšší míra interakce se žáky s lepšími výsledky (než s žáky s horšími výsledky).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400" dirty="0" smtClean="0"/>
              <a:t>Kognitivní aktivizace a zvládnuté řízení třídy pozitivně koreluje s výsledky žáků; podpůrné klima nemělo na výsledky žáků vliv, strukturace učebního prostředí však vedla k vyšší motivovanosti žáků.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None/>
            </a:pPr>
            <a:endParaRPr lang="cs-CZ" altLang="cs-CZ" sz="2400" i="1" dirty="0" smtClean="0"/>
          </a:p>
          <a:p>
            <a:pPr algn="r" eaLnBrk="1" hangingPunct="1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cs-CZ" altLang="cs-CZ" sz="2000" i="1" dirty="0" smtClean="0"/>
              <a:t>Spíše jde o projekt </a:t>
            </a:r>
            <a:r>
              <a:rPr lang="cs-CZ" altLang="cs-CZ" sz="2000" i="1" dirty="0" err="1" smtClean="0"/>
              <a:t>ko</a:t>
            </a:r>
            <a:r>
              <a:rPr lang="cs-CZ" altLang="cs-CZ" sz="2000" i="1" dirty="0" smtClean="0"/>
              <a:t>-relačního výzkumu než o mezinárodní komparaci</a:t>
            </a:r>
            <a:r>
              <a:rPr lang="cs-CZ" altLang="cs-CZ" sz="2400" i="1" dirty="0" smtClean="0"/>
              <a:t>.</a:t>
            </a:r>
          </a:p>
        </p:txBody>
      </p:sp>
      <p:sp>
        <p:nvSpPr>
          <p:cNvPr id="44034" name="TextovéPole 2"/>
          <p:cNvSpPr txBox="1">
            <a:spLocks noChangeArrowheads="1"/>
          </p:cNvSpPr>
          <p:nvPr/>
        </p:nvSpPr>
        <p:spPr bwMode="auto">
          <a:xfrm>
            <a:off x="395288" y="311495"/>
            <a:ext cx="8280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cs-CZ" altLang="cs-CZ" sz="2600" b="1" dirty="0">
                <a:latin typeface="Calibri" panose="020F0502020204030204" pitchFamily="34" charset="0"/>
              </a:rPr>
              <a:t>Švýcarsko-německá </a:t>
            </a:r>
            <a:r>
              <a:rPr lang="cs-CZ" altLang="cs-CZ" sz="2600" b="1" dirty="0" err="1" smtClean="0">
                <a:latin typeface="Calibri" panose="020F0502020204030204" pitchFamily="34" charset="0"/>
              </a:rPr>
              <a:t>videostudie</a:t>
            </a:r>
            <a:r>
              <a:rPr lang="cs-CZ" altLang="cs-CZ" sz="2600" b="1" dirty="0" smtClean="0">
                <a:latin typeface="Calibri" panose="020F0502020204030204" pitchFamily="34" charset="0"/>
              </a:rPr>
              <a:t> </a:t>
            </a:r>
            <a:r>
              <a:rPr lang="cs-CZ" altLang="cs-CZ" sz="2600" b="1" dirty="0" err="1" smtClean="0">
                <a:latin typeface="Calibri" panose="020F0502020204030204" pitchFamily="34" charset="0"/>
              </a:rPr>
              <a:t>matemtiky</a:t>
            </a:r>
            <a:r>
              <a:rPr lang="cs-CZ" altLang="cs-CZ" sz="2600" b="1" dirty="0" smtClean="0">
                <a:latin typeface="Calibri" panose="020F0502020204030204" pitchFamily="34" charset="0"/>
              </a:rPr>
              <a:t> </a:t>
            </a:r>
            <a:r>
              <a:rPr lang="cs-CZ" altLang="cs-CZ" sz="2600" b="1" dirty="0">
                <a:latin typeface="Calibri" panose="020F0502020204030204" pitchFamily="34" charset="0"/>
              </a:rPr>
              <a:t>Pythagoras</a:t>
            </a:r>
          </a:p>
        </p:txBody>
      </p:sp>
    </p:spTree>
    <p:extLst>
      <p:ext uri="{BB962C8B-B14F-4D97-AF65-F5344CB8AC3E}">
        <p14:creationId xmlns:p14="http://schemas.microsoft.com/office/powerpoint/2010/main" val="2329446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Zástupný symbol pro obsah 1"/>
          <p:cNvSpPr>
            <a:spLocks noGrp="1"/>
          </p:cNvSpPr>
          <p:nvPr>
            <p:ph idx="1"/>
          </p:nvPr>
        </p:nvSpPr>
        <p:spPr>
          <a:xfrm>
            <a:off x="250826" y="997802"/>
            <a:ext cx="8655030" cy="560885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400" dirty="0" smtClean="0"/>
              <a:t>Autoři výzkumů TIMSS pracují s „idealizovaným mezinárodním kurikulem matematiky“</a:t>
            </a:r>
            <a:r>
              <a:rPr lang="cs-CZ" altLang="ja-JP" sz="2400" dirty="0" smtClean="0"/>
              <a:t> a podobně s „idealizovanými mezinárodními aktéry“, se kterými srovnávají kurikulum a aktéry v pozorované výuce, čímž implicitně upřednostňují své vlastní pojetí kurikula a edukačních procesů. Problém upřednostnění jednoho kulturního rámce při interpretování zjištění z mezinárodních komparací; přehlížejí se kulturní a sociální rozdíly, místo aby je akceptovali jako podstatné faktory.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cs-CZ" altLang="cs-CZ" sz="2400" dirty="0" err="1" smtClean="0"/>
              <a:t>Clarke</a:t>
            </a:r>
            <a:r>
              <a:rPr lang="cs-CZ" altLang="cs-CZ" sz="2400" dirty="0" smtClean="0"/>
              <a:t> et al. koncipují LPS </a:t>
            </a:r>
            <a:r>
              <a:rPr lang="cs-CZ" altLang="cs-CZ" sz="2400" dirty="0" err="1" smtClean="0"/>
              <a:t>videostudii</a:t>
            </a:r>
            <a:r>
              <a:rPr lang="cs-CZ" altLang="cs-CZ" sz="2400" dirty="0" smtClean="0"/>
              <a:t> – postup, ve kterém analýzu a interpretaci pozorované výuky realizují výzkumníci „zevnitř</a:t>
            </a:r>
            <a:r>
              <a:rPr lang="ja-JP" altLang="cs-CZ" sz="2400" dirty="0" smtClean="0"/>
              <a:t>“</a:t>
            </a:r>
            <a:r>
              <a:rPr lang="cs-CZ" altLang="ja-JP" sz="2400" dirty="0" smtClean="0"/>
              <a:t> dané kultury. Ostatní kultury jsou vnímány jako partneři ve výzkumu, nikoli jako objekty výzkumu. Spíše než o kvantitativní komparaci vyučovacích hodin jde o „portréty výukových praktik</a:t>
            </a:r>
            <a:r>
              <a:rPr lang="ja-JP" altLang="cs-CZ" sz="2400" dirty="0" smtClean="0"/>
              <a:t>“</a:t>
            </a:r>
            <a:r>
              <a:rPr lang="cs-CZ" altLang="ja-JP" sz="2400" dirty="0" smtClean="0"/>
              <a:t> v jednotlivých zemích. Primárně jde o analýzy „uvnitř kultury</a:t>
            </a:r>
            <a:r>
              <a:rPr lang="ja-JP" altLang="cs-CZ" sz="2400" dirty="0" smtClean="0"/>
              <a:t>“</a:t>
            </a:r>
            <a:r>
              <a:rPr lang="cs-CZ" altLang="ja-JP" sz="2400" dirty="0" smtClean="0"/>
              <a:t>, mezinárodní komparace je spíše implicitní a je více méně ponechána na čtenáři. </a:t>
            </a:r>
          </a:p>
        </p:txBody>
      </p:sp>
      <p:sp>
        <p:nvSpPr>
          <p:cNvPr id="41986" name="TextovéPole 2"/>
          <p:cNvSpPr txBox="1">
            <a:spLocks noChangeArrowheads="1"/>
          </p:cNvSpPr>
          <p:nvPr/>
        </p:nvSpPr>
        <p:spPr bwMode="auto">
          <a:xfrm>
            <a:off x="250825" y="319617"/>
            <a:ext cx="8785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cs-CZ" altLang="cs-CZ" b="1" dirty="0">
                <a:latin typeface="Calibri" panose="020F0502020204030204" pitchFamily="34" charset="0"/>
              </a:rPr>
              <a:t>Kritika TIMSS </a:t>
            </a:r>
            <a:r>
              <a:rPr lang="en-US" altLang="cs-CZ" b="1" dirty="0">
                <a:latin typeface="Calibri" panose="020F0502020204030204" pitchFamily="34" charset="0"/>
              </a:rPr>
              <a:t>–</a:t>
            </a:r>
            <a:r>
              <a:rPr lang="cs-CZ" altLang="cs-CZ" b="1" dirty="0">
                <a:latin typeface="Calibri" panose="020F0502020204030204" pitchFamily="34" charset="0"/>
              </a:rPr>
              <a:t> </a:t>
            </a:r>
            <a:r>
              <a:rPr lang="cs-CZ" altLang="cs-CZ" b="1" dirty="0" err="1" smtClean="0">
                <a:latin typeface="Calibri" panose="020F0502020204030204" pitchFamily="34" charset="0"/>
              </a:rPr>
              <a:t>videostudie</a:t>
            </a:r>
            <a:r>
              <a:rPr lang="cs-CZ" altLang="cs-CZ" b="1" dirty="0" smtClean="0">
                <a:latin typeface="Calibri" panose="020F0502020204030204" pitchFamily="34" charset="0"/>
              </a:rPr>
              <a:t> matematiky </a:t>
            </a:r>
            <a:r>
              <a:rPr lang="cs-CZ" altLang="cs-CZ" b="1" dirty="0">
                <a:latin typeface="Calibri" panose="020F0502020204030204" pitchFamily="34" charset="0"/>
              </a:rPr>
              <a:t>LPS (</a:t>
            </a:r>
            <a:r>
              <a:rPr lang="cs-CZ" altLang="cs-CZ" b="1" dirty="0" err="1">
                <a:latin typeface="Calibri" panose="020F0502020204030204" pitchFamily="34" charset="0"/>
              </a:rPr>
              <a:t>Clarke</a:t>
            </a:r>
            <a:r>
              <a:rPr lang="cs-CZ" altLang="cs-CZ" b="1" dirty="0">
                <a:latin typeface="Calibri" panose="020F0502020204030204" pitchFamily="34" charset="0"/>
              </a:rPr>
              <a:t> et al. 2006)</a:t>
            </a:r>
          </a:p>
        </p:txBody>
      </p:sp>
    </p:spTree>
    <p:extLst>
      <p:ext uri="{BB962C8B-B14F-4D97-AF65-F5344CB8AC3E}">
        <p14:creationId xmlns:p14="http://schemas.microsoft.com/office/powerpoint/2010/main" val="66903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424936" cy="6408712"/>
          </a:xfrm>
        </p:spPr>
        <p:txBody>
          <a:bodyPr>
            <a:normAutofit/>
          </a:bodyPr>
          <a:lstStyle/>
          <a:p>
            <a:r>
              <a:rPr lang="en-US" sz="6000" b="1" dirty="0"/>
              <a:t>j</a:t>
            </a:r>
            <a:r>
              <a:rPr lang="cs-CZ" sz="6000" b="1" dirty="0" err="1" smtClean="0"/>
              <a:t>sme</a:t>
            </a:r>
            <a:r>
              <a:rPr lang="cs-CZ" sz="6000" b="1" dirty="0" smtClean="0"/>
              <a:t> vyučování </a:t>
            </a:r>
            <a:br>
              <a:rPr lang="cs-CZ" sz="6000" b="1" dirty="0" smtClean="0"/>
            </a:br>
            <a:r>
              <a:rPr lang="cs-CZ" sz="6000" b="1" dirty="0" smtClean="0"/>
              <a:t>a / nebo</a:t>
            </a:r>
            <a:br>
              <a:rPr lang="cs-CZ" sz="6000" b="1" dirty="0" smtClean="0"/>
            </a:br>
            <a:r>
              <a:rPr lang="cs-CZ" sz="6000" b="1" dirty="0" smtClean="0"/>
              <a:t>učíme se </a:t>
            </a:r>
            <a:r>
              <a:rPr lang="cs-CZ" sz="4000" b="1" dirty="0"/>
              <a:t/>
            </a:r>
            <a:br>
              <a:rPr lang="cs-CZ" sz="4000" b="1" dirty="0"/>
            </a:br>
            <a:r>
              <a:rPr lang="cs-CZ" sz="4900" b="1" dirty="0" smtClean="0"/>
              <a:t/>
            </a:r>
            <a:br>
              <a:rPr lang="cs-CZ" sz="4900" b="1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438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8640960" cy="792088"/>
          </a:xfrm>
        </p:spPr>
        <p:txBody>
          <a:bodyPr>
            <a:noAutofit/>
          </a:bodyPr>
          <a:lstStyle/>
          <a:p>
            <a:r>
              <a:rPr lang="cs-CZ" sz="3200" dirty="0" smtClean="0"/>
              <a:t>učební úlohy jako základ didaktických řídících stylů</a:t>
            </a:r>
            <a:endParaRPr lang="cs-CZ" sz="3600" dirty="0"/>
          </a:p>
        </p:txBody>
      </p:sp>
      <p:sp>
        <p:nvSpPr>
          <p:cNvPr id="6" name="Left-Right Arrow 5"/>
          <p:cNvSpPr/>
          <p:nvPr/>
        </p:nvSpPr>
        <p:spPr>
          <a:xfrm>
            <a:off x="1187624" y="3501008"/>
            <a:ext cx="6624736" cy="864096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Box 6"/>
          <p:cNvSpPr txBox="1"/>
          <p:nvPr/>
        </p:nvSpPr>
        <p:spPr>
          <a:xfrm>
            <a:off x="179512" y="3155484"/>
            <a:ext cx="1368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regulace někým jiným</a:t>
            </a:r>
          </a:p>
          <a:p>
            <a:r>
              <a:rPr lang="cs-CZ" sz="2400" dirty="0" smtClean="0"/>
              <a:t>(vnější)</a:t>
            </a:r>
            <a:endParaRPr lang="cs-CZ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812360" y="3284984"/>
            <a:ext cx="133164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  <a:r>
              <a:rPr lang="cs-CZ" sz="2400" dirty="0" err="1" smtClean="0"/>
              <a:t>uto</a:t>
            </a:r>
            <a:r>
              <a:rPr lang="cs-CZ" sz="2400" dirty="0" smtClean="0"/>
              <a:t>-</a:t>
            </a:r>
          </a:p>
          <a:p>
            <a:r>
              <a:rPr lang="en-US" sz="2400" dirty="0"/>
              <a:t>r</a:t>
            </a:r>
            <a:r>
              <a:rPr lang="cs-CZ" sz="2400" dirty="0" err="1" smtClean="0"/>
              <a:t>egulace</a:t>
            </a:r>
            <a:endParaRPr lang="cs-CZ" sz="2400" dirty="0" smtClean="0"/>
          </a:p>
          <a:p>
            <a:r>
              <a:rPr lang="cs-CZ" sz="2400" dirty="0" smtClean="0"/>
              <a:t>(vnitřní)</a:t>
            </a:r>
            <a:endParaRPr lang="cs-CZ" sz="24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4139952" y="5661248"/>
            <a:ext cx="3528392" cy="1080120"/>
          </a:xfrm>
          <a:prstGeom prst="wedgeRoundRectCallout">
            <a:avLst>
              <a:gd name="adj1" fmla="val 65930"/>
              <a:gd name="adj2" fmla="val -14323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cs-CZ" dirty="0" err="1" smtClean="0"/>
              <a:t>utoregulované</a:t>
            </a:r>
            <a:r>
              <a:rPr lang="cs-CZ" dirty="0" smtClean="0"/>
              <a:t> učení 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řídíme</a:t>
            </a:r>
            <a:r>
              <a:rPr lang="en-US" dirty="0" smtClean="0"/>
              <a:t> </a:t>
            </a:r>
            <a:r>
              <a:rPr lang="en-US" dirty="0" err="1" smtClean="0"/>
              <a:t>sami</a:t>
            </a:r>
            <a:r>
              <a:rPr lang="en-US" dirty="0" smtClean="0"/>
              <a:t> </a:t>
            </a:r>
            <a:r>
              <a:rPr lang="en-US" dirty="0" err="1" smtClean="0"/>
              <a:t>sebe</a:t>
            </a:r>
            <a:r>
              <a:rPr lang="en-US" dirty="0" smtClean="0"/>
              <a:t>, </a:t>
            </a:r>
          </a:p>
          <a:p>
            <a:pPr algn="ctr"/>
            <a:r>
              <a:rPr lang="en-US" dirty="0" smtClean="0"/>
              <a:t>v</a:t>
            </a:r>
            <a:r>
              <a:rPr lang="cs-CZ" dirty="0" err="1" smtClean="0"/>
              <a:t>ytváříme</a:t>
            </a:r>
            <a:r>
              <a:rPr lang="cs-CZ" dirty="0" smtClean="0"/>
              <a:t> pro sebe učební úlohy)  </a:t>
            </a:r>
            <a:endParaRPr lang="cs-CZ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1763688" y="1196752"/>
            <a:ext cx="3816424" cy="1080120"/>
          </a:xfrm>
          <a:prstGeom prst="wedgeRoundRectCallout">
            <a:avLst>
              <a:gd name="adj1" fmla="val -66713"/>
              <a:gd name="adj2" fmla="val 11248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u</a:t>
            </a:r>
            <a:r>
              <a:rPr lang="cs-CZ" dirty="0" smtClean="0"/>
              <a:t>čení regulované někým jiným 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někdo</a:t>
            </a:r>
            <a:r>
              <a:rPr lang="en-US" dirty="0" smtClean="0"/>
              <a:t> </a:t>
            </a:r>
            <a:r>
              <a:rPr lang="en-US" dirty="0" err="1" smtClean="0"/>
              <a:t>řídí</a:t>
            </a:r>
            <a:r>
              <a:rPr lang="en-US" dirty="0" smtClean="0"/>
              <a:t> </a:t>
            </a:r>
            <a:r>
              <a:rPr lang="en-US" dirty="0" err="1" smtClean="0"/>
              <a:t>naše</a:t>
            </a:r>
            <a:r>
              <a:rPr lang="en-US" dirty="0" smtClean="0"/>
              <a:t> </a:t>
            </a:r>
            <a:r>
              <a:rPr lang="en-US" dirty="0" err="1" smtClean="0"/>
              <a:t>učení</a:t>
            </a:r>
            <a:r>
              <a:rPr lang="en-US" dirty="0" smtClean="0"/>
              <a:t>, </a:t>
            </a:r>
          </a:p>
          <a:p>
            <a:pPr algn="ctr"/>
            <a:r>
              <a:rPr lang="en-US" dirty="0" err="1"/>
              <a:t>n</a:t>
            </a:r>
            <a:r>
              <a:rPr lang="en-US" dirty="0" err="1" smtClean="0"/>
              <a:t>ěkdo</a:t>
            </a:r>
            <a:r>
              <a:rPr lang="en-US" dirty="0" smtClean="0"/>
              <a:t> pro </a:t>
            </a:r>
            <a:r>
              <a:rPr lang="en-US" dirty="0" err="1" smtClean="0"/>
              <a:t>nás</a:t>
            </a:r>
            <a:r>
              <a:rPr lang="en-US" dirty="0" smtClean="0"/>
              <a:t> v</a:t>
            </a:r>
            <a:r>
              <a:rPr lang="cs-CZ" dirty="0" err="1" smtClean="0"/>
              <a:t>ytváří</a:t>
            </a:r>
            <a:r>
              <a:rPr lang="cs-CZ" dirty="0" smtClean="0"/>
              <a:t> učební úlohy)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5790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352928" cy="6264696"/>
          </a:xfrm>
        </p:spPr>
        <p:txBody>
          <a:bodyPr>
            <a:normAutofit/>
          </a:bodyPr>
          <a:lstStyle/>
          <a:p>
            <a:pPr algn="r"/>
            <a:r>
              <a:rPr lang="cs-CZ" sz="4000" b="1" dirty="0" err="1" smtClean="0"/>
              <a:t>Autoregulované</a:t>
            </a:r>
            <a:r>
              <a:rPr lang="cs-CZ" sz="4000" b="1" dirty="0" smtClean="0"/>
              <a:t> učení</a:t>
            </a:r>
            <a:br>
              <a:rPr lang="cs-CZ" sz="4000" b="1" dirty="0" smtClean="0"/>
            </a:br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4000" dirty="0" smtClean="0"/>
              <a:t>...aby vnější řízení postupně přecházelo ve vnitřní proces autoregulace učení, aby vnější řízení a další intervence postupně likvidovaly samy sebe </a:t>
            </a:r>
            <a:br>
              <a:rPr lang="cs-CZ" sz="4000" dirty="0" smtClean="0"/>
            </a:br>
            <a:r>
              <a:rPr lang="cs-CZ" sz="4000" dirty="0"/>
              <a:t/>
            </a:r>
            <a:br>
              <a:rPr lang="cs-CZ" sz="4000" dirty="0"/>
            </a:br>
            <a:r>
              <a:rPr lang="cs-CZ" sz="2800" dirty="0" smtClean="0"/>
              <a:t>(Kulič, 1992, s. 59).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452035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496944" cy="6264696"/>
          </a:xfrm>
        </p:spPr>
        <p:txBody>
          <a:bodyPr>
            <a:normAutofit/>
          </a:bodyPr>
          <a:lstStyle/>
          <a:p>
            <a:pPr algn="r"/>
            <a:r>
              <a:rPr lang="cs-CZ" sz="4000" b="1" dirty="0" err="1" smtClean="0"/>
              <a:t>Autoregulované</a:t>
            </a:r>
            <a:r>
              <a:rPr lang="cs-CZ" sz="4000" b="1" dirty="0" smtClean="0"/>
              <a:t> učení</a:t>
            </a:r>
            <a:br>
              <a:rPr lang="cs-CZ" sz="4000" b="1" dirty="0" smtClean="0"/>
            </a:br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4000" dirty="0" smtClean="0"/>
              <a:t>taková úroveň učení, při které se učící se stává „aktivním aktérem vlastního procesu učení po stránce činnostní, motivační a </a:t>
            </a:r>
            <a:r>
              <a:rPr lang="cs-CZ" sz="4000" dirty="0" err="1" smtClean="0"/>
              <a:t>metakognitivní</a:t>
            </a:r>
            <a:r>
              <a:rPr lang="cs-CZ" sz="4000" dirty="0" smtClean="0"/>
              <a:t>“ </a:t>
            </a:r>
            <a:br>
              <a:rPr lang="cs-CZ" sz="4000" dirty="0" smtClean="0"/>
            </a:b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2800" dirty="0" smtClean="0"/>
              <a:t>(Průcha, Walterová, &amp; Mareš, 2009, s. 24).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59404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3" name="Rectangle 3"/>
          <p:cNvSpPr>
            <a:spLocks noRot="1" noChangeArrowheads="1"/>
          </p:cNvSpPr>
          <p:nvPr/>
        </p:nvSpPr>
        <p:spPr bwMode="auto">
          <a:xfrm>
            <a:off x="251520" y="1196752"/>
            <a:ext cx="8640960" cy="529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10000"/>
              </a:spcBef>
              <a:buClr>
                <a:srgbClr val="000000"/>
              </a:buClr>
              <a:buFontTx/>
              <a:buChar char="•"/>
            </a:pPr>
            <a:r>
              <a:rPr lang="cs-CZ" sz="2800" b="1" dirty="0">
                <a:solidFill>
                  <a:srgbClr val="000000"/>
                </a:solidFill>
                <a:latin typeface="+mj-lt"/>
              </a:rPr>
              <a:t>Výběr obsahu</a:t>
            </a:r>
            <a:r>
              <a:rPr lang="cs-CZ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2800" dirty="0">
                <a:solidFill>
                  <a:srgbClr val="000000"/>
                </a:solidFill>
                <a:latin typeface="+mj-lt"/>
                <a:sym typeface="Symbol" charset="0"/>
              </a:rPr>
              <a:t>aneb č</a:t>
            </a:r>
            <a:r>
              <a:rPr lang="cs-CZ" sz="2800" dirty="0">
                <a:solidFill>
                  <a:srgbClr val="000000"/>
                </a:solidFill>
                <a:latin typeface="+mj-lt"/>
              </a:rPr>
              <a:t>emu vyučovat?</a:t>
            </a:r>
          </a:p>
          <a:p>
            <a:pPr marL="342900" indent="-342900" eaLnBrk="1" hangingPunct="1">
              <a:spcBef>
                <a:spcPct val="10000"/>
              </a:spcBef>
              <a:buClr>
                <a:srgbClr val="000000"/>
              </a:buClr>
              <a:buFontTx/>
              <a:buChar char="•"/>
            </a:pPr>
            <a:r>
              <a:rPr lang="cs-CZ" sz="2800" b="1" dirty="0">
                <a:solidFill>
                  <a:srgbClr val="000000"/>
                </a:solidFill>
                <a:latin typeface="+mj-lt"/>
              </a:rPr>
              <a:t>Legitimizace obsahu</a:t>
            </a:r>
            <a:r>
              <a:rPr lang="cs-CZ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2800" dirty="0">
                <a:solidFill>
                  <a:srgbClr val="000000"/>
                </a:solidFill>
                <a:latin typeface="+mj-lt"/>
                <a:sym typeface="Symbol" charset="0"/>
              </a:rPr>
              <a:t>aneb p</a:t>
            </a:r>
            <a:r>
              <a:rPr lang="cs-CZ" sz="2800" dirty="0">
                <a:solidFill>
                  <a:srgbClr val="000000"/>
                </a:solidFill>
                <a:latin typeface="+mj-lt"/>
              </a:rPr>
              <a:t>roč tomu vyučovat?</a:t>
            </a:r>
          </a:p>
          <a:p>
            <a:pPr marL="342900" indent="-342900" eaLnBrk="1" hangingPunct="1">
              <a:spcBef>
                <a:spcPct val="10000"/>
              </a:spcBef>
              <a:buClr>
                <a:srgbClr val="000000"/>
              </a:buClr>
              <a:buFontTx/>
              <a:buChar char="•"/>
            </a:pPr>
            <a:r>
              <a:rPr lang="cs-CZ" sz="2800" b="1" dirty="0">
                <a:solidFill>
                  <a:srgbClr val="000000"/>
                </a:solidFill>
                <a:latin typeface="+mj-lt"/>
              </a:rPr>
              <a:t>Strukturování obsahu</a:t>
            </a:r>
            <a:r>
              <a:rPr lang="cs-CZ" sz="2800" dirty="0">
                <a:solidFill>
                  <a:srgbClr val="000000"/>
                </a:solidFill>
                <a:latin typeface="+mj-lt"/>
              </a:rPr>
              <a:t> aneb jak jej uspořádat?</a:t>
            </a:r>
          </a:p>
          <a:p>
            <a:pPr marL="342900" indent="-342900" eaLnBrk="1" hangingPunct="1">
              <a:spcBef>
                <a:spcPct val="10000"/>
              </a:spcBef>
              <a:buClr>
                <a:srgbClr val="000000"/>
              </a:buClr>
              <a:buFontTx/>
              <a:buChar char="•"/>
            </a:pPr>
            <a:r>
              <a:rPr lang="cs-CZ" sz="2800" dirty="0">
                <a:solidFill>
                  <a:srgbClr val="000000"/>
                </a:solidFill>
                <a:latin typeface="+mj-lt"/>
              </a:rPr>
              <a:t>O tyto otázky se vedly spory </a:t>
            </a:r>
            <a:r>
              <a:rPr lang="cs-CZ" sz="2800" dirty="0">
                <a:solidFill>
                  <a:srgbClr val="000000"/>
                </a:solidFill>
                <a:latin typeface="+mj-lt"/>
                <a:sym typeface="Symbol" charset="0"/>
              </a:rPr>
              <a:t> </a:t>
            </a:r>
            <a:r>
              <a:rPr lang="cs-CZ" sz="2800" b="1" dirty="0">
                <a:solidFill>
                  <a:srgbClr val="000000"/>
                </a:solidFill>
                <a:latin typeface="+mj-lt"/>
              </a:rPr>
              <a:t>obsah vzdělávání</a:t>
            </a:r>
            <a:r>
              <a:rPr lang="cs-CZ" sz="2800" dirty="0">
                <a:solidFill>
                  <a:srgbClr val="000000"/>
                </a:solidFill>
                <a:latin typeface="+mj-lt"/>
              </a:rPr>
              <a:t> vymezený v </a:t>
            </a:r>
            <a:r>
              <a:rPr lang="cs-CZ" sz="2800" b="1" dirty="0">
                <a:solidFill>
                  <a:srgbClr val="000000"/>
                </a:solidFill>
                <a:latin typeface="+mj-lt"/>
              </a:rPr>
              <a:t>kurikulu</a:t>
            </a:r>
            <a:r>
              <a:rPr lang="cs-CZ" sz="2800" dirty="0">
                <a:solidFill>
                  <a:srgbClr val="000000"/>
                </a:solidFill>
                <a:latin typeface="+mj-lt"/>
              </a:rPr>
              <a:t> se proměňuje s tím, jak se střídají historické epochy.</a:t>
            </a:r>
          </a:p>
          <a:p>
            <a:pPr marL="342900" indent="-342900" eaLnBrk="1" hangingPunct="1">
              <a:spcBef>
                <a:spcPct val="10000"/>
              </a:spcBef>
              <a:buClr>
                <a:srgbClr val="000000"/>
              </a:buClr>
              <a:buFontTx/>
              <a:buChar char="•"/>
            </a:pPr>
            <a:r>
              <a:rPr lang="cs-CZ" sz="2800" dirty="0">
                <a:solidFill>
                  <a:srgbClr val="000000"/>
                </a:solidFill>
                <a:latin typeface="+mj-lt"/>
              </a:rPr>
              <a:t>Průvodním jevem proměn je zápas, který obory vedou se záměrem vydobýt pro sebe místo v kurikulu a zajistit tak svoji reprodukci. </a:t>
            </a:r>
          </a:p>
          <a:p>
            <a:pPr marL="342900" indent="-342900" eaLnBrk="1" hangingPunct="1">
              <a:spcBef>
                <a:spcPct val="10000"/>
              </a:spcBef>
              <a:buClr>
                <a:srgbClr val="000000"/>
              </a:buClr>
              <a:buFontTx/>
              <a:buChar char="•"/>
            </a:pPr>
            <a:r>
              <a:rPr lang="cs-CZ" sz="2800" b="1" dirty="0">
                <a:solidFill>
                  <a:srgbClr val="000000"/>
                </a:solidFill>
                <a:latin typeface="+mj-lt"/>
              </a:rPr>
              <a:t>„…zápas o učební plán... zápas o uskladnění duchovních sil ve škole</a:t>
            </a:r>
            <a:r>
              <a:rPr lang="ja-JP" altLang="cs-CZ" sz="2800" b="1" i="1" dirty="0">
                <a:solidFill>
                  <a:srgbClr val="000000"/>
                </a:solidFill>
                <a:latin typeface="+mj-lt"/>
              </a:rPr>
              <a:t>“</a:t>
            </a:r>
            <a:r>
              <a:rPr lang="cs-CZ" sz="2800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2800" dirty="0">
                <a:solidFill>
                  <a:srgbClr val="000000"/>
                </a:solidFill>
                <a:latin typeface="+mj-lt"/>
              </a:rPr>
              <a:t>(</a:t>
            </a:r>
            <a:r>
              <a:rPr lang="cs-CZ" sz="2800" dirty="0" err="1">
                <a:solidFill>
                  <a:srgbClr val="000000"/>
                </a:solidFill>
                <a:latin typeface="+mj-lt"/>
              </a:rPr>
              <a:t>Weniger</a:t>
            </a:r>
            <a:r>
              <a:rPr lang="cs-CZ" sz="2800" dirty="0">
                <a:solidFill>
                  <a:srgbClr val="000000"/>
                </a:solidFill>
                <a:latin typeface="+mj-lt"/>
              </a:rPr>
              <a:t> 1952, s. 22).</a:t>
            </a:r>
          </a:p>
        </p:txBody>
      </p:sp>
      <p:sp>
        <p:nvSpPr>
          <p:cNvPr id="302084" name="Rectangle 4"/>
          <p:cNvSpPr>
            <a:spLocks noRot="1" noChangeArrowheads="1"/>
          </p:cNvSpPr>
          <p:nvPr/>
        </p:nvSpPr>
        <p:spPr bwMode="auto">
          <a:xfrm>
            <a:off x="251520" y="242888"/>
            <a:ext cx="8528943" cy="660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cs-CZ" sz="3600" b="1" dirty="0" err="1">
                <a:solidFill>
                  <a:srgbClr val="000000"/>
                </a:solidFill>
              </a:rPr>
              <a:t>Ontodidaktická</a:t>
            </a:r>
            <a:r>
              <a:rPr lang="cs-CZ" sz="3600" b="1" dirty="0">
                <a:solidFill>
                  <a:srgbClr val="000000"/>
                </a:solidFill>
              </a:rPr>
              <a:t> transformace</a:t>
            </a:r>
            <a:r>
              <a:rPr lang="cs-CZ" sz="3200" b="1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278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496944" cy="6264696"/>
          </a:xfrm>
        </p:spPr>
        <p:txBody>
          <a:bodyPr>
            <a:normAutofit/>
          </a:bodyPr>
          <a:lstStyle/>
          <a:p>
            <a:pPr algn="r"/>
            <a:r>
              <a:rPr lang="cs-CZ" sz="4000" b="1" dirty="0" err="1" smtClean="0"/>
              <a:t>Autoregulované</a:t>
            </a:r>
            <a:r>
              <a:rPr lang="cs-CZ" sz="4000" b="1" dirty="0" smtClean="0"/>
              <a:t> učení</a:t>
            </a:r>
            <a:r>
              <a:rPr lang="cs-CZ" sz="4000" b="1" dirty="0"/>
              <a:t/>
            </a:r>
            <a:br>
              <a:rPr lang="cs-CZ" sz="4000" b="1" dirty="0"/>
            </a:br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en-US" sz="3200" dirty="0" smtClean="0"/>
              <a:t> </a:t>
            </a:r>
            <a:r>
              <a:rPr lang="cs-CZ" sz="3200" dirty="0" smtClean="0"/>
              <a:t>...je </a:t>
            </a:r>
            <a:r>
              <a:rPr lang="cs-CZ" sz="3200" dirty="0"/>
              <a:t>aktivním, konstruktivním procesem,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při </a:t>
            </a:r>
            <a:r>
              <a:rPr lang="cs-CZ" sz="3200" dirty="0"/>
              <a:t>němž žák stanovuje cíle svého učení a pokouší se monitorovat, regulovat a kontrolovat svoji kognici, motivaci a chování, veden a podněcován svými cíli a kontextuálním faktory </a:t>
            </a:r>
            <a:r>
              <a:rPr lang="cs-CZ" sz="3200" dirty="0" smtClean="0"/>
              <a:t>prostředí</a:t>
            </a:r>
            <a:br>
              <a:rPr lang="cs-CZ" sz="32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(</a:t>
            </a:r>
            <a:r>
              <a:rPr lang="cs-CZ" sz="3200" dirty="0" err="1" smtClean="0"/>
              <a:t>Pintrich</a:t>
            </a:r>
            <a:r>
              <a:rPr lang="cs-CZ" sz="3200" dirty="0" smtClean="0"/>
              <a:t>, 2000</a:t>
            </a:r>
            <a:r>
              <a:rPr lang="cs-CZ" sz="3200" dirty="0"/>
              <a:t>, s. 453) </a:t>
            </a:r>
            <a:r>
              <a:rPr lang="cs-CZ" sz="3200" dirty="0" smtClean="0"/>
              <a:t>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570078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77028"/>
              </p:ext>
            </p:extLst>
          </p:nvPr>
        </p:nvGraphicFramePr>
        <p:xfrm>
          <a:off x="251520" y="764704"/>
          <a:ext cx="8723255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ocument" r:id="rId3" imgW="5486400" imgH="2400300" progId="Word.Document.12">
                  <p:link updateAutomatic="1"/>
                </p:oleObj>
              </mc:Choice>
              <mc:Fallback>
                <p:oleObj name="Document" r:id="rId3" imgW="5486400" imgH="24003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764704"/>
                        <a:ext cx="8723255" cy="5112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3459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496944" cy="6264696"/>
          </a:xfrm>
        </p:spPr>
        <p:txBody>
          <a:bodyPr>
            <a:normAutofit/>
          </a:bodyPr>
          <a:lstStyle/>
          <a:p>
            <a:pPr algn="r"/>
            <a:r>
              <a:rPr lang="cs-CZ" sz="4000" dirty="0" smtClean="0"/>
              <a:t>...odsouzeni k </a:t>
            </a:r>
            <a:r>
              <a:rPr lang="cs-CZ" sz="4000" b="1" dirty="0" smtClean="0"/>
              <a:t>celoživotnímu učení</a:t>
            </a:r>
            <a:br>
              <a:rPr lang="cs-CZ" sz="4000" b="1" dirty="0" smtClean="0"/>
            </a:br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4000" b="1" dirty="0" smtClean="0"/>
              <a:t>kompetence k učení: schopnost učit se </a:t>
            </a:r>
            <a:br>
              <a:rPr lang="cs-CZ" sz="4000" b="1" dirty="0" smtClean="0"/>
            </a:br>
            <a:r>
              <a:rPr lang="cs-CZ" sz="4000" dirty="0" smtClean="0"/>
              <a:t>(dispozice ke zvládání učebních situací)</a:t>
            </a:r>
            <a:br>
              <a:rPr lang="cs-CZ" sz="4000" dirty="0" smtClean="0"/>
            </a:br>
            <a:r>
              <a:rPr lang="cs-CZ" sz="4000" dirty="0"/>
              <a:t/>
            </a:r>
            <a:br>
              <a:rPr lang="cs-CZ" sz="4000" dirty="0"/>
            </a:br>
            <a:r>
              <a:rPr lang="cs-CZ" sz="4000" b="1" dirty="0" smtClean="0"/>
              <a:t>učení se učit: </a:t>
            </a:r>
            <a:r>
              <a:rPr lang="cs-CZ" sz="4000" b="1" dirty="0" err="1" smtClean="0"/>
              <a:t>metaučení</a:t>
            </a: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dirty="0" smtClean="0"/>
              <a:t>(jak se učím se učit)</a:t>
            </a:r>
            <a:br>
              <a:rPr lang="cs-CZ" sz="4000" dirty="0" smtClean="0"/>
            </a:b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300816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8280920" cy="6336704"/>
          </a:xfrm>
        </p:spPr>
        <p:txBody>
          <a:bodyPr>
            <a:normAutofit/>
          </a:bodyPr>
          <a:lstStyle/>
          <a:p>
            <a:pPr algn="l"/>
            <a:r>
              <a:rPr lang="cs-CZ" sz="2800" dirty="0" smtClean="0"/>
              <a:t>KOMPETENCE K UČENÍ</a:t>
            </a:r>
            <a:br>
              <a:rPr lang="cs-CZ" sz="2800" dirty="0" smtClean="0"/>
            </a:b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...schopnost učit </a:t>
            </a:r>
            <a:r>
              <a:rPr lang="cs-CZ" sz="2800" dirty="0"/>
              <a:t>se, v procesu </a:t>
            </a:r>
            <a:r>
              <a:rPr lang="cs-CZ" sz="2800" dirty="0" smtClean="0"/>
              <a:t>učení vytrvávat</a:t>
            </a:r>
            <a:r>
              <a:rPr lang="cs-CZ" sz="2800" dirty="0"/>
              <a:t>, zorganizovat si </a:t>
            </a:r>
            <a:r>
              <a:rPr lang="cs-CZ" sz="2800" dirty="0" smtClean="0"/>
              <a:t>učení </a:t>
            </a:r>
            <a:r>
              <a:rPr lang="cs-CZ" sz="2800" dirty="0"/>
              <a:t>a </a:t>
            </a:r>
            <a:r>
              <a:rPr lang="cs-CZ" sz="2800" dirty="0" smtClean="0"/>
              <a:t>efektivně hospodařit </a:t>
            </a:r>
            <a:r>
              <a:rPr lang="cs-CZ" sz="2800" dirty="0"/>
              <a:t>se </a:t>
            </a:r>
            <a:r>
              <a:rPr lang="cs-CZ" sz="2800" dirty="0" smtClean="0"/>
              <a:t>svým časem </a:t>
            </a:r>
            <a:r>
              <a:rPr lang="cs-CZ" sz="2800" dirty="0"/>
              <a:t>a s informacemi, a to jak </a:t>
            </a:r>
            <a:r>
              <a:rPr lang="cs-CZ" sz="2800" dirty="0" smtClean="0"/>
              <a:t>samostatně, </a:t>
            </a:r>
            <a:r>
              <a:rPr lang="cs-CZ" sz="2800" dirty="0"/>
              <a:t>tak i v </a:t>
            </a:r>
            <a:r>
              <a:rPr lang="cs-CZ" sz="2800" dirty="0" smtClean="0"/>
              <a:t>rámci skupin</a:t>
            </a:r>
            <a:r>
              <a:rPr lang="cs-CZ" sz="2800" dirty="0"/>
              <a:t>.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...povědomí </a:t>
            </a:r>
            <a:r>
              <a:rPr lang="cs-CZ" sz="2800" dirty="0"/>
              <a:t>o </a:t>
            </a:r>
            <a:r>
              <a:rPr lang="cs-CZ" sz="2800" dirty="0" smtClean="0"/>
              <a:t>vlastních </a:t>
            </a:r>
            <a:r>
              <a:rPr lang="cs-CZ" sz="2800" dirty="0"/>
              <a:t>postupech </a:t>
            </a:r>
            <a:r>
              <a:rPr lang="cs-CZ" sz="2800" dirty="0" err="1" smtClean="0"/>
              <a:t>učení</a:t>
            </a:r>
            <a:r>
              <a:rPr lang="cs-CZ" sz="2800" dirty="0" smtClean="0"/>
              <a:t> </a:t>
            </a:r>
            <a:r>
              <a:rPr lang="cs-CZ" sz="2800" dirty="0"/>
              <a:t>a </a:t>
            </a:r>
            <a:r>
              <a:rPr lang="cs-CZ" sz="2800" dirty="0" smtClean="0"/>
              <a:t>vlastních </a:t>
            </a:r>
            <a:r>
              <a:rPr lang="cs-CZ" sz="2800" dirty="0" err="1" smtClean="0"/>
              <a:t>potřebách</a:t>
            </a:r>
            <a:r>
              <a:rPr lang="cs-CZ" sz="2800" dirty="0"/>
              <a:t>, schopnostmi </a:t>
            </a:r>
            <a:r>
              <a:rPr lang="cs-CZ" sz="2800" dirty="0" smtClean="0"/>
              <a:t>rozpoznávat dostupné </a:t>
            </a:r>
            <a:r>
              <a:rPr lang="cs-CZ" sz="2800" dirty="0" err="1" smtClean="0"/>
              <a:t>mož̌nosti</a:t>
            </a:r>
            <a:r>
              <a:rPr lang="cs-CZ" sz="2800" dirty="0" smtClean="0"/>
              <a:t> </a:t>
            </a:r>
            <a:r>
              <a:rPr lang="cs-CZ" sz="2800" dirty="0"/>
              <a:t>a </a:t>
            </a:r>
            <a:r>
              <a:rPr lang="cs-CZ" sz="2800" dirty="0" err="1"/>
              <a:t>překonávat</a:t>
            </a:r>
            <a:r>
              <a:rPr lang="cs-CZ" sz="2800" dirty="0"/>
              <a:t> </a:t>
            </a:r>
            <a:r>
              <a:rPr lang="cs-CZ" sz="2800" dirty="0" err="1"/>
              <a:t>překážky</a:t>
            </a:r>
            <a:r>
              <a:rPr lang="cs-CZ" sz="2800" dirty="0"/>
              <a:t> za </a:t>
            </a:r>
            <a:r>
              <a:rPr lang="cs-CZ" sz="2800" dirty="0" err="1"/>
              <a:t>účelem</a:t>
            </a:r>
            <a:r>
              <a:rPr lang="cs-CZ" sz="2800" dirty="0"/>
              <a:t> </a:t>
            </a:r>
            <a:r>
              <a:rPr lang="cs-CZ" sz="2800" dirty="0" err="1"/>
              <a:t>úspěšnosti</a:t>
            </a:r>
            <a:r>
              <a:rPr lang="cs-CZ" sz="2800" dirty="0"/>
              <a:t> procesu </a:t>
            </a:r>
            <a:r>
              <a:rPr lang="cs-CZ" sz="2800" dirty="0" smtClean="0"/>
              <a:t>učení. </a:t>
            </a:r>
            <a:br>
              <a:rPr lang="cs-CZ" sz="2800" dirty="0" smtClean="0"/>
            </a:br>
            <a:r>
              <a:rPr lang="cs-CZ" sz="2800" dirty="0" smtClean="0"/>
              <a:t>...</a:t>
            </a:r>
            <a:r>
              <a:rPr lang="cs-CZ" sz="2800" dirty="0" err="1" smtClean="0"/>
              <a:t>získávat</a:t>
            </a:r>
            <a:r>
              <a:rPr lang="cs-CZ" sz="2800" dirty="0"/>
              <a:t>, </a:t>
            </a:r>
            <a:r>
              <a:rPr lang="cs-CZ" sz="2800" dirty="0" err="1"/>
              <a:t>zpracovávat</a:t>
            </a:r>
            <a:r>
              <a:rPr lang="cs-CZ" sz="2800" dirty="0"/>
              <a:t> a </a:t>
            </a:r>
            <a:r>
              <a:rPr lang="cs-CZ" sz="2800" dirty="0" smtClean="0"/>
              <a:t>osvojovat </a:t>
            </a:r>
            <a:r>
              <a:rPr lang="cs-CZ" sz="2800" dirty="0"/>
              <a:t>si nové znalosti a dovednosti, </a:t>
            </a:r>
            <a:r>
              <a:rPr lang="cs-CZ" sz="2800" dirty="0" err="1"/>
              <a:t>vyhledávat</a:t>
            </a:r>
            <a:r>
              <a:rPr lang="cs-CZ" sz="2800" dirty="0"/>
              <a:t> rady a </a:t>
            </a:r>
            <a:r>
              <a:rPr lang="cs-CZ" sz="2800" dirty="0" err="1"/>
              <a:t>využívat</a:t>
            </a:r>
            <a:r>
              <a:rPr lang="cs-CZ" sz="2800" dirty="0"/>
              <a:t> je. </a:t>
            </a:r>
            <a:br>
              <a:rPr lang="cs-CZ" sz="2800" dirty="0"/>
            </a:b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000" dirty="0" smtClean="0"/>
              <a:t>(</a:t>
            </a:r>
            <a:r>
              <a:rPr lang="cs-CZ" sz="2000" dirty="0" err="1"/>
              <a:t>Education</a:t>
            </a:r>
            <a:r>
              <a:rPr lang="cs-CZ" sz="2000" dirty="0"/>
              <a:t> </a:t>
            </a:r>
            <a:r>
              <a:rPr lang="cs-CZ" sz="2000" dirty="0" err="1" smtClean="0"/>
              <a:t>Council</a:t>
            </a:r>
            <a:r>
              <a:rPr lang="cs-CZ" sz="2000" dirty="0"/>
              <a:t>, 2006; </a:t>
            </a:r>
            <a:r>
              <a:rPr lang="cs-CZ" sz="2000" dirty="0" err="1"/>
              <a:t>přeloženo</a:t>
            </a:r>
            <a:r>
              <a:rPr lang="cs-CZ" sz="2000" dirty="0"/>
              <a:t> </a:t>
            </a:r>
            <a:r>
              <a:rPr lang="cs-CZ" sz="2000" dirty="0" err="1"/>
              <a:t>Veteška</a:t>
            </a:r>
            <a:r>
              <a:rPr lang="cs-CZ" sz="2000" dirty="0"/>
              <a:t> &amp; </a:t>
            </a:r>
            <a:r>
              <a:rPr lang="cs-CZ" sz="2000" dirty="0" err="1"/>
              <a:t>Tureckiova</a:t>
            </a:r>
            <a:r>
              <a:rPr lang="cs-CZ" sz="2000" dirty="0"/>
              <a:t>́, 2008, s. 148–149) </a:t>
            </a:r>
          </a:p>
        </p:txBody>
      </p:sp>
    </p:spTree>
    <p:extLst>
      <p:ext uri="{BB962C8B-B14F-4D97-AF65-F5344CB8AC3E}">
        <p14:creationId xmlns:p14="http://schemas.microsoft.com/office/powerpoint/2010/main" val="487106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5279"/>
          <a:stretch/>
        </p:blipFill>
        <p:spPr>
          <a:xfrm>
            <a:off x="179512" y="188640"/>
            <a:ext cx="8767484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73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8640960" cy="792088"/>
          </a:xfrm>
        </p:spPr>
        <p:txBody>
          <a:bodyPr>
            <a:noAutofit/>
          </a:bodyPr>
          <a:lstStyle/>
          <a:p>
            <a:r>
              <a:rPr lang="cs-CZ" sz="3200" dirty="0" smtClean="0"/>
              <a:t>učební úlohy jako základ didaktických řídících stylů</a:t>
            </a:r>
            <a:endParaRPr lang="cs-CZ" sz="3600" dirty="0"/>
          </a:p>
        </p:txBody>
      </p:sp>
      <p:sp>
        <p:nvSpPr>
          <p:cNvPr id="6" name="Left-Right Arrow 5"/>
          <p:cNvSpPr/>
          <p:nvPr/>
        </p:nvSpPr>
        <p:spPr>
          <a:xfrm>
            <a:off x="1187624" y="3501008"/>
            <a:ext cx="6624736" cy="864096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Box 6"/>
          <p:cNvSpPr txBox="1"/>
          <p:nvPr/>
        </p:nvSpPr>
        <p:spPr>
          <a:xfrm>
            <a:off x="179512" y="3155484"/>
            <a:ext cx="1368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regulace někým jiným</a:t>
            </a:r>
          </a:p>
          <a:p>
            <a:r>
              <a:rPr lang="cs-CZ" sz="2400" dirty="0" smtClean="0"/>
              <a:t>(vnější)</a:t>
            </a:r>
            <a:endParaRPr lang="cs-CZ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812360" y="3284984"/>
            <a:ext cx="133164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  <a:r>
              <a:rPr lang="cs-CZ" sz="2400" dirty="0" err="1" smtClean="0"/>
              <a:t>uto</a:t>
            </a:r>
            <a:r>
              <a:rPr lang="cs-CZ" sz="2400" dirty="0" smtClean="0"/>
              <a:t>-</a:t>
            </a:r>
          </a:p>
          <a:p>
            <a:r>
              <a:rPr lang="en-US" sz="2400" dirty="0"/>
              <a:t>r</a:t>
            </a:r>
            <a:r>
              <a:rPr lang="cs-CZ" sz="2400" dirty="0" err="1" smtClean="0"/>
              <a:t>egulace</a:t>
            </a:r>
            <a:endParaRPr lang="cs-CZ" sz="2400" dirty="0" smtClean="0"/>
          </a:p>
          <a:p>
            <a:r>
              <a:rPr lang="cs-CZ" sz="2400" dirty="0" smtClean="0"/>
              <a:t>(vnitřní)</a:t>
            </a:r>
            <a:endParaRPr lang="cs-CZ" sz="24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4139952" y="5661248"/>
            <a:ext cx="3528392" cy="1080120"/>
          </a:xfrm>
          <a:prstGeom prst="wedgeRoundRectCallout">
            <a:avLst>
              <a:gd name="adj1" fmla="val 65930"/>
              <a:gd name="adj2" fmla="val -14323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cs-CZ" dirty="0" err="1" smtClean="0"/>
              <a:t>utoregulované</a:t>
            </a:r>
            <a:r>
              <a:rPr lang="cs-CZ" dirty="0" smtClean="0"/>
              <a:t> učení 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řídíme</a:t>
            </a:r>
            <a:r>
              <a:rPr lang="en-US" dirty="0" smtClean="0"/>
              <a:t> </a:t>
            </a:r>
            <a:r>
              <a:rPr lang="en-US" dirty="0" err="1" smtClean="0"/>
              <a:t>sami</a:t>
            </a:r>
            <a:r>
              <a:rPr lang="en-US" dirty="0" smtClean="0"/>
              <a:t> </a:t>
            </a:r>
            <a:r>
              <a:rPr lang="en-US" dirty="0" err="1" smtClean="0"/>
              <a:t>sebe</a:t>
            </a:r>
            <a:r>
              <a:rPr lang="en-US" dirty="0" smtClean="0"/>
              <a:t>, </a:t>
            </a:r>
          </a:p>
          <a:p>
            <a:pPr algn="ctr"/>
            <a:r>
              <a:rPr lang="en-US" dirty="0" smtClean="0"/>
              <a:t>v</a:t>
            </a:r>
            <a:r>
              <a:rPr lang="cs-CZ" dirty="0" err="1" smtClean="0"/>
              <a:t>ytváříme</a:t>
            </a:r>
            <a:r>
              <a:rPr lang="cs-CZ" dirty="0" smtClean="0"/>
              <a:t> pro sebe učební úlohy)  </a:t>
            </a:r>
            <a:endParaRPr lang="cs-CZ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1763688" y="1196752"/>
            <a:ext cx="3816424" cy="1080120"/>
          </a:xfrm>
          <a:prstGeom prst="wedgeRoundRectCallout">
            <a:avLst>
              <a:gd name="adj1" fmla="val -66713"/>
              <a:gd name="adj2" fmla="val 11248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u</a:t>
            </a:r>
            <a:r>
              <a:rPr lang="cs-CZ" dirty="0" smtClean="0"/>
              <a:t>čení regulované někým jiným 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někdo</a:t>
            </a:r>
            <a:r>
              <a:rPr lang="en-US" dirty="0" smtClean="0"/>
              <a:t> </a:t>
            </a:r>
            <a:r>
              <a:rPr lang="en-US" dirty="0" err="1" smtClean="0"/>
              <a:t>řídí</a:t>
            </a:r>
            <a:r>
              <a:rPr lang="en-US" dirty="0" smtClean="0"/>
              <a:t> </a:t>
            </a:r>
            <a:r>
              <a:rPr lang="en-US" dirty="0" err="1" smtClean="0"/>
              <a:t>naše</a:t>
            </a:r>
            <a:r>
              <a:rPr lang="en-US" dirty="0" smtClean="0"/>
              <a:t> </a:t>
            </a:r>
            <a:r>
              <a:rPr lang="en-US" dirty="0" err="1" smtClean="0"/>
              <a:t>učení</a:t>
            </a:r>
            <a:r>
              <a:rPr lang="en-US" dirty="0" smtClean="0"/>
              <a:t>, </a:t>
            </a:r>
          </a:p>
          <a:p>
            <a:pPr algn="ctr"/>
            <a:r>
              <a:rPr lang="en-US" dirty="0" err="1"/>
              <a:t>n</a:t>
            </a:r>
            <a:r>
              <a:rPr lang="en-US" dirty="0" err="1" smtClean="0"/>
              <a:t>ěkdo</a:t>
            </a:r>
            <a:r>
              <a:rPr lang="en-US" dirty="0" smtClean="0"/>
              <a:t> pro </a:t>
            </a:r>
            <a:r>
              <a:rPr lang="en-US" dirty="0" err="1" smtClean="0"/>
              <a:t>nás</a:t>
            </a:r>
            <a:r>
              <a:rPr lang="en-US" dirty="0" smtClean="0"/>
              <a:t> v</a:t>
            </a:r>
            <a:r>
              <a:rPr lang="cs-CZ" dirty="0" err="1" smtClean="0"/>
              <a:t>ytváří</a:t>
            </a:r>
            <a:r>
              <a:rPr lang="cs-CZ" dirty="0" smtClean="0"/>
              <a:t> učební úlohy)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029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39752" y="260648"/>
            <a:ext cx="6696744" cy="6408712"/>
          </a:xfrm>
        </p:spPr>
        <p:txBody>
          <a:bodyPr vert="horz" anchor="t">
            <a:normAutofit/>
          </a:bodyPr>
          <a:lstStyle/>
          <a:p>
            <a:pPr algn="l">
              <a:lnSpc>
                <a:spcPct val="130000"/>
              </a:lnSpc>
            </a:pPr>
            <a:r>
              <a:rPr lang="en-US" sz="2800" dirty="0" smtClean="0"/>
              <a:t>P</a:t>
            </a:r>
            <a:r>
              <a:rPr lang="cs-CZ" sz="2800" dirty="0" err="1" smtClean="0"/>
              <a:t>říkazový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cs-CZ" sz="2800" dirty="0"/>
              <a:t>ú</a:t>
            </a:r>
            <a:r>
              <a:rPr lang="cs-CZ" sz="2800" dirty="0" smtClean="0"/>
              <a:t>kolový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cs-CZ" sz="2800" dirty="0"/>
              <a:t>s</a:t>
            </a:r>
            <a:r>
              <a:rPr lang="cs-CZ" sz="2800" dirty="0" smtClean="0"/>
              <a:t>e </a:t>
            </a:r>
            <a:r>
              <a:rPr lang="cs-CZ" sz="2800" dirty="0"/>
              <a:t>vzájemným </a:t>
            </a:r>
            <a:r>
              <a:rPr lang="cs-CZ" sz="2800" dirty="0" smtClean="0"/>
              <a:t>hodnocením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cs-CZ" sz="2800" dirty="0"/>
              <a:t>s</a:t>
            </a:r>
            <a:r>
              <a:rPr lang="cs-CZ" sz="2800" dirty="0" smtClean="0"/>
              <a:t>e </a:t>
            </a:r>
            <a:r>
              <a:rPr lang="cs-CZ" sz="2800" dirty="0"/>
              <a:t>sebehodnocením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cs-CZ" sz="2800" dirty="0"/>
              <a:t>s</a:t>
            </a:r>
            <a:r>
              <a:rPr lang="cs-CZ" sz="2800" dirty="0" smtClean="0"/>
              <a:t> </a:t>
            </a:r>
            <a:r>
              <a:rPr lang="cs-CZ" sz="2800" dirty="0"/>
              <a:t>nabídkou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cs-CZ" sz="2800" dirty="0"/>
              <a:t>s</a:t>
            </a:r>
            <a:r>
              <a:rPr lang="cs-CZ" sz="2800" dirty="0" smtClean="0"/>
              <a:t> </a:t>
            </a:r>
            <a:r>
              <a:rPr lang="cs-CZ" sz="2800" dirty="0"/>
              <a:t>řízeným objevováním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cs-CZ" sz="2800" dirty="0"/>
              <a:t>s</a:t>
            </a:r>
            <a:r>
              <a:rPr lang="cs-CZ" sz="2800" dirty="0" smtClean="0"/>
              <a:t> </a:t>
            </a:r>
            <a:r>
              <a:rPr lang="cs-CZ" sz="2800" dirty="0"/>
              <a:t>přímočarým objevováním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cs-CZ" sz="2800" dirty="0"/>
              <a:t>s</a:t>
            </a:r>
            <a:r>
              <a:rPr lang="cs-CZ" sz="2800" dirty="0" smtClean="0"/>
              <a:t> </a:t>
            </a:r>
            <a:r>
              <a:rPr lang="cs-CZ" sz="2800" dirty="0"/>
              <a:t>tvořivým objevováním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cs-CZ" sz="2800" dirty="0"/>
              <a:t>s</a:t>
            </a:r>
            <a:r>
              <a:rPr lang="cs-CZ" sz="2800" dirty="0" smtClean="0"/>
              <a:t>e samostatným rozhodováním </a:t>
            </a:r>
            <a:r>
              <a:rPr lang="cs-CZ" sz="2800" dirty="0"/>
              <a:t>žáka o učivu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cs-CZ" sz="2800" dirty="0"/>
              <a:t>s</a:t>
            </a:r>
            <a:r>
              <a:rPr lang="cs-CZ" sz="2800" dirty="0" smtClean="0"/>
              <a:t>e </a:t>
            </a:r>
            <a:r>
              <a:rPr lang="cs-CZ" sz="2800" dirty="0"/>
              <a:t>samostatným </a:t>
            </a:r>
            <a:r>
              <a:rPr lang="cs-CZ" sz="2800" dirty="0" smtClean="0"/>
              <a:t>rozhodováním </a:t>
            </a:r>
            <a:r>
              <a:rPr lang="cs-CZ" sz="2800" dirty="0"/>
              <a:t>žáka o stylu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cs-CZ" sz="2800" dirty="0"/>
              <a:t>s</a:t>
            </a:r>
            <a:r>
              <a:rPr lang="cs-CZ" sz="2800" dirty="0" smtClean="0"/>
              <a:t>e samostudiem</a:t>
            </a:r>
            <a:endParaRPr lang="cs-CZ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8460" b="13040"/>
          <a:stretch/>
        </p:blipFill>
        <p:spPr>
          <a:xfrm rot="5400000">
            <a:off x="-2195357" y="2347485"/>
            <a:ext cx="6581491" cy="211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95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Rectangle 3"/>
          <p:cNvSpPr>
            <a:spLocks noRot="1" noChangeArrowheads="1"/>
          </p:cNvSpPr>
          <p:nvPr/>
        </p:nvSpPr>
        <p:spPr bwMode="auto">
          <a:xfrm>
            <a:off x="1625600" y="1985963"/>
            <a:ext cx="7335838" cy="426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endParaRPr lang="cs-CZ" sz="2400">
              <a:solidFill>
                <a:srgbClr val="000000"/>
              </a:solidFill>
              <a:latin typeface="Book Antiqua" charset="0"/>
            </a:endParaRPr>
          </a:p>
        </p:txBody>
      </p:sp>
      <p:sp>
        <p:nvSpPr>
          <p:cNvPr id="303108" name="Rectangle 4"/>
          <p:cNvSpPr>
            <a:spLocks noChangeArrowheads="1"/>
          </p:cNvSpPr>
          <p:nvPr/>
        </p:nvSpPr>
        <p:spPr bwMode="auto">
          <a:xfrm>
            <a:off x="323528" y="1036638"/>
            <a:ext cx="8577585" cy="571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69875" indent="-269875">
              <a:spcBef>
                <a:spcPct val="10000"/>
              </a:spcBef>
              <a:buFontTx/>
              <a:buChar char="•"/>
            </a:pPr>
            <a:r>
              <a:rPr lang="cs-CZ" sz="2800" b="1" dirty="0" err="1">
                <a:solidFill>
                  <a:srgbClr val="000000"/>
                </a:solidFill>
              </a:rPr>
              <a:t>Kurikulární</a:t>
            </a:r>
            <a:r>
              <a:rPr lang="cs-CZ" sz="2800" b="1" dirty="0">
                <a:solidFill>
                  <a:srgbClr val="000000"/>
                </a:solidFill>
              </a:rPr>
              <a:t> obsahy</a:t>
            </a:r>
            <a:r>
              <a:rPr lang="cs-CZ" sz="2800" dirty="0">
                <a:solidFill>
                  <a:srgbClr val="000000"/>
                </a:solidFill>
              </a:rPr>
              <a:t> jsou v </a:t>
            </a:r>
            <a:r>
              <a:rPr lang="cs-CZ" sz="2800" dirty="0" err="1">
                <a:solidFill>
                  <a:srgbClr val="000000"/>
                </a:solidFill>
              </a:rPr>
              <a:t>kurikulárních</a:t>
            </a:r>
            <a:r>
              <a:rPr lang="cs-CZ" sz="2800" dirty="0">
                <a:solidFill>
                  <a:srgbClr val="000000"/>
                </a:solidFill>
              </a:rPr>
              <a:t> dokumentech uspořádány zpravidla do </a:t>
            </a:r>
            <a:r>
              <a:rPr lang="cs-CZ" sz="2800" b="1" dirty="0">
                <a:solidFill>
                  <a:srgbClr val="000000"/>
                </a:solidFill>
              </a:rPr>
              <a:t>vzdělávacích oblastí </a:t>
            </a:r>
            <a:r>
              <a:rPr lang="cs-CZ" sz="2800" dirty="0">
                <a:solidFill>
                  <a:srgbClr val="000000"/>
                </a:solidFill>
              </a:rPr>
              <a:t>nebo </a:t>
            </a:r>
            <a:r>
              <a:rPr lang="cs-CZ" sz="2800" b="1" dirty="0">
                <a:solidFill>
                  <a:srgbClr val="000000"/>
                </a:solidFill>
              </a:rPr>
              <a:t>vyučovacích předmětů. </a:t>
            </a:r>
          </a:p>
          <a:p>
            <a:pPr marL="269875" indent="-269875">
              <a:spcBef>
                <a:spcPct val="10000"/>
              </a:spcBef>
              <a:buFontTx/>
              <a:buChar char="•"/>
            </a:pPr>
            <a:r>
              <a:rPr lang="cs-CZ" sz="2800" dirty="0">
                <a:solidFill>
                  <a:srgbClr val="000000"/>
                </a:solidFill>
              </a:rPr>
              <a:t>Vyučovací </a:t>
            </a:r>
            <a:r>
              <a:rPr lang="cs-CZ" sz="2800" dirty="0" smtClean="0">
                <a:solidFill>
                  <a:srgbClr val="000000"/>
                </a:solidFill>
              </a:rPr>
              <a:t>předměty „vymezují </a:t>
            </a:r>
            <a:r>
              <a:rPr lang="cs-CZ" sz="2800" dirty="0">
                <a:solidFill>
                  <a:srgbClr val="000000"/>
                </a:solidFill>
              </a:rPr>
              <a:t>rámec učiva a zároveň poskytují předpoklady pro odbornost výuky tím, že jsou zakotveny v jednotlivých specializovaných </a:t>
            </a:r>
            <a:r>
              <a:rPr lang="cs-CZ" sz="2800" dirty="0" smtClean="0">
                <a:solidFill>
                  <a:srgbClr val="000000"/>
                </a:solidFill>
              </a:rPr>
              <a:t>oborech“ (Slavík, </a:t>
            </a:r>
            <a:r>
              <a:rPr lang="cs-CZ" sz="2800" dirty="0">
                <a:solidFill>
                  <a:srgbClr val="000000"/>
                </a:solidFill>
              </a:rPr>
              <a:t>1999, s. 220). </a:t>
            </a:r>
          </a:p>
          <a:p>
            <a:pPr marL="269875" indent="-269875">
              <a:spcBef>
                <a:spcPct val="10000"/>
              </a:spcBef>
              <a:buFontTx/>
              <a:buChar char="•"/>
            </a:pPr>
            <a:r>
              <a:rPr lang="cs-CZ" sz="2800" dirty="0">
                <a:solidFill>
                  <a:srgbClr val="000000"/>
                </a:solidFill>
              </a:rPr>
              <a:t>Vyučovací předměty:</a:t>
            </a:r>
          </a:p>
          <a:p>
            <a:pPr marL="717550" lvl="1" indent="-268288">
              <a:spcBef>
                <a:spcPct val="10000"/>
              </a:spcBef>
              <a:buFontTx/>
              <a:buChar char="•"/>
            </a:pPr>
            <a:r>
              <a:rPr lang="cs-CZ" sz="2400" b="1" dirty="0">
                <a:solidFill>
                  <a:srgbClr val="000000"/>
                </a:solidFill>
              </a:rPr>
              <a:t>jsou</a:t>
            </a:r>
            <a:r>
              <a:rPr lang="cs-CZ" sz="2400" dirty="0">
                <a:solidFill>
                  <a:srgbClr val="000000"/>
                </a:solidFill>
              </a:rPr>
              <a:t> způsoby myšlení o určitých jevech; </a:t>
            </a:r>
          </a:p>
          <a:p>
            <a:pPr marL="717550" lvl="1" indent="-268288">
              <a:spcBef>
                <a:spcPct val="10000"/>
              </a:spcBef>
              <a:buFontTx/>
              <a:buChar char="•"/>
            </a:pPr>
            <a:r>
              <a:rPr lang="cs-CZ" sz="2400" b="1" dirty="0">
                <a:solidFill>
                  <a:srgbClr val="000000"/>
                </a:solidFill>
              </a:rPr>
              <a:t>nejsou</a:t>
            </a:r>
            <a:r>
              <a:rPr lang="cs-CZ" sz="2400" dirty="0">
                <a:solidFill>
                  <a:srgbClr val="000000"/>
                </a:solidFill>
              </a:rPr>
              <a:t> vědami v „kapesním vydání</a:t>
            </a:r>
            <a:r>
              <a:rPr lang="ja-JP" altLang="cs-CZ" sz="2400" dirty="0">
                <a:solidFill>
                  <a:srgbClr val="000000"/>
                </a:solidFill>
              </a:rPr>
              <a:t>“</a:t>
            </a:r>
            <a:r>
              <a:rPr lang="cs-CZ" sz="2400" dirty="0">
                <a:solidFill>
                  <a:srgbClr val="000000"/>
                </a:solidFill>
              </a:rPr>
              <a:t>; transformují je s ohledem na žáky a na cíle vzdělávání.</a:t>
            </a:r>
          </a:p>
          <a:p>
            <a:pPr marL="269875" indent="-269875">
              <a:spcBef>
                <a:spcPct val="10000"/>
              </a:spcBef>
              <a:buFontTx/>
              <a:buChar char="•"/>
            </a:pPr>
            <a:r>
              <a:rPr lang="cs-CZ" sz="2800" dirty="0">
                <a:solidFill>
                  <a:srgbClr val="000000"/>
                </a:solidFill>
              </a:rPr>
              <a:t>Vztah </a:t>
            </a:r>
            <a:r>
              <a:rPr lang="cs-CZ" sz="2800" b="1" dirty="0">
                <a:solidFill>
                  <a:srgbClr val="000000"/>
                </a:solidFill>
              </a:rPr>
              <a:t>obor – vyučovací </a:t>
            </a:r>
            <a:r>
              <a:rPr lang="cs-CZ" sz="2800" b="1" dirty="0" smtClean="0">
                <a:solidFill>
                  <a:srgbClr val="000000"/>
                </a:solidFill>
              </a:rPr>
              <a:t>předmět</a:t>
            </a:r>
            <a:r>
              <a:rPr lang="cs-CZ" sz="2800" dirty="0" smtClean="0">
                <a:solidFill>
                  <a:srgbClr val="000000"/>
                </a:solidFill>
              </a:rPr>
              <a:t> jako klíčový problém </a:t>
            </a:r>
            <a:r>
              <a:rPr lang="cs-CZ" sz="2800" dirty="0">
                <a:solidFill>
                  <a:srgbClr val="000000"/>
                </a:solidFill>
              </a:rPr>
              <a:t>tvorby kurikula.</a:t>
            </a:r>
          </a:p>
        </p:txBody>
      </p:sp>
      <p:sp>
        <p:nvSpPr>
          <p:cNvPr id="303110" name="Rectangle 6"/>
          <p:cNvSpPr>
            <a:spLocks noRot="1" noChangeArrowheads="1"/>
          </p:cNvSpPr>
          <p:nvPr/>
        </p:nvSpPr>
        <p:spPr bwMode="auto">
          <a:xfrm>
            <a:off x="395536" y="242888"/>
            <a:ext cx="8384927" cy="660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cs-CZ" sz="3200" b="1" dirty="0" err="1">
                <a:solidFill>
                  <a:srgbClr val="000000"/>
                </a:solidFill>
                <a:latin typeface="+mj-lt"/>
              </a:rPr>
              <a:t>Ontodidaktická</a:t>
            </a:r>
            <a:r>
              <a:rPr lang="cs-CZ" sz="3200" b="1" dirty="0">
                <a:solidFill>
                  <a:srgbClr val="000000"/>
                </a:solidFill>
                <a:latin typeface="+mj-lt"/>
              </a:rPr>
              <a:t> transformace</a:t>
            </a:r>
            <a:r>
              <a:rPr lang="cs-CZ" sz="2800" b="1" dirty="0">
                <a:solidFill>
                  <a:srgbClr val="00000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533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Rot="1" noChangeArrowheads="1"/>
          </p:cNvSpPr>
          <p:nvPr/>
        </p:nvSpPr>
        <p:spPr bwMode="auto">
          <a:xfrm>
            <a:off x="201000" y="187258"/>
            <a:ext cx="7084124" cy="186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r>
              <a:rPr lang="cs-CZ" sz="3600" b="1" dirty="0">
                <a:solidFill>
                  <a:srgbClr val="000000"/>
                </a:solidFill>
              </a:rPr>
              <a:t>Část </a:t>
            </a:r>
            <a:r>
              <a:rPr lang="cs-CZ" sz="3600" b="1" dirty="0" err="1" smtClean="0">
                <a:solidFill>
                  <a:srgbClr val="000000"/>
                </a:solidFill>
              </a:rPr>
              <a:t>Iii</a:t>
            </a:r>
            <a:endParaRPr lang="cs-CZ" sz="3600" b="1" dirty="0">
              <a:solidFill>
                <a:srgbClr val="000000"/>
              </a:solidFill>
            </a:endParaRPr>
          </a:p>
          <a:p>
            <a:pPr>
              <a:buFont typeface="Arial" charset="0"/>
              <a:buNone/>
            </a:pPr>
            <a:r>
              <a:rPr lang="cs-CZ" sz="3600" dirty="0" err="1" smtClean="0">
                <a:solidFill>
                  <a:srgbClr val="000000"/>
                </a:solidFill>
              </a:rPr>
              <a:t>psychodidaktická</a:t>
            </a:r>
            <a:r>
              <a:rPr lang="cs-CZ" sz="3600" dirty="0" smtClean="0">
                <a:solidFill>
                  <a:srgbClr val="000000"/>
                </a:solidFill>
              </a:rPr>
              <a:t> </a:t>
            </a:r>
            <a:r>
              <a:rPr lang="cs-CZ" sz="3600" dirty="0">
                <a:solidFill>
                  <a:srgbClr val="000000"/>
                </a:solidFill>
              </a:rPr>
              <a:t>transformace </a:t>
            </a:r>
          </a:p>
          <a:p>
            <a:pPr>
              <a:buFont typeface="Arial" charset="0"/>
              <a:buNone/>
            </a:pPr>
            <a:r>
              <a:rPr lang="cs-CZ" sz="2400" dirty="0">
                <a:solidFill>
                  <a:srgbClr val="000000"/>
                </a:solidFill>
              </a:rPr>
              <a:t>aneb od </a:t>
            </a:r>
            <a:r>
              <a:rPr lang="cs-CZ" sz="2400" dirty="0" err="1" smtClean="0">
                <a:solidFill>
                  <a:srgbClr val="000000"/>
                </a:solidFill>
              </a:rPr>
              <a:t>kurikulárních</a:t>
            </a:r>
            <a:r>
              <a:rPr lang="cs-CZ" sz="2400" dirty="0" smtClean="0">
                <a:solidFill>
                  <a:srgbClr val="000000"/>
                </a:solidFill>
              </a:rPr>
              <a:t> obsahů k obsahům výuky </a:t>
            </a:r>
            <a:endParaRPr lang="cs-CZ" sz="2400" dirty="0">
              <a:solidFill>
                <a:srgbClr val="000000"/>
              </a:solidFill>
            </a:endParaRPr>
          </a:p>
        </p:txBody>
      </p:sp>
      <p:pic>
        <p:nvPicPr>
          <p:cNvPr id="435204" name="Picture 4" descr="pisan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1"/>
          <a:stretch>
            <a:fillRect/>
          </a:stretch>
        </p:blipFill>
        <p:spPr bwMode="auto">
          <a:xfrm>
            <a:off x="27194" y="2882585"/>
            <a:ext cx="9116806" cy="397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5205" name="Rectangle 5"/>
          <p:cNvSpPr>
            <a:spLocks noChangeArrowheads="1"/>
          </p:cNvSpPr>
          <p:nvPr/>
        </p:nvSpPr>
        <p:spPr bwMode="auto">
          <a:xfrm>
            <a:off x="2406097" y="2373039"/>
            <a:ext cx="66877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cs-CZ" sz="2400" dirty="0">
                <a:solidFill>
                  <a:srgbClr val="000000"/>
                </a:solidFill>
                <a:latin typeface="+mj-lt"/>
              </a:rPr>
              <a:t>Jak vás to </a:t>
            </a:r>
            <a:r>
              <a:rPr lang="cs-CZ" sz="2400" dirty="0" smtClean="0">
                <a:solidFill>
                  <a:srgbClr val="000000"/>
                </a:solidFill>
                <a:latin typeface="+mj-lt"/>
              </a:rPr>
              <a:t>ve 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škole učili, </a:t>
            </a:r>
            <a:r>
              <a:rPr lang="cs-CZ" sz="2400" dirty="0" smtClean="0">
                <a:solidFill>
                  <a:srgbClr val="000000"/>
                </a:solidFill>
                <a:latin typeface="+mj-lt"/>
              </a:rPr>
              <a:t>že tomu nerozumíš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…!?</a:t>
            </a:r>
          </a:p>
        </p:txBody>
      </p:sp>
    </p:spTree>
    <p:extLst>
      <p:ext uri="{BB962C8B-B14F-4D97-AF65-F5344CB8AC3E}">
        <p14:creationId xmlns:p14="http://schemas.microsoft.com/office/powerpoint/2010/main" val="72198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5" name="Rectangle 3"/>
          <p:cNvSpPr>
            <a:spLocks noRot="1" noChangeArrowheads="1"/>
          </p:cNvSpPr>
          <p:nvPr/>
        </p:nvSpPr>
        <p:spPr bwMode="auto">
          <a:xfrm>
            <a:off x="251520" y="1094452"/>
            <a:ext cx="8649593" cy="369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cs-CZ" sz="2200" dirty="0">
                <a:solidFill>
                  <a:srgbClr val="000000"/>
                </a:solidFill>
              </a:rPr>
              <a:t>Aranžování </a:t>
            </a:r>
            <a:r>
              <a:rPr lang="cs-CZ" sz="2200" b="1" dirty="0">
                <a:solidFill>
                  <a:srgbClr val="000000"/>
                </a:solidFill>
              </a:rPr>
              <a:t>„plodného setkání určitých dětí s určitými vzdělávacími obsahy</a:t>
            </a:r>
            <a:r>
              <a:rPr lang="ja-JP" altLang="cs-CZ" sz="2200" b="1" dirty="0">
                <a:solidFill>
                  <a:srgbClr val="000000"/>
                </a:solidFill>
              </a:rPr>
              <a:t>“</a:t>
            </a:r>
            <a:r>
              <a:rPr lang="cs-CZ" sz="2200" dirty="0">
                <a:solidFill>
                  <a:srgbClr val="000000"/>
                </a:solidFill>
              </a:rPr>
              <a:t> (</a:t>
            </a:r>
            <a:r>
              <a:rPr lang="cs-CZ" sz="2200" dirty="0" err="1">
                <a:solidFill>
                  <a:srgbClr val="000000"/>
                </a:solidFill>
              </a:rPr>
              <a:t>Klafki</a:t>
            </a:r>
            <a:r>
              <a:rPr lang="cs-CZ" sz="2200" dirty="0">
                <a:solidFill>
                  <a:srgbClr val="000000"/>
                </a:solidFill>
              </a:rPr>
              <a:t> 1967, s. 121).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cs-CZ" sz="2200" dirty="0" smtClean="0">
                <a:solidFill>
                  <a:srgbClr val="000000"/>
                </a:solidFill>
              </a:rPr>
              <a:t>Učitel </a:t>
            </a:r>
            <a:r>
              <a:rPr lang="cs-CZ" sz="2200" dirty="0">
                <a:solidFill>
                  <a:srgbClr val="000000"/>
                </a:solidFill>
              </a:rPr>
              <a:t>vybírá</a:t>
            </a:r>
            <a:r>
              <a:rPr lang="cs-CZ" sz="2200" i="1" dirty="0">
                <a:solidFill>
                  <a:srgbClr val="000000"/>
                </a:solidFill>
              </a:rPr>
              <a:t> </a:t>
            </a:r>
            <a:r>
              <a:rPr lang="cs-CZ" sz="2200" b="1" dirty="0" smtClean="0">
                <a:solidFill>
                  <a:srgbClr val="000000"/>
                </a:solidFill>
              </a:rPr>
              <a:t>„nejúčinnější </a:t>
            </a:r>
            <a:r>
              <a:rPr lang="cs-CZ" sz="2200" b="1" dirty="0">
                <a:solidFill>
                  <a:srgbClr val="000000"/>
                </a:solidFill>
              </a:rPr>
              <a:t>analogie, ilustrace, příklady, vysvětlení, slovní demonstrace, způsoby znázorňování a formulování tématu, které jej učiní srozumitelným pro jiné</a:t>
            </a:r>
            <a:r>
              <a:rPr lang="ja-JP" altLang="cs-CZ" sz="2200" b="1" dirty="0">
                <a:solidFill>
                  <a:srgbClr val="000000"/>
                </a:solidFill>
              </a:rPr>
              <a:t>“</a:t>
            </a:r>
            <a:r>
              <a:rPr lang="cs-CZ" sz="2200" dirty="0">
                <a:solidFill>
                  <a:srgbClr val="000000"/>
                </a:solidFill>
              </a:rPr>
              <a:t> (</a:t>
            </a:r>
            <a:r>
              <a:rPr lang="cs-CZ" sz="2200" dirty="0" err="1">
                <a:solidFill>
                  <a:srgbClr val="000000"/>
                </a:solidFill>
              </a:rPr>
              <a:t>Shulman</a:t>
            </a:r>
            <a:r>
              <a:rPr lang="cs-CZ" sz="2200" dirty="0">
                <a:solidFill>
                  <a:srgbClr val="000000"/>
                </a:solidFill>
              </a:rPr>
              <a:t> 1986, s. 9) </a:t>
            </a:r>
            <a:r>
              <a:rPr lang="cs-CZ" sz="2200" dirty="0">
                <a:solidFill>
                  <a:srgbClr val="000000"/>
                </a:solidFill>
                <a:sym typeface="Symbol" charset="0"/>
              </a:rPr>
              <a:t> </a:t>
            </a:r>
            <a:r>
              <a:rPr lang="cs-CZ" sz="2200" b="1" dirty="0">
                <a:solidFill>
                  <a:srgbClr val="000000"/>
                </a:solidFill>
                <a:sym typeface="Symbol" charset="0"/>
              </a:rPr>
              <a:t>reprezentace </a:t>
            </a:r>
            <a:r>
              <a:rPr lang="cs-CZ" sz="2200" b="1" dirty="0" smtClean="0">
                <a:solidFill>
                  <a:srgbClr val="000000"/>
                </a:solidFill>
                <a:sym typeface="Symbol" charset="0"/>
              </a:rPr>
              <a:t>obsahu.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cs-CZ" sz="2200" dirty="0" smtClean="0">
                <a:solidFill>
                  <a:srgbClr val="000000"/>
                </a:solidFill>
              </a:rPr>
              <a:t>Učitel </a:t>
            </a:r>
            <a:r>
              <a:rPr lang="cs-CZ" sz="2200" dirty="0">
                <a:solidFill>
                  <a:srgbClr val="000000"/>
                </a:solidFill>
              </a:rPr>
              <a:t>nabízí ve výuce různé </a:t>
            </a:r>
            <a:r>
              <a:rPr lang="cs-CZ" sz="2200" b="1" dirty="0">
                <a:solidFill>
                  <a:srgbClr val="000000"/>
                </a:solidFill>
              </a:rPr>
              <a:t>reprezentace obsahu</a:t>
            </a:r>
            <a:r>
              <a:rPr lang="cs-CZ" sz="2200" dirty="0">
                <a:solidFill>
                  <a:srgbClr val="000000"/>
                </a:solidFill>
              </a:rPr>
              <a:t> s cílem podněcovat u žáků procesy utváření a rozvíjení </a:t>
            </a:r>
            <a:r>
              <a:rPr lang="cs-CZ" sz="2200" dirty="0" smtClean="0">
                <a:solidFill>
                  <a:srgbClr val="000000"/>
                </a:solidFill>
              </a:rPr>
              <a:t>znalostí</a:t>
            </a:r>
            <a:r>
              <a:rPr lang="cs-CZ" sz="2200" dirty="0">
                <a:solidFill>
                  <a:srgbClr val="000000"/>
                </a:solidFill>
              </a:rPr>
              <a:t> </a:t>
            </a:r>
            <a:r>
              <a:rPr lang="cs-CZ" sz="2200" dirty="0" smtClean="0">
                <a:solidFill>
                  <a:srgbClr val="000000"/>
                </a:solidFill>
              </a:rPr>
              <a:t>– dovedností/kompetencí...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cs-CZ" sz="2200" b="1" dirty="0" smtClean="0">
                <a:solidFill>
                  <a:srgbClr val="000000"/>
                </a:solidFill>
                <a:sym typeface="Symbol" charset="0"/>
              </a:rPr>
              <a:t>Reprezentace </a:t>
            </a:r>
            <a:r>
              <a:rPr lang="cs-CZ" sz="2200" b="1" dirty="0">
                <a:solidFill>
                  <a:srgbClr val="000000"/>
                </a:solidFill>
                <a:sym typeface="Symbol" charset="0"/>
              </a:rPr>
              <a:t>obsahu </a:t>
            </a:r>
            <a:r>
              <a:rPr lang="cs-CZ" sz="2200" dirty="0">
                <a:solidFill>
                  <a:srgbClr val="000000"/>
                </a:solidFill>
                <a:sym typeface="Symbol" charset="0"/>
              </a:rPr>
              <a:t>jako nástroj </a:t>
            </a:r>
            <a:r>
              <a:rPr lang="cs-CZ" sz="2200" b="1" dirty="0" err="1">
                <a:solidFill>
                  <a:srgbClr val="000000"/>
                </a:solidFill>
                <a:sym typeface="Symbol" charset="0"/>
              </a:rPr>
              <a:t>sémantizace</a:t>
            </a:r>
            <a:r>
              <a:rPr lang="cs-CZ" sz="2200" b="1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cs-CZ" sz="2200" dirty="0">
                <a:solidFill>
                  <a:srgbClr val="000000"/>
                </a:solidFill>
                <a:sym typeface="Symbol" charset="0"/>
              </a:rPr>
              <a:t>(nabývání / rozšiřování obsahu) s cílem porozumět obsahu na základě dorozumívání se o něm.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endParaRPr lang="cs-CZ" sz="2200" dirty="0">
              <a:solidFill>
                <a:srgbClr val="000000"/>
              </a:solidFill>
            </a:endParaRPr>
          </a:p>
        </p:txBody>
      </p:sp>
      <p:sp>
        <p:nvSpPr>
          <p:cNvPr id="335877" name="Rectangle 5"/>
          <p:cNvSpPr>
            <a:spLocks noRot="1" noChangeArrowheads="1"/>
          </p:cNvSpPr>
          <p:nvPr/>
        </p:nvSpPr>
        <p:spPr bwMode="auto">
          <a:xfrm>
            <a:off x="251520" y="242888"/>
            <a:ext cx="8649593" cy="660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cs-CZ" sz="3200" b="1" dirty="0" err="1">
                <a:solidFill>
                  <a:srgbClr val="000000"/>
                </a:solidFill>
                <a:latin typeface="+mj-lt"/>
              </a:rPr>
              <a:t>Psychodidaktická</a:t>
            </a:r>
            <a:r>
              <a:rPr lang="cs-CZ" sz="3200" b="1" dirty="0">
                <a:solidFill>
                  <a:srgbClr val="000000"/>
                </a:solidFill>
                <a:latin typeface="+mj-lt"/>
              </a:rPr>
              <a:t> transformace</a:t>
            </a:r>
            <a:r>
              <a:rPr lang="cs-CZ" sz="2600" b="1" dirty="0">
                <a:solidFill>
                  <a:srgbClr val="000000"/>
                </a:solidFill>
                <a:latin typeface="+mj-lt"/>
              </a:rPr>
              <a:t> </a:t>
            </a:r>
          </a:p>
        </p:txBody>
      </p:sp>
      <p:pic>
        <p:nvPicPr>
          <p:cNvPr id="335878" name="Picture 6" descr="re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9093"/>
            <a:ext cx="2339752" cy="175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879" name="Picture 7" descr="vek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103626"/>
            <a:ext cx="2304256" cy="178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880" name="Picture 8" descr="m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118022"/>
            <a:ext cx="2253896" cy="173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881" name="Picture 9" descr="ve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5085682"/>
            <a:ext cx="2267744" cy="177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71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4304</TotalTime>
  <Words>3655</Words>
  <Application>Microsoft Macintosh PowerPoint</Application>
  <PresentationFormat>On-screen Show (4:3)</PresentationFormat>
  <Paragraphs>480</Paragraphs>
  <Slides>66</Slides>
  <Notes>33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8" baseType="lpstr">
      <vt:lpstr>Office Theme</vt:lpstr>
      <vt:lpstr>\\localhost\Users\tjanik\Desktop\Vyuka_ObecD\Macintosh HD:Users:tjanik:Desktop:PdF:Autoregulace:Autoregulace_Janik_HotovoSObrazkem.doc!OLE_LINK3</vt:lpstr>
      <vt:lpstr>PowerPoint Presentation</vt:lpstr>
      <vt:lpstr>PowerPoint Presentation</vt:lpstr>
      <vt:lpstr>PowerPoint Presentation</vt:lpstr>
      <vt:lpstr>PowerPoint Presentation</vt:lpstr>
      <vt:lpstr>Ontodidaktická transformace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Kognitivní transformace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Kritické místo ontodidaktické transformace: výběr </vt:lpstr>
      <vt:lpstr>Kritické místo ontodidaktické transformace: zdůvodnění</vt:lpstr>
      <vt:lpstr>Kritické místo ontodidaktické transformace: strukturování</vt:lpstr>
      <vt:lpstr>Kritické místo psychodidaktické transformace: adaptace</vt:lpstr>
      <vt:lpstr>Kritické místo psychodidaktické transformace: sémantizace</vt:lpstr>
      <vt:lpstr>Kritické místo kognitivní transformace: zvnitřnění</vt:lpstr>
      <vt:lpstr>Kritické místo kognitivní transformace: instrumentalizace</vt:lpstr>
      <vt:lpstr>PowerPoint Presentation</vt:lpstr>
      <vt:lpstr> Výuka: vyučování a učení </vt:lpstr>
      <vt:lpstr>Vyučování</vt:lpstr>
      <vt:lpstr>Vyučování</vt:lpstr>
      <vt:lpstr>Vyučování</vt:lpstr>
      <vt:lpstr>Výukové situace</vt:lpstr>
      <vt:lpstr>PowerPoint Presentation</vt:lpstr>
      <vt:lpstr>PowerPoint Presentation</vt:lpstr>
      <vt:lpstr>Kvalita výuky</vt:lpstr>
      <vt:lpstr>Od vyučování k učení aneb o klíčové roli  učebních úloh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Vyučování: vytváření příležitostí k učení</vt:lpstr>
      <vt:lpstr>Vyučování: vytváření příležitostí k učení</vt:lpstr>
      <vt:lpstr>Učební úlohy a transformace obsahu</vt:lpstr>
      <vt:lpstr>Učební úlohy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jsme vyučování  a / nebo učíme se   </vt:lpstr>
      <vt:lpstr>učební úlohy jako základ didaktických řídících stylů</vt:lpstr>
      <vt:lpstr>Autoregulované učení  ...aby vnější řízení postupně přecházelo ve vnitřní proces autoregulace učení, aby vnější řízení a další intervence postupně likvidovaly samy sebe   (Kulič, 1992, s. 59).</vt:lpstr>
      <vt:lpstr>Autoregulované učení  taková úroveň učení, při které se učící se stává „aktivním aktérem vlastního procesu učení po stránce činnostní, motivační a metakognitivní“   (Průcha, Walterová, &amp; Mareš, 2009, s. 24).</vt:lpstr>
      <vt:lpstr>Autoregulované učení   ...je aktivním, konstruktivním procesem,  při němž žák stanovuje cíle svého učení a pokouší se monitorovat, regulovat a kontrolovat svoji kognici, motivaci a chování, veden a podněcován svými cíli a kontextuálním faktory prostředí  (Pintrich, 2000, s. 453)  </vt:lpstr>
      <vt:lpstr>PowerPoint Presentation</vt:lpstr>
      <vt:lpstr>...odsouzeni k celoživotnímu učení  kompetence k učení: schopnost učit se  (dispozice ke zvládání učebních situací)  učení se učit: metaučení (jak se učím se učit) </vt:lpstr>
      <vt:lpstr>KOMPETENCE K UČENÍ  ...schopnost učit se, v procesu učení vytrvávat, zorganizovat si učení a efektivně hospodařit se svým časem a s informacemi, a to jak samostatně, tak i v rámci skupin.  ...povědomí o vlastních postupech učení a vlastních potřebách, schopnostmi rozpoznávat dostupné mož̌nosti a překonávat překážky za účelem úspěšnosti procesu učení.  ...získávat, zpracovávat a osvojovat si nové znalosti a dovednosti, vyhledávat rady a využívat je.   (Education Council, 2006; přeloženo Veteška &amp; Tureckiová, 2008, s. 148–149) </vt:lpstr>
      <vt:lpstr>PowerPoint Presentation</vt:lpstr>
      <vt:lpstr>učební úlohy jako základ didaktických řídících stylů</vt:lpstr>
      <vt:lpstr>Příkazový úkolový  se vzájemným hodnocením se sebehodnocením s nabídkou s řízeným objevováním s přímočarým objevováním s tvořivým objevováním se samostatným rozhodováním žáka o učivu se samostatným rozhodováním žáka o stylu se samostudiem</vt:lpstr>
    </vt:vector>
  </TitlesOfParts>
  <Company>PdF 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Tomáš Janík</dc:creator>
  <cp:lastModifiedBy>Tomáš Janík</cp:lastModifiedBy>
  <cp:revision>130</cp:revision>
  <cp:lastPrinted>2017-02-06T22:27:02Z</cp:lastPrinted>
  <dcterms:created xsi:type="dcterms:W3CDTF">2015-11-15T10:44:55Z</dcterms:created>
  <dcterms:modified xsi:type="dcterms:W3CDTF">2018-02-23T16:47:44Z</dcterms:modified>
</cp:coreProperties>
</file>