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4" r:id="rId6"/>
    <p:sldId id="262" r:id="rId7"/>
    <p:sldId id="268" r:id="rId8"/>
    <p:sldId id="263" r:id="rId9"/>
    <p:sldId id="265" r:id="rId10"/>
    <p:sldId id="269" r:id="rId11"/>
    <p:sldId id="267" r:id="rId12"/>
    <p:sldId id="270" r:id="rId13"/>
    <p:sldId id="271" r:id="rId14"/>
    <p:sldId id="273" r:id="rId15"/>
    <p:sldId id="272" r:id="rId16"/>
    <p:sldId id="276" r:id="rId17"/>
    <p:sldId id="277" r:id="rId18"/>
    <p:sldId id="278" r:id="rId19"/>
    <p:sldId id="284" r:id="rId20"/>
    <p:sldId id="285" r:id="rId21"/>
    <p:sldId id="281" r:id="rId22"/>
    <p:sldId id="282" r:id="rId23"/>
    <p:sldId id="283"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C34337-8A16-497C-8F89-24C3CB427D2B}"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C34337-8A16-497C-8F89-24C3CB427D2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75C34337-8A16-497C-8F89-24C3CB427D2B}"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75C34337-8A16-497C-8F89-24C3CB427D2B}"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C34337-8A16-497C-8F89-24C3CB427D2B}"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5B163109-54AE-49A2-9FE1-A6B320FEBE02}" type="datetimeFigureOut">
              <a:rPr lang="cs-CZ" smtClean="0"/>
              <a:pPr/>
              <a:t>10.04.2018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C34337-8A16-497C-8F89-24C3CB427D2B}"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75C34337-8A16-497C-8F89-24C3CB427D2B}"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75C34337-8A16-497C-8F89-24C3CB427D2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5C34337-8A16-497C-8F89-24C3CB427D2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5C34337-8A16-497C-8F89-24C3CB427D2B}"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5B163109-54AE-49A2-9FE1-A6B320FEBE02}" type="datetimeFigureOut">
              <a:rPr lang="cs-CZ" smtClean="0"/>
              <a:pPr/>
              <a:t>10.04.2018</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75C34337-8A16-497C-8F89-24C3CB427D2B}"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5B163109-54AE-49A2-9FE1-A6B320FEBE02}" type="datetimeFigureOut">
              <a:rPr lang="cs-CZ" smtClean="0"/>
              <a:pPr/>
              <a:t>10.04.2018</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63109-54AE-49A2-9FE1-A6B320FEBE02}" type="datetimeFigureOut">
              <a:rPr lang="cs-CZ" smtClean="0"/>
              <a:pPr/>
              <a:t>10.04.2018</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5C34337-8A16-497C-8F89-24C3CB427D2B}"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závazky </a:t>
            </a:r>
            <a:endParaRPr lang="cs-CZ" dirty="0"/>
          </a:p>
        </p:txBody>
      </p:sp>
      <p:sp>
        <p:nvSpPr>
          <p:cNvPr id="2" name="Nadpis 1"/>
          <p:cNvSpPr>
            <a:spLocks noGrp="1"/>
          </p:cNvSpPr>
          <p:nvPr>
            <p:ph type="ctrTitle"/>
          </p:nvPr>
        </p:nvSpPr>
        <p:spPr/>
        <p:txBody>
          <a:bodyPr/>
          <a:lstStyle/>
          <a:p>
            <a:r>
              <a:rPr lang="cs-CZ" dirty="0" smtClean="0"/>
              <a:t>Právní nauka </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Lichva a neúměrné zkrácení </a:t>
            </a:r>
            <a:endParaRPr lang="cs-CZ" dirty="0"/>
          </a:p>
        </p:txBody>
      </p:sp>
      <p:sp>
        <p:nvSpPr>
          <p:cNvPr id="3" name="TextovéPole 2"/>
          <p:cNvSpPr txBox="1"/>
          <p:nvPr/>
        </p:nvSpPr>
        <p:spPr>
          <a:xfrm>
            <a:off x="467544" y="1412776"/>
            <a:ext cx="8352928" cy="4247317"/>
          </a:xfrm>
          <a:prstGeom prst="rect">
            <a:avLst/>
          </a:prstGeom>
          <a:noFill/>
        </p:spPr>
        <p:txBody>
          <a:bodyPr wrap="square" rtlCol="0">
            <a:spAutoFit/>
          </a:bodyPr>
          <a:lstStyle/>
          <a:p>
            <a:r>
              <a:rPr lang="cs-CZ" b="1" dirty="0" smtClean="0"/>
              <a:t>Lichva</a:t>
            </a:r>
            <a:r>
              <a:rPr lang="cs-CZ" dirty="0" smtClean="0"/>
              <a:t> - smlouva, při jejímž uzavírání někdo zneužije tísně, nezkušenosti, rozumové slabosti, rozrušení nebo lehkomyslnosti druhé strany a dá sobě nebo jinému slíbit či poskytnout plnění, jehož majetková hodnota je k vzájemnému plnění v hrubém nepoměru je </a:t>
            </a:r>
            <a:r>
              <a:rPr lang="cs-CZ" b="1" dirty="0" smtClean="0"/>
              <a:t>neplatná </a:t>
            </a:r>
          </a:p>
          <a:p>
            <a:endParaRPr lang="cs-CZ" dirty="0" smtClean="0"/>
          </a:p>
          <a:p>
            <a:r>
              <a:rPr lang="cs-CZ" b="1" dirty="0" smtClean="0"/>
              <a:t>Neúměrné zkrácení </a:t>
            </a:r>
            <a:r>
              <a:rPr lang="cs-CZ" dirty="0" smtClean="0"/>
              <a:t>– případy, kdy se strany zaváží k vzájemném plnění, přičemž plnění jedné strany je v hrubém nepoměru k tomu, co poskytla protistrana, za podmínky, že druhá strana o nepoměru vzájemných plnění věděla, nebo musela vědět. Dotčená strana má možnost </a:t>
            </a:r>
          </a:p>
          <a:p>
            <a:pPr lvl="1">
              <a:buFont typeface="Wingdings" pitchFamily="2" charset="2"/>
              <a:buChar char="q"/>
            </a:pPr>
            <a:r>
              <a:rPr lang="cs-CZ" dirty="0" smtClean="0"/>
              <a:t>Doplnění toho, oč byla zkrácena</a:t>
            </a:r>
          </a:p>
          <a:p>
            <a:pPr lvl="1">
              <a:buFont typeface="Wingdings" pitchFamily="2" charset="2"/>
              <a:buChar char="q"/>
            </a:pPr>
            <a:r>
              <a:rPr lang="cs-CZ" dirty="0" smtClean="0"/>
              <a:t>Zrušením smlouvy  </a:t>
            </a:r>
          </a:p>
          <a:p>
            <a:endParaRPr lang="cs-CZ" dirty="0" smtClean="0"/>
          </a:p>
          <a:p>
            <a:r>
              <a:rPr lang="cs-CZ" dirty="0" smtClean="0"/>
              <a:t>!!!!!Podnikatel, který uzavřel smlouvu při svém podnikání, nemá právo požadovat zrušení smlouvy</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smlouvě budoucí </a:t>
            </a:r>
            <a:endParaRPr lang="cs-CZ" dirty="0"/>
          </a:p>
        </p:txBody>
      </p:sp>
      <p:sp>
        <p:nvSpPr>
          <p:cNvPr id="3" name="TextovéPole 2"/>
          <p:cNvSpPr txBox="1"/>
          <p:nvPr/>
        </p:nvSpPr>
        <p:spPr>
          <a:xfrm>
            <a:off x="611560" y="1628800"/>
            <a:ext cx="8280920" cy="3970318"/>
          </a:xfrm>
          <a:prstGeom prst="rect">
            <a:avLst/>
          </a:prstGeom>
          <a:noFill/>
        </p:spPr>
        <p:txBody>
          <a:bodyPr wrap="square" rtlCol="0">
            <a:spAutoFit/>
          </a:bodyPr>
          <a:lstStyle/>
          <a:p>
            <a:r>
              <a:rPr lang="cs-CZ" dirty="0" smtClean="0"/>
              <a:t>Smlouvou o smlouvě budoucí se nejméně jedna strana zavazuje uzavřít po vyzvání v ujednané lhůtě, jinak do jednoho roku, budoucí smlouvu. </a:t>
            </a:r>
          </a:p>
          <a:p>
            <a:endParaRPr lang="cs-CZ" dirty="0" smtClean="0"/>
          </a:p>
          <a:p>
            <a:r>
              <a:rPr lang="cs-CZ" dirty="0" smtClean="0"/>
              <a:t>Obsah oné budoucí smlouvy je ujednán alespoň obecným způsobem.</a:t>
            </a:r>
          </a:p>
          <a:p>
            <a:endParaRPr lang="cs-CZ" dirty="0" smtClean="0"/>
          </a:p>
          <a:p>
            <a:r>
              <a:rPr lang="cs-CZ" dirty="0" smtClean="0"/>
              <a:t>Pokud vyzvaná strana svou povinnost včas nesplní, určí obsah smlouvy soud na návrh oprávněné strany podle účelu </a:t>
            </a:r>
          </a:p>
          <a:p>
            <a:endParaRPr lang="cs-CZ" dirty="0" smtClean="0"/>
          </a:p>
          <a:p>
            <a:r>
              <a:rPr lang="cs-CZ" dirty="0" smtClean="0"/>
              <a:t>Změní-li se okolnosti, do té míry, že na zavázané straně nelze rozumně požadovat, aby smlouvu uzavřela, povinnost uzavřít budoucí smlouvu zaniká. </a:t>
            </a:r>
          </a:p>
          <a:p>
            <a:endParaRPr lang="cs-CZ" dirty="0" smtClean="0"/>
          </a:p>
          <a:p>
            <a:r>
              <a:rPr lang="cs-CZ" dirty="0" smtClean="0"/>
              <a:t>!!! Není požadovaná písemná forma </a:t>
            </a:r>
            <a:endParaRPr lang="cs-CZ" dirty="0"/>
          </a:p>
          <a:p>
            <a:endParaRPr lang="cs-CZ" dirty="0" smtClean="0"/>
          </a:p>
          <a:p>
            <a:endParaRPr lang="cs-CZ"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Společné dluhy a pohledávky </a:t>
            </a:r>
            <a:endParaRPr lang="cs-CZ" dirty="0"/>
          </a:p>
        </p:txBody>
      </p:sp>
      <p:sp>
        <p:nvSpPr>
          <p:cNvPr id="3" name="TextovéPole 2"/>
          <p:cNvSpPr txBox="1"/>
          <p:nvPr/>
        </p:nvSpPr>
        <p:spPr>
          <a:xfrm>
            <a:off x="539552" y="1412776"/>
            <a:ext cx="7992888" cy="3970318"/>
          </a:xfrm>
          <a:prstGeom prst="rect">
            <a:avLst/>
          </a:prstGeom>
          <a:noFill/>
        </p:spPr>
        <p:txBody>
          <a:bodyPr wrap="square" rtlCol="0">
            <a:spAutoFit/>
          </a:bodyPr>
          <a:lstStyle/>
          <a:p>
            <a:r>
              <a:rPr lang="cs-CZ" b="1" dirty="0" smtClean="0"/>
              <a:t>Nedělitelné plnění </a:t>
            </a:r>
          </a:p>
          <a:p>
            <a:r>
              <a:rPr lang="cs-CZ" dirty="0" smtClean="0"/>
              <a:t>Věřitel může požadovat na kterémkoli z několika dlužníků</a:t>
            </a:r>
          </a:p>
          <a:p>
            <a:r>
              <a:rPr lang="cs-CZ" dirty="0" smtClean="0"/>
              <a:t>Dlužník plní všem věřitelům, anebo pouze jednomu z nich se souhlasem všech ostatních</a:t>
            </a:r>
          </a:p>
          <a:p>
            <a:pPr>
              <a:buFontTx/>
              <a:buChar char="-"/>
            </a:pPr>
            <a:endParaRPr lang="cs-CZ" dirty="0" smtClean="0"/>
          </a:p>
          <a:p>
            <a:r>
              <a:rPr lang="cs-CZ" b="1" dirty="0" smtClean="0"/>
              <a:t>Dělitelné plnění </a:t>
            </a:r>
          </a:p>
          <a:p>
            <a:r>
              <a:rPr lang="cs-CZ" dirty="0" smtClean="0"/>
              <a:t>Každý spoludlužník je zavázán resp. každý spoluvěřitel je oprávněn toliko co do svého dílu. </a:t>
            </a:r>
          </a:p>
          <a:p>
            <a:endParaRPr lang="cs-CZ" dirty="0" smtClean="0"/>
          </a:p>
          <a:p>
            <a:r>
              <a:rPr lang="cs-CZ" b="1" dirty="0" smtClean="0"/>
              <a:t>Dlužníci zavázání společně a nerozdílně </a:t>
            </a:r>
          </a:p>
          <a:p>
            <a:r>
              <a:rPr lang="pl-PL" dirty="0" smtClean="0"/>
              <a:t>jsou povinni plnit jeden za všechny a všichni za jednoho.</a:t>
            </a:r>
            <a:endParaRPr lang="cs-CZ" dirty="0" smtClean="0"/>
          </a:p>
          <a:p>
            <a:endParaRPr lang="cs-CZ" dirty="0" smtClean="0"/>
          </a:p>
          <a:p>
            <a:r>
              <a:rPr lang="cs-CZ" dirty="0" smtClean="0"/>
              <a:t>!!!!!!!Je-li k plnění zavázáno společně několik podnikatelů, má se za to, že jsou zavázáni společně a nerozdílně.</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Změny závazků </a:t>
            </a:r>
            <a:endParaRPr lang="cs-CZ" dirty="0"/>
          </a:p>
        </p:txBody>
      </p:sp>
      <p:sp>
        <p:nvSpPr>
          <p:cNvPr id="3" name="TextovéPole 2"/>
          <p:cNvSpPr txBox="1"/>
          <p:nvPr/>
        </p:nvSpPr>
        <p:spPr>
          <a:xfrm>
            <a:off x="395536" y="1196752"/>
            <a:ext cx="8424936" cy="5078313"/>
          </a:xfrm>
          <a:prstGeom prst="rect">
            <a:avLst/>
          </a:prstGeom>
          <a:noFill/>
        </p:spPr>
        <p:txBody>
          <a:bodyPr wrap="square" rtlCol="0">
            <a:spAutoFit/>
          </a:bodyPr>
          <a:lstStyle/>
          <a:p>
            <a:r>
              <a:rPr lang="cs-CZ" b="1" dirty="0" smtClean="0"/>
              <a:t>Změna v osobě věřitele</a:t>
            </a:r>
          </a:p>
          <a:p>
            <a:pPr marL="896938"/>
            <a:r>
              <a:rPr lang="cs-CZ" dirty="0" smtClean="0"/>
              <a:t>	</a:t>
            </a:r>
            <a:r>
              <a:rPr lang="cs-CZ" u="sng" dirty="0" smtClean="0"/>
              <a:t>postoupení pohledávky </a:t>
            </a:r>
            <a:r>
              <a:rPr lang="cs-CZ" dirty="0" smtClean="0"/>
              <a:t>– věřitel může postoupit pohledávku i bez souhlasu dlužníka jiné osobě (dlužníka věřitel pouze informuje) </a:t>
            </a:r>
          </a:p>
          <a:p>
            <a:pPr marL="896938"/>
            <a:r>
              <a:rPr lang="cs-CZ" dirty="0" smtClean="0"/>
              <a:t>postoupení pohledávky nemá vliv na zajištění závazku</a:t>
            </a:r>
          </a:p>
          <a:p>
            <a:pPr marL="896938"/>
            <a:r>
              <a:rPr lang="cs-CZ" dirty="0" smtClean="0"/>
              <a:t>Lze postoupit i </a:t>
            </a:r>
            <a:r>
              <a:rPr lang="cs-CZ" u="sng" dirty="0" smtClean="0"/>
              <a:t>soubor pohledávek </a:t>
            </a:r>
            <a:r>
              <a:rPr lang="cs-CZ" dirty="0" smtClean="0"/>
              <a:t>– podmínka je dostatečné určení</a:t>
            </a:r>
          </a:p>
          <a:p>
            <a:endParaRPr lang="cs-CZ" dirty="0" smtClean="0"/>
          </a:p>
          <a:p>
            <a:r>
              <a:rPr lang="cs-CZ" b="1" dirty="0" smtClean="0"/>
              <a:t>Změna v osobě dlužníka</a:t>
            </a:r>
          </a:p>
          <a:p>
            <a:pPr marL="896938" indent="-896938"/>
            <a:r>
              <a:rPr lang="cs-CZ" b="1" dirty="0" smtClean="0"/>
              <a:t>	</a:t>
            </a:r>
            <a:r>
              <a:rPr lang="cs-CZ" u="sng" dirty="0" smtClean="0"/>
              <a:t>převzetí dluhu </a:t>
            </a:r>
            <a:r>
              <a:rPr lang="cs-CZ" dirty="0" smtClean="0"/>
              <a:t>– převést dluh na jinou osobu lze jenom se souhlasem 	věřitele. Přejímateli (novému dlužníkovi) náleží všechny námitky, které mohl uplatnit původní dlužník</a:t>
            </a:r>
          </a:p>
          <a:p>
            <a:pPr marL="896938" indent="-896938"/>
            <a:r>
              <a:rPr lang="cs-CZ" dirty="0" smtClean="0"/>
              <a:t>	zajištění poskytnuté třetí osobu trvá jen tehdy, souhlasí-li třetí osoba    </a:t>
            </a:r>
          </a:p>
          <a:p>
            <a:r>
              <a:rPr lang="cs-CZ" b="1" dirty="0" smtClean="0"/>
              <a:t>	</a:t>
            </a:r>
            <a:r>
              <a:rPr lang="cs-CZ" u="sng" dirty="0" smtClean="0"/>
              <a:t>přistoupení k dluhu </a:t>
            </a:r>
            <a:r>
              <a:rPr lang="cs-CZ" dirty="0" smtClean="0"/>
              <a:t>– ujednání věřitele a nového dlužníka, že za 	původního dlužníka splní jeho dluh. Původní a nový dlužník jsou 	zavázání společně a nerozdílně </a:t>
            </a:r>
            <a:endParaRPr lang="cs-CZ" u="sng" dirty="0" smtClean="0"/>
          </a:p>
          <a:p>
            <a:r>
              <a:rPr lang="cs-CZ" b="1" dirty="0" smtClean="0"/>
              <a:t>	</a:t>
            </a:r>
            <a:r>
              <a:rPr lang="cs-CZ" u="sng" dirty="0" smtClean="0"/>
              <a:t>převzetí majetku </a:t>
            </a:r>
            <a:r>
              <a:rPr lang="cs-CZ" dirty="0" smtClean="0"/>
              <a:t>– v případě, že převezme někdo od zcizitele část či 	veškerý její majetek, stává se solidárním  dlužníkem z dluhů, které s 	převzatým majetkem souvisí, neplní více, než je hodnota převzatého 	majetku  (omezení plnění neplatí pro osobu blízkou) </a:t>
            </a:r>
            <a:endParaRPr lang="cs-CZ"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Změny závazků </a:t>
            </a:r>
            <a:endParaRPr lang="cs-CZ" dirty="0"/>
          </a:p>
        </p:txBody>
      </p:sp>
      <p:sp>
        <p:nvSpPr>
          <p:cNvPr id="3" name="TextovéPole 2"/>
          <p:cNvSpPr txBox="1"/>
          <p:nvPr/>
        </p:nvSpPr>
        <p:spPr>
          <a:xfrm>
            <a:off x="467544" y="1412776"/>
            <a:ext cx="8064896" cy="2585323"/>
          </a:xfrm>
          <a:prstGeom prst="rect">
            <a:avLst/>
          </a:prstGeom>
          <a:noFill/>
        </p:spPr>
        <p:txBody>
          <a:bodyPr wrap="square" rtlCol="0">
            <a:spAutoFit/>
          </a:bodyPr>
          <a:lstStyle/>
          <a:p>
            <a:r>
              <a:rPr lang="cs-CZ" b="1" dirty="0" smtClean="0"/>
              <a:t>Postoupení smlouvy </a:t>
            </a:r>
          </a:p>
          <a:p>
            <a:r>
              <a:rPr lang="cs-CZ" b="1" dirty="0" smtClean="0"/>
              <a:t>	</a:t>
            </a:r>
            <a:r>
              <a:rPr lang="cs-CZ" dirty="0" smtClean="0"/>
              <a:t>nevylučuje-li to povaha smlouvy, může si kterákoliv strana vyměnit své 	postavení s třetí osobou, pokud s tím partner souhlasí</a:t>
            </a:r>
            <a:endParaRPr lang="cs-CZ" b="1" dirty="0" smtClean="0"/>
          </a:p>
          <a:p>
            <a:endParaRPr lang="cs-CZ" b="1" dirty="0" smtClean="0"/>
          </a:p>
          <a:p>
            <a:r>
              <a:rPr lang="cs-CZ" b="1" dirty="0" smtClean="0"/>
              <a:t>Změna v obsahu závazků </a:t>
            </a:r>
          </a:p>
          <a:p>
            <a:r>
              <a:rPr lang="cs-CZ" b="1" dirty="0" smtClean="0"/>
              <a:t>	</a:t>
            </a:r>
            <a:r>
              <a:rPr lang="cs-CZ" u="sng" dirty="0" smtClean="0"/>
              <a:t>novace</a:t>
            </a:r>
            <a:r>
              <a:rPr lang="cs-CZ" dirty="0" smtClean="0"/>
              <a:t> - dosavadní závazek ruší a nahrazuje se novým závazkem.</a:t>
            </a:r>
          </a:p>
          <a:p>
            <a:r>
              <a:rPr lang="cs-CZ" b="1" dirty="0" smtClean="0"/>
              <a:t>	</a:t>
            </a:r>
            <a:r>
              <a:rPr lang="cs-CZ" u="sng" dirty="0" smtClean="0"/>
              <a:t>narovnání</a:t>
            </a:r>
            <a:r>
              <a:rPr lang="cs-CZ" dirty="0" smtClean="0"/>
              <a:t> - strany ujednáním upraví práva a povinnosti mezi nimi 	dosud sporné nebo pochybné.</a:t>
            </a:r>
          </a:p>
          <a:p>
            <a:r>
              <a:rPr lang="cs-CZ" dirty="0" smtClean="0"/>
              <a:t>	! Pro obě varianty platí, že zajištění </a:t>
            </a:r>
            <a:r>
              <a:rPr lang="cs-CZ" smtClean="0"/>
              <a:t>práv přetrvává i nadále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závazků </a:t>
            </a:r>
            <a:endParaRPr lang="cs-CZ" dirty="0"/>
          </a:p>
        </p:txBody>
      </p:sp>
      <p:sp>
        <p:nvSpPr>
          <p:cNvPr id="3" name="TextovéPole 2"/>
          <p:cNvSpPr txBox="1"/>
          <p:nvPr/>
        </p:nvSpPr>
        <p:spPr>
          <a:xfrm>
            <a:off x="539552" y="1556792"/>
            <a:ext cx="3650358" cy="4247317"/>
          </a:xfrm>
          <a:prstGeom prst="rect">
            <a:avLst/>
          </a:prstGeom>
          <a:noFill/>
        </p:spPr>
        <p:txBody>
          <a:bodyPr wrap="none" rtlCol="0">
            <a:spAutoFit/>
          </a:bodyPr>
          <a:lstStyle/>
          <a:p>
            <a:r>
              <a:rPr lang="cs-CZ" b="1" dirty="0" smtClean="0"/>
              <a:t>Splnění</a:t>
            </a:r>
          </a:p>
          <a:p>
            <a:endParaRPr lang="cs-CZ" b="1" dirty="0" smtClean="0"/>
          </a:p>
          <a:p>
            <a:r>
              <a:rPr lang="cs-CZ" b="1" dirty="0" smtClean="0"/>
              <a:t>Jiné způsoby zániku závazků </a:t>
            </a:r>
          </a:p>
          <a:p>
            <a:pPr lvl="1">
              <a:lnSpc>
                <a:spcPct val="150000"/>
              </a:lnSpc>
              <a:buFont typeface="Arial" pitchFamily="34" charset="0"/>
              <a:buChar char="•"/>
            </a:pPr>
            <a:r>
              <a:rPr lang="cs-CZ" dirty="0" smtClean="0"/>
              <a:t>Dohoda </a:t>
            </a:r>
          </a:p>
          <a:p>
            <a:pPr lvl="1">
              <a:lnSpc>
                <a:spcPct val="150000"/>
              </a:lnSpc>
              <a:buFont typeface="Arial" pitchFamily="34" charset="0"/>
              <a:buChar char="•"/>
            </a:pPr>
            <a:r>
              <a:rPr lang="cs-CZ" dirty="0" smtClean="0"/>
              <a:t>Započtení </a:t>
            </a:r>
          </a:p>
          <a:p>
            <a:pPr lvl="1">
              <a:lnSpc>
                <a:spcPct val="150000"/>
              </a:lnSpc>
              <a:buFont typeface="Arial" pitchFamily="34" charset="0"/>
              <a:buChar char="•"/>
            </a:pPr>
            <a:r>
              <a:rPr lang="cs-CZ" dirty="0" smtClean="0"/>
              <a:t>Odstupné </a:t>
            </a:r>
          </a:p>
          <a:p>
            <a:pPr lvl="1">
              <a:lnSpc>
                <a:spcPct val="150000"/>
              </a:lnSpc>
              <a:buFont typeface="Arial" pitchFamily="34" charset="0"/>
              <a:buChar char="•"/>
            </a:pPr>
            <a:r>
              <a:rPr lang="cs-CZ" dirty="0" smtClean="0"/>
              <a:t>Splynutí </a:t>
            </a:r>
          </a:p>
          <a:p>
            <a:pPr lvl="1">
              <a:lnSpc>
                <a:spcPct val="150000"/>
              </a:lnSpc>
              <a:buFont typeface="Arial" pitchFamily="34" charset="0"/>
              <a:buChar char="•"/>
            </a:pPr>
            <a:r>
              <a:rPr lang="cs-CZ" dirty="0" smtClean="0"/>
              <a:t>Prominutí dluhu </a:t>
            </a:r>
          </a:p>
          <a:p>
            <a:pPr lvl="1">
              <a:lnSpc>
                <a:spcPct val="150000"/>
              </a:lnSpc>
              <a:buFont typeface="Arial" pitchFamily="34" charset="0"/>
              <a:buChar char="•"/>
            </a:pPr>
            <a:r>
              <a:rPr lang="cs-CZ" dirty="0" smtClean="0"/>
              <a:t>Výpověď </a:t>
            </a:r>
          </a:p>
          <a:p>
            <a:pPr lvl="1">
              <a:lnSpc>
                <a:spcPct val="150000"/>
              </a:lnSpc>
              <a:buFont typeface="Arial" pitchFamily="34" charset="0"/>
              <a:buChar char="•"/>
            </a:pPr>
            <a:r>
              <a:rPr lang="cs-CZ" dirty="0" smtClean="0"/>
              <a:t>Odstoupení od smlouvy </a:t>
            </a:r>
          </a:p>
          <a:p>
            <a:pPr lvl="1">
              <a:lnSpc>
                <a:spcPct val="150000"/>
              </a:lnSpc>
              <a:buFont typeface="Arial" pitchFamily="34" charset="0"/>
              <a:buChar char="•"/>
            </a:pPr>
            <a:r>
              <a:rPr lang="cs-CZ" dirty="0" smtClean="0"/>
              <a:t>Následná nemožnost plnění </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závazku splněním </a:t>
            </a:r>
            <a:endParaRPr lang="cs-CZ" dirty="0"/>
          </a:p>
        </p:txBody>
      </p:sp>
      <p:sp>
        <p:nvSpPr>
          <p:cNvPr id="3" name="TextovéPole 2"/>
          <p:cNvSpPr txBox="1"/>
          <p:nvPr/>
        </p:nvSpPr>
        <p:spPr>
          <a:xfrm>
            <a:off x="467544" y="1484784"/>
            <a:ext cx="8280920" cy="5355312"/>
          </a:xfrm>
          <a:prstGeom prst="rect">
            <a:avLst/>
          </a:prstGeom>
          <a:noFill/>
        </p:spPr>
        <p:txBody>
          <a:bodyPr wrap="square" rtlCol="0">
            <a:spAutoFit/>
          </a:bodyPr>
          <a:lstStyle/>
          <a:p>
            <a:r>
              <a:rPr lang="cs-CZ" dirty="0" smtClean="0"/>
              <a:t>Dlužník musí dluh splnit na svůj náklad a nebezpečí </a:t>
            </a:r>
            <a:r>
              <a:rPr lang="cs-CZ" u="sng" dirty="0" smtClean="0"/>
              <a:t>řádně a včas</a:t>
            </a:r>
          </a:p>
          <a:p>
            <a:endParaRPr lang="cs-CZ" dirty="0" smtClean="0"/>
          </a:p>
          <a:p>
            <a:r>
              <a:rPr lang="cs-CZ" dirty="0" smtClean="0"/>
              <a:t>Dlužník je povinen plnit bez vad s </a:t>
            </a:r>
            <a:r>
              <a:rPr lang="cs-CZ" u="sng" dirty="0" smtClean="0"/>
              <a:t>vlastnostmi obvyklými </a:t>
            </a:r>
            <a:r>
              <a:rPr lang="cs-CZ" dirty="0" smtClean="0"/>
              <a:t>tak, aby bylo možné použít předmět podle smlouvy . Dlužník je povinen plnit ve </a:t>
            </a:r>
            <a:r>
              <a:rPr lang="cs-CZ" u="sng" dirty="0" smtClean="0"/>
              <a:t>střední jakosti </a:t>
            </a:r>
          </a:p>
          <a:p>
            <a:endParaRPr lang="cs-CZ" dirty="0" smtClean="0"/>
          </a:p>
          <a:p>
            <a:r>
              <a:rPr lang="cs-CZ" dirty="0" smtClean="0"/>
              <a:t>Je-li vada zřejmá nebo vadu lze zjistit z veřejného seznamu nebo přenechá-li se věc jako věc úhrnkem (jak stojí a leží), jde vada k tíži nabyvatele.   </a:t>
            </a:r>
          </a:p>
          <a:p>
            <a:endParaRPr lang="cs-CZ" dirty="0" smtClean="0"/>
          </a:p>
          <a:p>
            <a:r>
              <a:rPr lang="cs-CZ" u="sng" dirty="0" smtClean="0"/>
              <a:t>Záruka za jakost </a:t>
            </a:r>
            <a:r>
              <a:rPr lang="cs-CZ" dirty="0" smtClean="0"/>
              <a:t>– zcizitel se zaručuje, že předmět plnění bude po určitou dobu po splnění způsobilý pro použití k ujednanému účelu (záruku lze ujednat ve smlouvě nebo prohlášením v záručním listu nebo uvedením na obalu)</a:t>
            </a:r>
          </a:p>
          <a:p>
            <a:endParaRPr lang="cs-CZ" dirty="0" smtClean="0"/>
          </a:p>
          <a:p>
            <a:r>
              <a:rPr lang="cs-CZ" dirty="0" smtClean="0"/>
              <a:t>Předmět má </a:t>
            </a:r>
            <a:r>
              <a:rPr lang="cs-CZ" u="sng" dirty="0" smtClean="0"/>
              <a:t>právní vadu</a:t>
            </a:r>
            <a:r>
              <a:rPr lang="cs-CZ" dirty="0" smtClean="0"/>
              <a:t>, pokud k němu uplatňuje právo třetí osoba </a:t>
            </a:r>
          </a:p>
          <a:p>
            <a:endParaRPr lang="cs-CZ" dirty="0" smtClean="0"/>
          </a:p>
          <a:p>
            <a:r>
              <a:rPr lang="cs-CZ" u="sng" dirty="0" smtClean="0"/>
              <a:t>Kvitance</a:t>
            </a:r>
            <a:r>
              <a:rPr lang="cs-CZ" dirty="0" smtClean="0"/>
              <a:t> – potvrzení o splnění dluhu, vydá věřitel dlužníkovi v případě, že o to dlužník požádá </a:t>
            </a:r>
          </a:p>
          <a:p>
            <a:endParaRPr lang="cs-CZ" dirty="0" smtClean="0"/>
          </a:p>
          <a:p>
            <a:endParaRPr lang="cs-CZ" dirty="0" smtClean="0"/>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1" y="620688"/>
            <a:ext cx="7992888" cy="4524315"/>
          </a:xfrm>
          <a:prstGeom prst="rect">
            <a:avLst/>
          </a:prstGeom>
          <a:noFill/>
        </p:spPr>
        <p:txBody>
          <a:bodyPr wrap="square" rtlCol="0">
            <a:spAutoFit/>
          </a:bodyPr>
          <a:lstStyle/>
          <a:p>
            <a:r>
              <a:rPr lang="cs-CZ" dirty="0" smtClean="0"/>
              <a:t>Nabyvatel má právo z vadného plnění uplatnit u soudu, vytkl-li vadu  (reklamoval) zciziteli bez zbytečného odkladu poté, kdy mohl vadu zjistit. Vadu lze vytknout do šesti měsíců od převzetí předmětu </a:t>
            </a:r>
          </a:p>
          <a:p>
            <a:endParaRPr lang="cs-CZ" dirty="0" smtClean="0"/>
          </a:p>
          <a:p>
            <a:pPr marL="176213" indent="-176213">
              <a:buFont typeface="Wingdings" pitchFamily="2" charset="2"/>
              <a:buChar char="Ø"/>
            </a:pPr>
            <a:r>
              <a:rPr lang="cs-CZ" dirty="0" smtClean="0"/>
              <a:t>Vada odstranitelná – má nabyvatele nárok na opravu nebo na přiměřenou slevu z ceny</a:t>
            </a:r>
          </a:p>
          <a:p>
            <a:pPr marL="176213" indent="-176213">
              <a:buFont typeface="Wingdings" pitchFamily="2" charset="2"/>
              <a:buChar char="Ø"/>
            </a:pPr>
            <a:r>
              <a:rPr lang="cs-CZ" dirty="0" smtClean="0"/>
              <a:t>Vada neodstranitelná – má nabyvatel právo odstoupit od smlouvy nebo se domáhat přiměřené slevy z ceny  </a:t>
            </a:r>
          </a:p>
          <a:p>
            <a:endParaRPr lang="cs-CZ" dirty="0" smtClean="0"/>
          </a:p>
          <a:p>
            <a:endParaRPr lang="cs-CZ" dirty="0" smtClean="0"/>
          </a:p>
          <a:p>
            <a:r>
              <a:rPr lang="cs-CZ" b="1" dirty="0" smtClean="0"/>
              <a:t>Místo plnění </a:t>
            </a:r>
          </a:p>
          <a:p>
            <a:r>
              <a:rPr lang="cs-CZ" dirty="0" smtClean="0"/>
              <a:t>Není-li dohodnuto jinak </a:t>
            </a:r>
          </a:p>
          <a:p>
            <a:r>
              <a:rPr lang="cs-CZ" dirty="0" smtClean="0"/>
              <a:t>Nepeněžitý dluh – plní dlužník v místě svého bydliště </a:t>
            </a:r>
          </a:p>
          <a:p>
            <a:r>
              <a:rPr lang="cs-CZ" dirty="0" smtClean="0"/>
              <a:t>Peněžitý dluh – plní dlužník v místě sídla nebo bydliště věřitele</a:t>
            </a:r>
          </a:p>
          <a:p>
            <a:r>
              <a:rPr lang="cs-CZ" dirty="0" smtClean="0"/>
              <a:t>Vznikl-li závazek při provozu závodu, plní se dluh v místě závodu </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7" y="1052736"/>
            <a:ext cx="8208911" cy="3693319"/>
          </a:xfrm>
          <a:prstGeom prst="rect">
            <a:avLst/>
          </a:prstGeom>
          <a:noFill/>
        </p:spPr>
        <p:txBody>
          <a:bodyPr wrap="square" rtlCol="0">
            <a:spAutoFit/>
          </a:bodyPr>
          <a:lstStyle/>
          <a:p>
            <a:r>
              <a:rPr lang="cs-CZ" b="1" dirty="0" smtClean="0"/>
              <a:t>Čas plnění </a:t>
            </a:r>
          </a:p>
          <a:p>
            <a:r>
              <a:rPr lang="cs-CZ" dirty="0" smtClean="0"/>
              <a:t>Je-li čas plnění přesně ujednán je dlužník povinen plnit i bez vyzvání věřitele</a:t>
            </a:r>
          </a:p>
          <a:p>
            <a:endParaRPr lang="cs-CZ" dirty="0" smtClean="0"/>
          </a:p>
          <a:p>
            <a:r>
              <a:rPr lang="cs-CZ" dirty="0" smtClean="0"/>
              <a:t>Neujednají-li strany, kdy má dlužník splnit dluh, může věřitel požadovat plnění ihned a dlužník je poté povinen splnit bez zbytečného odkladu. </a:t>
            </a:r>
          </a:p>
          <a:p>
            <a:endParaRPr lang="cs-CZ" dirty="0" smtClean="0"/>
          </a:p>
          <a:p>
            <a:r>
              <a:rPr lang="cs-CZ" dirty="0" smtClean="0"/>
              <a:t>U závazků podnikatelů, kdy je povinnost dodat zboží nebo službu za úplatu, je cena splatná, aniž je zapotřebí výzvy k placení, </a:t>
            </a:r>
            <a:r>
              <a:rPr lang="cs-CZ" i="1" u="sng" dirty="0" smtClean="0"/>
              <a:t>do třiceti dnů </a:t>
            </a:r>
            <a:r>
              <a:rPr lang="cs-CZ" dirty="0" smtClean="0"/>
              <a:t>ode dne, kdy byla dlužníku doručena faktura nebo jiná výzva podobné povahy, anebo ode dne obdržení zboží nebo služby, podle toho, který z těchto dnů nastal později. </a:t>
            </a:r>
          </a:p>
          <a:p>
            <a:endParaRPr lang="cs-CZ" dirty="0" smtClean="0"/>
          </a:p>
          <a:p>
            <a:r>
              <a:rPr lang="cs-CZ" dirty="0" smtClean="0"/>
              <a:t>Smluvní strany si mohou ujednat dobu splatnosti </a:t>
            </a:r>
            <a:r>
              <a:rPr lang="cs-CZ" i="1" u="sng" dirty="0" smtClean="0"/>
              <a:t>delší šedesáti dnů </a:t>
            </a:r>
            <a:r>
              <a:rPr lang="cs-CZ" dirty="0" smtClean="0"/>
              <a:t>jen tehdy, pokud to není vůči věřiteli hrubě nespravedlivé </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Prodlení dlužníka a věřitele </a:t>
            </a:r>
            <a:endParaRPr lang="cs-CZ" dirty="0"/>
          </a:p>
        </p:txBody>
      </p:sp>
      <p:sp>
        <p:nvSpPr>
          <p:cNvPr id="3" name="TextovéPole 2"/>
          <p:cNvSpPr txBox="1"/>
          <p:nvPr/>
        </p:nvSpPr>
        <p:spPr>
          <a:xfrm>
            <a:off x="539552" y="1412776"/>
            <a:ext cx="8064896" cy="4801314"/>
          </a:xfrm>
          <a:prstGeom prst="rect">
            <a:avLst/>
          </a:prstGeom>
          <a:noFill/>
        </p:spPr>
        <p:txBody>
          <a:bodyPr wrap="square" rtlCol="0">
            <a:spAutoFit/>
          </a:bodyPr>
          <a:lstStyle/>
          <a:p>
            <a:endParaRPr lang="cs-CZ" dirty="0" smtClean="0"/>
          </a:p>
          <a:p>
            <a:r>
              <a:rPr lang="cs-CZ" b="1" dirty="0" smtClean="0"/>
              <a:t>Dlužník</a:t>
            </a:r>
            <a:r>
              <a:rPr lang="cs-CZ" dirty="0" smtClean="0"/>
              <a:t>, který svůj dluh řádně a včas neplní, je v prodlení. Dlužník není za prodlení odpovědný, nemůže-li plnit v důsledku prodlení věřitele. </a:t>
            </a:r>
          </a:p>
          <a:p>
            <a:endParaRPr lang="cs-CZ" dirty="0" smtClean="0"/>
          </a:p>
          <a:p>
            <a:r>
              <a:rPr lang="cs-CZ" dirty="0" smtClean="0"/>
              <a:t>Po dlužníkovi, který je v prodlení, může věřitel vymáhat splnění dluhu, anebo může od smlouvy odstoupit za podmínek ujednaných ve smlouvě nebo stanovených zákonem. </a:t>
            </a:r>
          </a:p>
          <a:p>
            <a:endParaRPr lang="cs-CZ" dirty="0" smtClean="0"/>
          </a:p>
          <a:p>
            <a:r>
              <a:rPr lang="cs-CZ" dirty="0" smtClean="0"/>
              <a:t>Po dlužníkovi, který je v prodlení se splácením peněžitého dluhu, může věřitel, který řádně splnil své smluvní a zákonné povinnosti, požadovat zaplacení </a:t>
            </a:r>
            <a:r>
              <a:rPr lang="cs-CZ" i="1" u="sng" dirty="0" smtClean="0"/>
              <a:t>úroku z prodlení</a:t>
            </a:r>
            <a:r>
              <a:rPr lang="cs-CZ" dirty="0" smtClean="0"/>
              <a:t>, </a:t>
            </a:r>
          </a:p>
          <a:p>
            <a:endParaRPr lang="cs-CZ" dirty="0" smtClean="0"/>
          </a:p>
          <a:p>
            <a:r>
              <a:rPr lang="cs-CZ" b="1" dirty="0" smtClean="0"/>
              <a:t>Věřitel </a:t>
            </a:r>
            <a:r>
              <a:rPr lang="cs-CZ" dirty="0" smtClean="0"/>
              <a:t>je v prodlení, nepřijal-li řádně nabídnuté plnění nebo neposkytl-li dlužníku součinnost potřebnou ke splnění dluhu. </a:t>
            </a:r>
          </a:p>
          <a:p>
            <a:r>
              <a:rPr lang="cs-CZ" dirty="0" smtClean="0"/>
              <a:t>Je-li předmětem plnění věc, nese věřitel po dobu svého prodlení nebezpečí škody na věci, ať již škoda vznikne z jakékoli příčiny. </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Vznik závazků a jejich obsah </a:t>
            </a:r>
            <a:endParaRPr lang="cs-CZ" dirty="0"/>
          </a:p>
        </p:txBody>
      </p:sp>
      <p:sp>
        <p:nvSpPr>
          <p:cNvPr id="3" name="TextovéPole 2"/>
          <p:cNvSpPr txBox="1"/>
          <p:nvPr/>
        </p:nvSpPr>
        <p:spPr>
          <a:xfrm>
            <a:off x="539552" y="1556792"/>
            <a:ext cx="8208912" cy="3139321"/>
          </a:xfrm>
          <a:prstGeom prst="rect">
            <a:avLst/>
          </a:prstGeom>
          <a:noFill/>
        </p:spPr>
        <p:txBody>
          <a:bodyPr wrap="square" rtlCol="0">
            <a:spAutoFit/>
          </a:bodyPr>
          <a:lstStyle/>
          <a:p>
            <a:r>
              <a:rPr lang="cs-CZ" b="1" dirty="0" smtClean="0"/>
              <a:t>Závazek</a:t>
            </a:r>
            <a:r>
              <a:rPr lang="cs-CZ" dirty="0" smtClean="0"/>
              <a:t> – vztah mezi věřitelem a dlužníkem, jehož obsahem jsou práva a povinnosti těchto dvou </a:t>
            </a:r>
          </a:p>
          <a:p>
            <a:r>
              <a:rPr lang="cs-CZ" b="1" dirty="0" smtClean="0"/>
              <a:t>Pohledávka</a:t>
            </a:r>
            <a:r>
              <a:rPr lang="cs-CZ" dirty="0" smtClean="0"/>
              <a:t> – právo věřitele od dlužníka požadovat, aby pro něj něco vykonal</a:t>
            </a:r>
          </a:p>
          <a:p>
            <a:r>
              <a:rPr lang="cs-CZ" b="1" dirty="0" smtClean="0"/>
              <a:t>Dluh</a:t>
            </a:r>
            <a:r>
              <a:rPr lang="cs-CZ" dirty="0" smtClean="0"/>
              <a:t> – povinnost dlužníka </a:t>
            </a:r>
          </a:p>
          <a:p>
            <a:endParaRPr lang="cs-CZ" dirty="0" smtClean="0"/>
          </a:p>
          <a:p>
            <a:r>
              <a:rPr lang="cs-CZ" b="1" dirty="0" smtClean="0"/>
              <a:t>Důvod vzniku závazku </a:t>
            </a:r>
          </a:p>
          <a:p>
            <a:pPr>
              <a:buFont typeface="Wingdings" pitchFamily="2" charset="2"/>
              <a:buChar char="ü"/>
            </a:pPr>
            <a:r>
              <a:rPr lang="cs-CZ" dirty="0" smtClean="0"/>
              <a:t>Smlouva</a:t>
            </a:r>
          </a:p>
          <a:p>
            <a:pPr>
              <a:buFont typeface="Wingdings" pitchFamily="2" charset="2"/>
              <a:buChar char="ü"/>
            </a:pPr>
            <a:r>
              <a:rPr lang="cs-CZ" dirty="0" smtClean="0"/>
              <a:t>Protiprávní jednání (porušení dobrých mravů, zákona, smluvní povinnosti)</a:t>
            </a:r>
          </a:p>
          <a:p>
            <a:pPr>
              <a:buFont typeface="Wingdings" pitchFamily="2" charset="2"/>
              <a:buChar char="ü"/>
            </a:pPr>
            <a:r>
              <a:rPr lang="cs-CZ" dirty="0" smtClean="0"/>
              <a:t>Jiné skutečnosti (např. bezdůvodné obohacení) </a:t>
            </a:r>
          </a:p>
          <a:p>
            <a:pPr>
              <a:buFont typeface="Wingdings" pitchFamily="2" charset="2"/>
              <a:buChar char="ü"/>
            </a:pPr>
            <a:endParaRPr lang="cs-CZ" dirty="0" smtClean="0"/>
          </a:p>
          <a:p>
            <a:r>
              <a:rPr lang="cs-CZ" dirty="0" smtClean="0"/>
              <a:t>Sjednocení úpravy jednotlivých smluvních typů do jediného právního předpisu</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1052736"/>
            <a:ext cx="8568952" cy="3693319"/>
          </a:xfrm>
          <a:prstGeom prst="rect">
            <a:avLst/>
          </a:prstGeom>
          <a:noFill/>
        </p:spPr>
        <p:txBody>
          <a:bodyPr wrap="square" rtlCol="0">
            <a:spAutoFit/>
          </a:bodyPr>
          <a:lstStyle/>
          <a:p>
            <a:r>
              <a:rPr lang="cs-CZ" dirty="0" smtClean="0"/>
              <a:t>Představuje-li prodlení jedné ze smluvních stran </a:t>
            </a:r>
          </a:p>
          <a:p>
            <a:pPr marL="265113" indent="-265113">
              <a:buFont typeface="Wingdings" pitchFamily="2" charset="2"/>
              <a:buChar char="q"/>
            </a:pPr>
            <a:r>
              <a:rPr lang="cs-CZ" u="sng" dirty="0" smtClean="0"/>
              <a:t>podstatné porušení smluvních povinností</a:t>
            </a:r>
            <a:r>
              <a:rPr lang="cs-CZ" dirty="0" smtClean="0"/>
              <a:t>, může druhá strana od smlouvy odstoupit, pokud to prodlévajícímu oznámí bez zbytečného odkladu poté, co se o prodlení dozvěděla. </a:t>
            </a:r>
          </a:p>
          <a:p>
            <a:pPr marL="265113" indent="-265113">
              <a:buFont typeface="Wingdings" pitchFamily="2" charset="2"/>
              <a:buChar char="q"/>
            </a:pPr>
            <a:r>
              <a:rPr lang="cs-CZ" u="sng" dirty="0" smtClean="0"/>
              <a:t>nepodstatné porušení smluvní povinnosti</a:t>
            </a:r>
            <a:r>
              <a:rPr lang="cs-CZ" dirty="0" smtClean="0"/>
              <a:t>, může druhá strana od smlouvy odstoupit poté, co prodlévající strana svoji povinnost nesplní ani v dodatečné přiměřené lhůtě, kterou jí druhá strana poskytla </a:t>
            </a:r>
          </a:p>
          <a:p>
            <a:pPr marL="265113" indent="-265113">
              <a:buFont typeface="Wingdings" pitchFamily="2" charset="2"/>
              <a:buChar char="q"/>
            </a:pPr>
            <a:endParaRPr lang="cs-CZ" dirty="0" smtClean="0"/>
          </a:p>
          <a:p>
            <a:pPr marL="265113" indent="-265113"/>
            <a:r>
              <a:rPr lang="cs-CZ" u="sng" dirty="0" smtClean="0"/>
              <a:t>Prodlení u fixních závazků </a:t>
            </a:r>
          </a:p>
          <a:p>
            <a:r>
              <a:rPr lang="cs-CZ" dirty="0" smtClean="0"/>
              <a:t>Ve smlouvách kde byla ujednána přesná doba plnění a vyplývá-li ze smlouvy nebo z povahy závazku, že věřitel nemůže mít na opožděném plnění zájem, zaniká závazek počátkem prodlení dlužníka, ledaže věřitel dlužníku bez zbytečného odkladu oznámí, že na splnění smlouvy trvá.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Jiný způsob zániku závazku </a:t>
            </a:r>
            <a:endParaRPr lang="cs-CZ" dirty="0"/>
          </a:p>
        </p:txBody>
      </p:sp>
      <p:sp>
        <p:nvSpPr>
          <p:cNvPr id="3" name="TextovéPole 2"/>
          <p:cNvSpPr txBox="1"/>
          <p:nvPr/>
        </p:nvSpPr>
        <p:spPr>
          <a:xfrm>
            <a:off x="539552" y="1412776"/>
            <a:ext cx="7920880" cy="4524315"/>
          </a:xfrm>
          <a:prstGeom prst="rect">
            <a:avLst/>
          </a:prstGeom>
          <a:noFill/>
        </p:spPr>
        <p:txBody>
          <a:bodyPr wrap="square" rtlCol="0">
            <a:spAutoFit/>
          </a:bodyPr>
          <a:lstStyle/>
          <a:p>
            <a:r>
              <a:rPr lang="cs-CZ" b="1" dirty="0" smtClean="0"/>
              <a:t>Dohoda </a:t>
            </a:r>
          </a:p>
          <a:p>
            <a:r>
              <a:rPr lang="cs-CZ" dirty="0" smtClean="0"/>
              <a:t>Strany se mohou dohodnout na zániku závazku a nezřizovat nový </a:t>
            </a:r>
          </a:p>
          <a:p>
            <a:endParaRPr lang="cs-CZ" dirty="0" smtClean="0"/>
          </a:p>
          <a:p>
            <a:r>
              <a:rPr lang="cs-CZ" b="1" dirty="0" smtClean="0"/>
              <a:t>Započtení </a:t>
            </a:r>
          </a:p>
          <a:p>
            <a:r>
              <a:rPr lang="cs-CZ" dirty="0" smtClean="0"/>
              <a:t>Dluží-li si strany vzájemně plnění stejného druhu, může každá z nich prohlásit vůči druhé straně, že svoji pohledávku započítává proti pohledávce druhé strany. </a:t>
            </a:r>
          </a:p>
          <a:p>
            <a:endParaRPr lang="cs-CZ" dirty="0" smtClean="0"/>
          </a:p>
          <a:p>
            <a:r>
              <a:rPr lang="cs-CZ" b="1" dirty="0" smtClean="0"/>
              <a:t>Splynutí </a:t>
            </a:r>
          </a:p>
          <a:p>
            <a:r>
              <a:rPr lang="cs-CZ" dirty="0" smtClean="0"/>
              <a:t>Splyne-li jakýmkoli způsobem právo s povinností v jedné osobě, zaniknou právo i povinnost, </a:t>
            </a:r>
          </a:p>
          <a:p>
            <a:endParaRPr lang="cs-CZ" dirty="0" smtClean="0"/>
          </a:p>
          <a:p>
            <a:r>
              <a:rPr lang="cs-CZ" b="1" dirty="0" smtClean="0"/>
              <a:t>Prominutí dluhu </a:t>
            </a:r>
          </a:p>
          <a:p>
            <a:r>
              <a:rPr lang="cs-CZ" dirty="0" smtClean="0"/>
              <a:t>Promine-li věřitel dlužníku dluh, má se za to, že dlužník s prominutím dluhu souhlasí, pokud neprojevil bez zbytečného odkladu nesouhlas výslovně nebo plněním dluhu. </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836712"/>
            <a:ext cx="7920880" cy="4247317"/>
          </a:xfrm>
          <a:prstGeom prst="rect">
            <a:avLst/>
          </a:prstGeom>
          <a:noFill/>
        </p:spPr>
        <p:txBody>
          <a:bodyPr wrap="square" rtlCol="0">
            <a:spAutoFit/>
          </a:bodyPr>
          <a:lstStyle/>
          <a:p>
            <a:r>
              <a:rPr lang="cs-CZ" b="1" dirty="0" smtClean="0"/>
              <a:t>Výpověď </a:t>
            </a:r>
          </a:p>
          <a:p>
            <a:r>
              <a:rPr lang="cs-CZ" dirty="0" smtClean="0"/>
              <a:t>Závazek lze vypovědět, ujednají-li si to strany nebo stanoví-li tak zákon. </a:t>
            </a:r>
          </a:p>
          <a:p>
            <a:r>
              <a:rPr lang="cs-CZ" dirty="0" smtClean="0"/>
              <a:t>Je-li závazek vypovězen, zaniká uplynutím výpovědní doby. </a:t>
            </a:r>
          </a:p>
          <a:p>
            <a:r>
              <a:rPr lang="cs-CZ" dirty="0" smtClean="0"/>
              <a:t>Byla-li smlouva bez vážného důvodu uzavřena na dobu určitou tak, že zavazuje člověka na dobu jeho života, anebo že zavazuje kohokoli na dobu delší než deset let, lze se po uplynutí deseti let od vzniku závazku domáhat jeho zrušení. </a:t>
            </a:r>
          </a:p>
          <a:p>
            <a:endParaRPr lang="cs-CZ" dirty="0" smtClean="0"/>
          </a:p>
          <a:p>
            <a:r>
              <a:rPr lang="cs-CZ" b="1" dirty="0" smtClean="0"/>
              <a:t>Odstoupení od smlouvy </a:t>
            </a:r>
          </a:p>
          <a:p>
            <a:r>
              <a:rPr lang="pl-PL" dirty="0" smtClean="0"/>
              <a:t>Od smlouvy lze odstoupit, ujednají-li si to strany, nebo stanoví-li tak zákon. </a:t>
            </a:r>
          </a:p>
          <a:p>
            <a:r>
              <a:rPr lang="cs-CZ" dirty="0" smtClean="0"/>
              <a:t>Poruší-li strana smlouvu podstatným způsobem, může druhá strana bez zbytečného odkladu od smlouvy odstoupit. </a:t>
            </a:r>
          </a:p>
          <a:p>
            <a:r>
              <a:rPr lang="cs-CZ" u="sng" dirty="0" smtClean="0"/>
              <a:t>Podstatné je takové porušení povinnosti</a:t>
            </a:r>
            <a:r>
              <a:rPr lang="cs-CZ" dirty="0" smtClean="0"/>
              <a:t>, o němž strana porušující smlouvu již při uzavření smlouvy věděla nebo musela vědět, že by druhá strana smlouvu neuzavřela, pokud by toto porušení předvídala;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5" y="692696"/>
            <a:ext cx="8280920" cy="3139321"/>
          </a:xfrm>
          <a:prstGeom prst="rect">
            <a:avLst/>
          </a:prstGeom>
          <a:noFill/>
        </p:spPr>
        <p:txBody>
          <a:bodyPr wrap="square" rtlCol="0">
            <a:spAutoFit/>
          </a:bodyPr>
          <a:lstStyle/>
          <a:p>
            <a:r>
              <a:rPr lang="cs-CZ" b="1" dirty="0" smtClean="0"/>
              <a:t>Následná nemožnost plnění </a:t>
            </a:r>
          </a:p>
          <a:p>
            <a:r>
              <a:rPr lang="cs-CZ" dirty="0" smtClean="0"/>
              <a:t>Stane-li se dluh po vzniku závazku nesplnitelným, zaniká závazek pro nemožnost plnění. Plnění není nemožné, lze-li dluh splnit za ztížených podmínek, s většími náklady, s pomocí jiné osoby nebo až po určené době. </a:t>
            </a:r>
          </a:p>
          <a:p>
            <a:endParaRPr lang="cs-CZ" dirty="0" smtClean="0"/>
          </a:p>
          <a:p>
            <a:endParaRPr lang="cs-CZ" dirty="0" smtClean="0"/>
          </a:p>
          <a:p>
            <a:r>
              <a:rPr lang="cs-CZ" b="1" dirty="0" smtClean="0"/>
              <a:t>Smrt dlužníka nebo věřitele</a:t>
            </a:r>
          </a:p>
          <a:p>
            <a:r>
              <a:rPr lang="cs-CZ" dirty="0" smtClean="0"/>
              <a:t>Smrtí dlužníka povinnost nezanikne, ledaže jejím obsahem bylo plnění, které mělo být provedeno osobně dlužníkem. </a:t>
            </a:r>
          </a:p>
          <a:p>
            <a:r>
              <a:rPr lang="cs-CZ" dirty="0" smtClean="0"/>
              <a:t>Smrtí věřitele právo zanikne, bylo-li plnění omezeno jen na jeho osobu. </a:t>
            </a:r>
            <a:endParaRPr lang="cs-CZ" b="1" dirty="0" smtClean="0"/>
          </a:p>
          <a:p>
            <a:endParaRPr lang="cs-CZ"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a:t>
            </a:r>
            <a:endParaRPr lang="cs-CZ" dirty="0"/>
          </a:p>
        </p:txBody>
      </p:sp>
      <p:sp>
        <p:nvSpPr>
          <p:cNvPr id="3" name="TextovéPole 2"/>
          <p:cNvSpPr txBox="1"/>
          <p:nvPr/>
        </p:nvSpPr>
        <p:spPr>
          <a:xfrm>
            <a:off x="539552" y="1556792"/>
            <a:ext cx="8280920" cy="4524315"/>
          </a:xfrm>
          <a:prstGeom prst="rect">
            <a:avLst/>
          </a:prstGeom>
          <a:noFill/>
        </p:spPr>
        <p:txBody>
          <a:bodyPr wrap="square" rtlCol="0">
            <a:spAutoFit/>
          </a:bodyPr>
          <a:lstStyle/>
          <a:p>
            <a:r>
              <a:rPr lang="cs-CZ" b="1" dirty="0" smtClean="0"/>
              <a:t>Smlouvou</a:t>
            </a:r>
            <a:r>
              <a:rPr lang="cs-CZ" dirty="0" smtClean="0"/>
              <a:t> projevují strany vůli zřídit mezi sebou závazek a řídit se obsahem smlouvy. </a:t>
            </a:r>
          </a:p>
          <a:p>
            <a:endParaRPr lang="cs-CZ" dirty="0"/>
          </a:p>
          <a:p>
            <a:r>
              <a:rPr lang="cs-CZ" dirty="0" smtClean="0"/>
              <a:t>Daný slib zavazuje a smlouvy mají být plněny </a:t>
            </a:r>
          </a:p>
          <a:p>
            <a:endParaRPr lang="cs-CZ" dirty="0" smtClean="0"/>
          </a:p>
          <a:p>
            <a:r>
              <a:rPr lang="cs-CZ" dirty="0" smtClean="0"/>
              <a:t>Smluvní autonomie tj. je možno činit vše, co zákon či smluvní ujednání s jinou osobou nezakazuje. Kontraktační svoboda:</a:t>
            </a:r>
          </a:p>
          <a:p>
            <a:pPr lvl="1">
              <a:buFont typeface="Arial" pitchFamily="34" charset="0"/>
              <a:buChar char="•"/>
            </a:pPr>
            <a:r>
              <a:rPr lang="cs-CZ" dirty="0" smtClean="0"/>
              <a:t>ve volbě partnera, </a:t>
            </a:r>
          </a:p>
          <a:p>
            <a:pPr lvl="1">
              <a:buFont typeface="Arial" pitchFamily="34" charset="0"/>
              <a:buChar char="•"/>
            </a:pPr>
            <a:r>
              <a:rPr lang="cs-CZ" dirty="0" smtClean="0"/>
              <a:t>předmětu, </a:t>
            </a:r>
          </a:p>
          <a:p>
            <a:pPr lvl="1">
              <a:buFont typeface="Arial" pitchFamily="34" charset="0"/>
              <a:buChar char="•"/>
            </a:pPr>
            <a:r>
              <a:rPr lang="cs-CZ" dirty="0" smtClean="0"/>
              <a:t>času a místa plnění </a:t>
            </a:r>
          </a:p>
          <a:p>
            <a:pPr lvl="1">
              <a:buFont typeface="Arial" pitchFamily="34" charset="0"/>
              <a:buChar char="•"/>
            </a:pPr>
            <a:r>
              <a:rPr lang="cs-CZ" dirty="0" smtClean="0"/>
              <a:t>volby smlouvy a její formy (zásada </a:t>
            </a:r>
            <a:r>
              <a:rPr lang="cs-CZ" dirty="0" err="1" smtClean="0"/>
              <a:t>bezformálnosti</a:t>
            </a:r>
            <a:r>
              <a:rPr lang="cs-CZ" dirty="0" smtClean="0"/>
              <a:t>)</a:t>
            </a:r>
          </a:p>
          <a:p>
            <a:pPr marL="0" lvl="1"/>
            <a:endParaRPr lang="cs-CZ" dirty="0" smtClean="0"/>
          </a:p>
          <a:p>
            <a:pPr marL="0" lvl="1"/>
            <a:r>
              <a:rPr lang="cs-CZ" dirty="0" smtClean="0"/>
              <a:t>Úprava kontrakce zásadně dispozitivní </a:t>
            </a:r>
          </a:p>
          <a:p>
            <a:pPr marL="0" lvl="1"/>
            <a:endParaRPr lang="cs-CZ" dirty="0" smtClean="0"/>
          </a:p>
          <a:p>
            <a:pPr marL="0" lvl="1"/>
            <a:r>
              <a:rPr lang="cs-CZ" dirty="0" smtClean="0"/>
              <a:t>Na právní jednání je třeba v pochybnostech nahlížet spíše jako na platné než neplatné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Smluvní proces </a:t>
            </a:r>
            <a:endParaRPr lang="cs-CZ" dirty="0"/>
          </a:p>
        </p:txBody>
      </p:sp>
      <p:sp>
        <p:nvSpPr>
          <p:cNvPr id="3" name="TextovéPole 2"/>
          <p:cNvSpPr txBox="1"/>
          <p:nvPr/>
        </p:nvSpPr>
        <p:spPr>
          <a:xfrm>
            <a:off x="467545" y="1340768"/>
            <a:ext cx="8136904" cy="5078313"/>
          </a:xfrm>
          <a:prstGeom prst="rect">
            <a:avLst/>
          </a:prstGeom>
          <a:noFill/>
        </p:spPr>
        <p:txBody>
          <a:bodyPr wrap="square" rtlCol="0">
            <a:spAutoFit/>
          </a:bodyPr>
          <a:lstStyle/>
          <a:p>
            <a:pPr marL="342900" indent="-342900">
              <a:buFont typeface="+mj-lt"/>
              <a:buAutoNum type="alphaUcPeriod"/>
            </a:pPr>
            <a:r>
              <a:rPr lang="cs-CZ" b="1" dirty="0" smtClean="0"/>
              <a:t>Návrh nabídky na uzavření smlouvy </a:t>
            </a:r>
          </a:p>
          <a:p>
            <a:pPr marL="342900" indent="-342900">
              <a:buFont typeface="+mj-lt"/>
              <a:buAutoNum type="alphaUcPeriod"/>
            </a:pPr>
            <a:r>
              <a:rPr lang="cs-CZ" b="1" dirty="0" smtClean="0"/>
              <a:t>Přijetí nabídky </a:t>
            </a:r>
          </a:p>
          <a:p>
            <a:pPr marL="342900" indent="-342900">
              <a:buFont typeface="+mj-lt"/>
              <a:buAutoNum type="alphaUcPeriod"/>
            </a:pPr>
            <a:r>
              <a:rPr lang="cs-CZ" b="1" dirty="0" smtClean="0"/>
              <a:t>Dojitím přijetí tomu, kdo návrh učinil </a:t>
            </a:r>
          </a:p>
          <a:p>
            <a:endParaRPr lang="cs-CZ" dirty="0"/>
          </a:p>
          <a:p>
            <a:r>
              <a:rPr lang="cs-CZ" b="1" dirty="0" smtClean="0"/>
              <a:t>Nabídka</a:t>
            </a:r>
            <a:r>
              <a:rPr lang="cs-CZ" dirty="0" smtClean="0"/>
              <a:t>  </a:t>
            </a:r>
          </a:p>
          <a:p>
            <a:r>
              <a:rPr lang="cs-CZ" dirty="0" smtClean="0"/>
              <a:t>je-li zřejmý úmysl oferenta uzavřít určitou smlouvu </a:t>
            </a:r>
          </a:p>
          <a:p>
            <a:r>
              <a:rPr lang="cs-CZ" dirty="0" smtClean="0"/>
              <a:t>Musí obsahovat podstatné náležitosti smlouvy </a:t>
            </a:r>
          </a:p>
          <a:p>
            <a:r>
              <a:rPr lang="cs-CZ" dirty="0" smtClean="0"/>
              <a:t>Dojde-li do dispoziční sféry svého adresáta (vyvratitelná domněnka nabídka došla adresátovi třetí (patnáctý) pracovní den</a:t>
            </a:r>
          </a:p>
          <a:p>
            <a:endParaRPr lang="cs-CZ" dirty="0"/>
          </a:p>
          <a:p>
            <a:r>
              <a:rPr lang="cs-CZ" u="sng" dirty="0" err="1" smtClean="0"/>
              <a:t>Předsmluvní</a:t>
            </a:r>
            <a:r>
              <a:rPr lang="cs-CZ" u="sng" dirty="0" smtClean="0"/>
              <a:t> jednání</a:t>
            </a:r>
          </a:p>
          <a:p>
            <a:r>
              <a:rPr lang="cs-CZ" dirty="0" smtClean="0"/>
              <a:t>Každý může vést jednání o smlouvě svobodně a neodpovídá za to, že ji neuzavře, ledaže jednání o smlouvě zahájí nebo v takovém jednání pokračuje, aniž má úmysl smlouvu uzavřít.</a:t>
            </a:r>
          </a:p>
          <a:p>
            <a:r>
              <a:rPr lang="cs-CZ" dirty="0" smtClean="0"/>
              <a:t>Dospějí-li strany při jednání o smlouvě tak daleko, že se uzavření smlouvy jeví jako vysoce pravděpodobné, jedná nepoctivě ta strana, která přes důvodné očekávání druhé strany v uzavření smlouvy jednání o uzavření smlouvy ukončí, aniž pro to má spravedlivý důvod.</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548680"/>
            <a:ext cx="7992888" cy="6186309"/>
          </a:xfrm>
          <a:prstGeom prst="rect">
            <a:avLst/>
          </a:prstGeom>
          <a:noFill/>
        </p:spPr>
        <p:txBody>
          <a:bodyPr wrap="square" rtlCol="0">
            <a:spAutoFit/>
          </a:bodyPr>
          <a:lstStyle/>
          <a:p>
            <a:r>
              <a:rPr lang="cs-CZ" b="1" dirty="0" smtClean="0"/>
              <a:t>Přijetí nabídky</a:t>
            </a:r>
          </a:p>
          <a:p>
            <a:r>
              <a:rPr lang="cs-CZ" dirty="0" smtClean="0"/>
              <a:t>Osoba, které je nabídka určena, nabídku přijme, projeví-li s ní včas vůči navrhovateli souhlas.</a:t>
            </a:r>
          </a:p>
          <a:p>
            <a:r>
              <a:rPr lang="cs-CZ" u="sng" dirty="0" smtClean="0"/>
              <a:t>Lhůta k přijetí </a:t>
            </a:r>
          </a:p>
          <a:p>
            <a:pPr>
              <a:buFont typeface="Wingdings" pitchFamily="2" charset="2"/>
              <a:buChar char="v"/>
            </a:pPr>
            <a:r>
              <a:rPr lang="cs-CZ" dirty="0" smtClean="0"/>
              <a:t> Stanoví navrhovatel </a:t>
            </a:r>
          </a:p>
          <a:p>
            <a:pPr marL="268288" indent="-268288">
              <a:buFont typeface="Wingdings" pitchFamily="2" charset="2"/>
              <a:buChar char="v"/>
            </a:pPr>
            <a:r>
              <a:rPr lang="cs-CZ" dirty="0" smtClean="0"/>
              <a:t>Nestanoví-li navrhovatel lhůtu nabídka učiněna ústně musí být přijata bezodkladně a nabídka v písemné formě má být přijata nejpozději v době, která  je přiměřena k povaze navrhované smlouvy a rychlosti prostředků k přepravě</a:t>
            </a:r>
          </a:p>
          <a:p>
            <a:r>
              <a:rPr lang="cs-CZ" dirty="0" smtClean="0"/>
              <a:t>Marným uplynutím lhůty nabídka zaniká</a:t>
            </a:r>
          </a:p>
          <a:p>
            <a:endParaRPr lang="cs-CZ" dirty="0"/>
          </a:p>
          <a:p>
            <a:r>
              <a:rPr lang="cs-CZ" dirty="0" smtClean="0"/>
              <a:t>Odpověď s dodatkem nebo odchylkou je odmítnutím nabídky a považuje se za novou nabídku. Pozmění-li adresát obsah nabídky jen nepodstatně nabídka zůstane nabídkou.  </a:t>
            </a:r>
            <a:endParaRPr lang="cs-CZ" dirty="0"/>
          </a:p>
          <a:p>
            <a:endParaRPr lang="cs-CZ" dirty="0" smtClean="0"/>
          </a:p>
          <a:p>
            <a:r>
              <a:rPr lang="cs-CZ" dirty="0" smtClean="0"/>
              <a:t>Mlčení nebo nečinnost samy o sobě přijetím nejsou. S přihlédnutím </a:t>
            </a:r>
            <a:r>
              <a:rPr lang="cs-CZ" dirty="0"/>
              <a:t>k obsahu nabídky nebo k </a:t>
            </a:r>
            <a:r>
              <a:rPr lang="cs-CZ" dirty="0" smtClean="0"/>
              <a:t>praxi mezi stranami, </a:t>
            </a:r>
            <a:r>
              <a:rPr lang="cs-CZ" dirty="0"/>
              <a:t>nebo je-li to obvyklé, může osoba, které je nabídka určena, nabídku přijmout tak, že se podle ní </a:t>
            </a:r>
            <a:r>
              <a:rPr lang="cs-CZ" dirty="0" smtClean="0"/>
              <a:t>zachová  </a:t>
            </a:r>
          </a:p>
          <a:p>
            <a:endParaRPr lang="cs-CZ" dirty="0"/>
          </a:p>
          <a:p>
            <a:r>
              <a:rPr lang="cs-CZ" dirty="0" smtClean="0"/>
              <a:t>Smlouva je uzavřena okamžikem, kdy přijetí nabídky nabývá účinnosti tj. kdy </a:t>
            </a:r>
            <a:r>
              <a:rPr lang="cs-CZ" b="1" dirty="0" smtClean="0"/>
              <a:t>dojde do dispoziční sféry oferenta </a:t>
            </a:r>
            <a:r>
              <a:rPr lang="cs-CZ" dirty="0" smtClean="0"/>
              <a:t>(navrhovatele). </a:t>
            </a:r>
          </a:p>
          <a:p>
            <a:endParaRPr lang="cs-CZ"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smlouvy </a:t>
            </a:r>
            <a:endParaRPr lang="cs-CZ" dirty="0"/>
          </a:p>
        </p:txBody>
      </p:sp>
      <p:sp>
        <p:nvSpPr>
          <p:cNvPr id="3" name="TextovéPole 2"/>
          <p:cNvSpPr txBox="1"/>
          <p:nvPr/>
        </p:nvSpPr>
        <p:spPr>
          <a:xfrm>
            <a:off x="539552" y="1340768"/>
            <a:ext cx="8280920" cy="4801314"/>
          </a:xfrm>
          <a:prstGeom prst="rect">
            <a:avLst/>
          </a:prstGeom>
          <a:noFill/>
        </p:spPr>
        <p:txBody>
          <a:bodyPr wrap="square" rtlCol="0">
            <a:spAutoFit/>
          </a:bodyPr>
          <a:lstStyle/>
          <a:p>
            <a:pPr>
              <a:buFont typeface="Wingdings" pitchFamily="2" charset="2"/>
              <a:buChar char="Ø"/>
            </a:pPr>
            <a:r>
              <a:rPr lang="cs-CZ" b="1" dirty="0" smtClean="0"/>
              <a:t>Smlouvy typové, pojmenované, </a:t>
            </a:r>
            <a:r>
              <a:rPr lang="cs-CZ" b="1" dirty="0" err="1" smtClean="0"/>
              <a:t>nominátní</a:t>
            </a:r>
            <a:r>
              <a:rPr lang="cs-CZ" b="1" dirty="0" smtClean="0"/>
              <a:t> </a:t>
            </a:r>
          </a:p>
          <a:p>
            <a:r>
              <a:rPr lang="cs-CZ" dirty="0" smtClean="0"/>
              <a:t>Ty, které občanský zákoník upravuje ve zvláštní části obligačního práva, jejich obsah zahrnuje tzv. podstatné náležitosti smlouvy  </a:t>
            </a:r>
          </a:p>
          <a:p>
            <a:pPr>
              <a:buFont typeface="Wingdings" pitchFamily="2" charset="2"/>
              <a:buChar char="Ø"/>
            </a:pPr>
            <a:r>
              <a:rPr lang="cs-CZ" b="1" dirty="0" smtClean="0"/>
              <a:t>Smlouvy </a:t>
            </a:r>
            <a:r>
              <a:rPr lang="cs-CZ" b="1" dirty="0" err="1" smtClean="0"/>
              <a:t>atypové</a:t>
            </a:r>
            <a:r>
              <a:rPr lang="cs-CZ" b="1" dirty="0" smtClean="0"/>
              <a:t>, nepojmenované, </a:t>
            </a:r>
            <a:r>
              <a:rPr lang="cs-CZ" b="1" dirty="0" err="1" smtClean="0"/>
              <a:t>inominátní</a:t>
            </a:r>
            <a:r>
              <a:rPr lang="cs-CZ" b="1" dirty="0" smtClean="0"/>
              <a:t> </a:t>
            </a:r>
          </a:p>
          <a:p>
            <a:endParaRPr lang="cs-CZ" b="1" dirty="0" smtClean="0"/>
          </a:p>
          <a:p>
            <a:r>
              <a:rPr lang="cs-CZ" b="1" dirty="0" smtClean="0"/>
              <a:t>Obchodní podmínky </a:t>
            </a:r>
          </a:p>
          <a:p>
            <a:r>
              <a:rPr lang="cs-CZ" dirty="0" smtClean="0"/>
              <a:t>Objeví-li se potřeba změnit obchodní podmínky lze obchodní podmínky změnit. Za podmínky, že zmíněné oprávnění bude založeno v již rozhodné smlouvě s právem změny odmítnout a závazek z tohoto důvodu vypovědět ve výpovědní době dostatečné k obstarání obdobných plnění od jiného dodavatele; </a:t>
            </a:r>
          </a:p>
          <a:p>
            <a:endParaRPr lang="cs-CZ" b="1" dirty="0" smtClean="0"/>
          </a:p>
          <a:p>
            <a:r>
              <a:rPr lang="cs-CZ" dirty="0" smtClean="0"/>
              <a:t>Ustanovení obchodních podmínek, které druhá strana nemohla rozumně očekávat, je neúčinné, nepřijala-li je tato strana výslovně; k opačnému ujednání se nepřihlíží. Zda se jedná o takové ustanovení, se posoudí nejen vzhledem k jeho obsahu, ale i ke způsobu jeho vyjádření.</a:t>
            </a:r>
          </a:p>
          <a:p>
            <a:endParaRPr lang="cs-CZ" dirty="0"/>
          </a:p>
          <a:p>
            <a:pPr>
              <a:buFontTx/>
              <a:buChar char="-"/>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Smlouvy uzavírané adhezním způsobem</a:t>
            </a:r>
            <a:endParaRPr lang="cs-CZ" dirty="0"/>
          </a:p>
        </p:txBody>
      </p:sp>
      <p:sp>
        <p:nvSpPr>
          <p:cNvPr id="3" name="TextovéPole 2"/>
          <p:cNvSpPr txBox="1"/>
          <p:nvPr/>
        </p:nvSpPr>
        <p:spPr>
          <a:xfrm>
            <a:off x="467544" y="1556792"/>
            <a:ext cx="8136904" cy="3970318"/>
          </a:xfrm>
          <a:prstGeom prst="rect">
            <a:avLst/>
          </a:prstGeom>
          <a:noFill/>
        </p:spPr>
        <p:txBody>
          <a:bodyPr wrap="square" rtlCol="0">
            <a:spAutoFit/>
          </a:bodyPr>
          <a:lstStyle/>
          <a:p>
            <a:r>
              <a:rPr lang="cs-CZ" dirty="0" smtClean="0"/>
              <a:t>Smlouva uzavíraná adhezním způsobem není výsledkem vyjednávání obou stran o jejím obsahu, ale vznikla tak, že jedna strana předložila druhé již hotový text smlouvy, který druhá strana mohla buď přijmout, či odmítnout.</a:t>
            </a:r>
          </a:p>
          <a:p>
            <a:endParaRPr lang="cs-CZ" dirty="0" smtClean="0"/>
          </a:p>
          <a:p>
            <a:r>
              <a:rPr lang="cs-CZ" dirty="0" smtClean="0"/>
              <a:t>Obsahuje-li smlouva uzavřená adhezním způsobem ujednání (doložku), které lze přečíst jen se zvláštními obtížemi, nebo které je pro osobu průměrného rozumu nesrozumitelné, je takové ujednání platné pouze za předpokladu, že slabší smluvní straně nepůsobí újmu, nebo prokáže-li druhá strana, že význam doložky slabšímu partnerovi dostatečně vysvětlila </a:t>
            </a:r>
          </a:p>
          <a:p>
            <a:endParaRPr lang="cs-CZ" dirty="0" smtClean="0"/>
          </a:p>
          <a:p>
            <a:r>
              <a:rPr lang="cs-CZ" dirty="0" smtClean="0"/>
              <a:t>Od pravidel se není možné odchýlit, což však neplatí pro podnikatele, ledaže smlouva odporuje obchodním zvyklostem a zásadě poctivého obchodního styku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Forma smlouvy </a:t>
            </a:r>
            <a:endParaRPr lang="cs-CZ" dirty="0"/>
          </a:p>
        </p:txBody>
      </p:sp>
      <p:sp>
        <p:nvSpPr>
          <p:cNvPr id="3" name="TextovéPole 2"/>
          <p:cNvSpPr txBox="1"/>
          <p:nvPr/>
        </p:nvSpPr>
        <p:spPr>
          <a:xfrm>
            <a:off x="467544" y="1556792"/>
            <a:ext cx="8469952" cy="2031325"/>
          </a:xfrm>
          <a:prstGeom prst="rect">
            <a:avLst/>
          </a:prstGeom>
          <a:noFill/>
        </p:spPr>
        <p:txBody>
          <a:bodyPr wrap="square" rtlCol="0">
            <a:spAutoFit/>
          </a:bodyPr>
          <a:lstStyle/>
          <a:p>
            <a:r>
              <a:rPr lang="cs-CZ" dirty="0" smtClean="0"/>
              <a:t>Smlouva může mít formu ústní nebo písemnou resp. formou úředního zápisu</a:t>
            </a:r>
          </a:p>
          <a:p>
            <a:endParaRPr lang="cs-CZ" dirty="0"/>
          </a:p>
          <a:p>
            <a:r>
              <a:rPr lang="cs-CZ" dirty="0"/>
              <a:t>Není-li smlouva uzavřena slovy, musí být z okolností zřejmá vůle stran ujednat její náležitosti; </a:t>
            </a:r>
            <a:r>
              <a:rPr lang="cs-CZ" dirty="0" smtClean="0"/>
              <a:t>přitom se přihlédne nejen k chování stran, ale i k vydaným ceníkům, veřejným nabídkám a jiným dokladům.</a:t>
            </a:r>
          </a:p>
          <a:p>
            <a:endParaRPr lang="cs-CZ" dirty="0"/>
          </a:p>
          <a:p>
            <a:endParaRPr lang="cs-CZ" dirty="0" smtClean="0"/>
          </a:p>
        </p:txBody>
      </p:sp>
      <p:pic>
        <p:nvPicPr>
          <p:cNvPr id="3074" name="Picture 2" descr="https://encrypted-tbn1.gstatic.com/images?q=tbn:ANd9GcSVDTHLT6g4C8i8t__tAvmzyZCA3bDOk-Ih_mrTt0Z_RVNPqBCk"/>
          <p:cNvPicPr>
            <a:picLocks noChangeAspect="1" noChangeArrowheads="1"/>
          </p:cNvPicPr>
          <p:nvPr/>
        </p:nvPicPr>
        <p:blipFill>
          <a:blip r:embed="rId2" cstate="print"/>
          <a:srcRect/>
          <a:stretch>
            <a:fillRect/>
          </a:stretch>
        </p:blipFill>
        <p:spPr bwMode="auto">
          <a:xfrm>
            <a:off x="683568" y="3861048"/>
            <a:ext cx="2619375" cy="17430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následky smlouvy </a:t>
            </a:r>
            <a:endParaRPr lang="cs-CZ" dirty="0"/>
          </a:p>
        </p:txBody>
      </p:sp>
      <p:sp>
        <p:nvSpPr>
          <p:cNvPr id="3" name="TextovéPole 2"/>
          <p:cNvSpPr txBox="1"/>
          <p:nvPr/>
        </p:nvSpPr>
        <p:spPr>
          <a:xfrm>
            <a:off x="467545" y="1556792"/>
            <a:ext cx="8280920" cy="4247317"/>
          </a:xfrm>
          <a:prstGeom prst="rect">
            <a:avLst/>
          </a:prstGeom>
          <a:noFill/>
        </p:spPr>
        <p:txBody>
          <a:bodyPr wrap="square" rtlCol="0">
            <a:spAutoFit/>
          </a:bodyPr>
          <a:lstStyle/>
          <a:p>
            <a:r>
              <a:rPr lang="cs-CZ" dirty="0" smtClean="0"/>
              <a:t>Smlouva má právní následky jen vůči smluvním stranám </a:t>
            </a:r>
          </a:p>
          <a:p>
            <a:endParaRPr lang="cs-CZ" dirty="0"/>
          </a:p>
          <a:p>
            <a:r>
              <a:rPr lang="cs-CZ" dirty="0"/>
              <a:t>Skutečnost, že strana nebyla při uzavření smlouvy oprávněna nakládat s tím, co má být podle smlouvy plněno, sama o sobě neplatnost smlouvy nevyvolává. </a:t>
            </a:r>
            <a:endParaRPr lang="cs-CZ" dirty="0" smtClean="0"/>
          </a:p>
          <a:p>
            <a:endParaRPr lang="cs-CZ" dirty="0"/>
          </a:p>
          <a:p>
            <a:r>
              <a:rPr lang="cs-CZ" b="1" dirty="0" smtClean="0"/>
              <a:t>Změna okolností </a:t>
            </a:r>
          </a:p>
          <a:p>
            <a:r>
              <a:rPr lang="cs-CZ" dirty="0"/>
              <a:t>Změní-li se po uzavření smlouvy okolnosti do té míry, že se plnění podle smlouvy stane pro některou ze stran obtížnější, nemění to nic na její povinnosti splnit dluh. </a:t>
            </a:r>
            <a:endParaRPr lang="cs-CZ" dirty="0" smtClean="0"/>
          </a:p>
          <a:p>
            <a:r>
              <a:rPr lang="cs-CZ" dirty="0"/>
              <a:t>Dojde-li ke změně okolností tak podstatné, že změna založí v právech a povinnostech stran zvlášť hrubý nepoměr znevýhodněním jedné z nich buď neúměrným zvýšením nákladů plnění, anebo neúměrným snížením hodnoty předmětu </a:t>
            </a:r>
            <a:r>
              <a:rPr lang="cs-CZ" dirty="0" smtClean="0"/>
              <a:t>plnění – pokud takovou změnu nebylo možné předpokládat, znevýhodněná strana má právo žádat o obnovení </a:t>
            </a:r>
            <a:r>
              <a:rPr lang="cs-CZ" dirty="0"/>
              <a:t>jednání o </a:t>
            </a:r>
            <a:r>
              <a:rPr lang="cs-CZ" dirty="0" smtClean="0"/>
              <a:t>smlouvě. Pokud se strany nedohodnou rozhodně soud podle svého uvážení. </a:t>
            </a:r>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595</TotalTime>
  <Words>1983</Words>
  <Application>Microsoft Office PowerPoint</Application>
  <PresentationFormat>Předvádění na obrazovce (4:3)</PresentationFormat>
  <Paragraphs>216</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Administrativní</vt:lpstr>
      <vt:lpstr>Právní nauka </vt:lpstr>
      <vt:lpstr>Vznik závazků a jejich obsah </vt:lpstr>
      <vt:lpstr>Smlouva </vt:lpstr>
      <vt:lpstr>Smluvní proces </vt:lpstr>
      <vt:lpstr>Snímek 5</vt:lpstr>
      <vt:lpstr>Obsah smlouvy </vt:lpstr>
      <vt:lpstr>Smlouvy uzavírané adhezním způsobem</vt:lpstr>
      <vt:lpstr>Forma smlouvy </vt:lpstr>
      <vt:lpstr>Právní následky smlouvy </vt:lpstr>
      <vt:lpstr>Lichva a neúměrné zkrácení </vt:lpstr>
      <vt:lpstr>Smlouva o smlouvě budoucí </vt:lpstr>
      <vt:lpstr>Společné dluhy a pohledávky </vt:lpstr>
      <vt:lpstr>Změny závazků </vt:lpstr>
      <vt:lpstr>Změny závazků </vt:lpstr>
      <vt:lpstr>Zánik závazků </vt:lpstr>
      <vt:lpstr>Zánik závazku splněním </vt:lpstr>
      <vt:lpstr>Snímek 17</vt:lpstr>
      <vt:lpstr>Snímek 18</vt:lpstr>
      <vt:lpstr>Prodlení dlužníka a věřitele </vt:lpstr>
      <vt:lpstr>Snímek 20</vt:lpstr>
      <vt:lpstr>Jiný způsob zániku závazku </vt:lpstr>
      <vt:lpstr>Snímek 22</vt:lpstr>
      <vt:lpstr>Snímek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Obchodní právo</dc:title>
  <dc:creator>Černí</dc:creator>
  <cp:lastModifiedBy>Černí</cp:lastModifiedBy>
  <cp:revision>70</cp:revision>
  <dcterms:created xsi:type="dcterms:W3CDTF">2014-03-06T18:15:31Z</dcterms:created>
  <dcterms:modified xsi:type="dcterms:W3CDTF">2018-04-10T18:24:31Z</dcterms:modified>
</cp:coreProperties>
</file>