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63" r:id="rId5"/>
    <p:sldId id="259" r:id="rId6"/>
    <p:sldId id="260" r:id="rId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2D1380F9-EEEF-4E89-958F-D8ED9C0E1388}" type="datetimeFigureOut">
              <a:rPr lang="cs-CZ" smtClean="0"/>
              <a:pPr/>
              <a:t>10.04.2018</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5B73176-04D9-447F-9213-76F35D66943D}"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D1380F9-EEEF-4E89-958F-D8ED9C0E1388}" type="datetimeFigureOut">
              <a:rPr lang="cs-CZ" smtClean="0"/>
              <a:pPr/>
              <a:t>10.04.2018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5B73176-04D9-447F-9213-76F35D66943D}"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A5B73176-04D9-447F-9213-76F35D66943D}"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D1380F9-EEEF-4E89-958F-D8ED9C0E1388}" type="datetimeFigureOut">
              <a:rPr lang="cs-CZ" smtClean="0"/>
              <a:pPr/>
              <a:t>10.04.2018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2D1380F9-EEEF-4E89-958F-D8ED9C0E1388}" type="datetimeFigureOut">
              <a:rPr lang="cs-CZ" smtClean="0"/>
              <a:pPr/>
              <a:t>10.04.2018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A5B73176-04D9-447F-9213-76F35D66943D}"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2D1380F9-EEEF-4E89-958F-D8ED9C0E1388}" type="datetimeFigureOut">
              <a:rPr lang="cs-CZ" smtClean="0"/>
              <a:pPr/>
              <a:t>10.04.2018</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5B73176-04D9-447F-9213-76F35D66943D}"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2D1380F9-EEEF-4E89-958F-D8ED9C0E1388}" type="datetimeFigureOut">
              <a:rPr lang="cs-CZ" smtClean="0"/>
              <a:pPr/>
              <a:t>10.04.2018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5B73176-04D9-447F-9213-76F35D66943D}" type="slidenum">
              <a:rPr lang="cs-CZ" smtClean="0"/>
              <a:pPr/>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2D1380F9-EEEF-4E89-958F-D8ED9C0E1388}" type="datetimeFigureOut">
              <a:rPr lang="cs-CZ" smtClean="0"/>
              <a:pPr/>
              <a:t>10.04.2018</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A5B73176-04D9-447F-9213-76F35D66943D}"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2D1380F9-EEEF-4E89-958F-D8ED9C0E1388}" type="datetimeFigureOut">
              <a:rPr lang="cs-CZ" smtClean="0"/>
              <a:pPr/>
              <a:t>10.04.2018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A5B73176-04D9-447F-9213-76F35D66943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2D1380F9-EEEF-4E89-958F-D8ED9C0E1388}" type="datetimeFigureOut">
              <a:rPr lang="cs-CZ" smtClean="0"/>
              <a:pPr/>
              <a:t>10.04.2018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5B73176-04D9-447F-9213-76F35D66943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5B73176-04D9-447F-9213-76F35D66943D}"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2D1380F9-EEEF-4E89-958F-D8ED9C0E1388}" type="datetimeFigureOut">
              <a:rPr lang="cs-CZ" smtClean="0"/>
              <a:pPr/>
              <a:t>10.04.2018</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A5B73176-04D9-447F-9213-76F35D66943D}"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2D1380F9-EEEF-4E89-958F-D8ED9C0E1388}" type="datetimeFigureOut">
              <a:rPr lang="cs-CZ" smtClean="0"/>
              <a:pPr/>
              <a:t>10.04.2018</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D1380F9-EEEF-4E89-958F-D8ED9C0E1388}" type="datetimeFigureOut">
              <a:rPr lang="cs-CZ" smtClean="0"/>
              <a:pPr/>
              <a:t>10.04.2018</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5B73176-04D9-447F-9213-76F35D66943D}"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Vybrané smluvní typy </a:t>
            </a:r>
            <a:endParaRPr lang="cs-CZ" dirty="0"/>
          </a:p>
        </p:txBody>
      </p:sp>
      <p:sp>
        <p:nvSpPr>
          <p:cNvPr id="2" name="Nadpis 1"/>
          <p:cNvSpPr>
            <a:spLocks noGrp="1"/>
          </p:cNvSpPr>
          <p:nvPr>
            <p:ph type="ctrTitle"/>
          </p:nvPr>
        </p:nvSpPr>
        <p:spPr/>
        <p:txBody>
          <a:bodyPr/>
          <a:lstStyle/>
          <a:p>
            <a:r>
              <a:rPr lang="cs-CZ" smtClean="0"/>
              <a:t>Právní nauka</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Kupní smlouva </a:t>
            </a:r>
            <a:endParaRPr lang="cs-CZ" dirty="0"/>
          </a:p>
        </p:txBody>
      </p:sp>
      <p:sp>
        <p:nvSpPr>
          <p:cNvPr id="3" name="TextovéPole 2"/>
          <p:cNvSpPr txBox="1"/>
          <p:nvPr/>
        </p:nvSpPr>
        <p:spPr>
          <a:xfrm>
            <a:off x="611560" y="1556792"/>
            <a:ext cx="7704856" cy="4801314"/>
          </a:xfrm>
          <a:prstGeom prst="rect">
            <a:avLst/>
          </a:prstGeom>
          <a:noFill/>
        </p:spPr>
        <p:txBody>
          <a:bodyPr wrap="square" rtlCol="0">
            <a:spAutoFit/>
          </a:bodyPr>
          <a:lstStyle/>
          <a:p>
            <a:r>
              <a:rPr lang="cs-CZ" dirty="0"/>
              <a:t>Kupní smlouvou se </a:t>
            </a:r>
            <a:r>
              <a:rPr lang="cs-CZ" u="sng" dirty="0"/>
              <a:t>prodávající</a:t>
            </a:r>
            <a:r>
              <a:rPr lang="cs-CZ" dirty="0"/>
              <a:t> zavazuje, že kupujícímu odevzdá věc, která je předmětem koupě, a umožní mu nabýt vlastnické právo k ní, a </a:t>
            </a:r>
            <a:r>
              <a:rPr lang="cs-CZ" u="sng" dirty="0"/>
              <a:t>kupující</a:t>
            </a:r>
            <a:r>
              <a:rPr lang="cs-CZ" dirty="0"/>
              <a:t> se zavazuje, že věc převezme a zaplatí prodávajícímu kupní cenu. </a:t>
            </a:r>
            <a:endParaRPr lang="cs-CZ" dirty="0" smtClean="0"/>
          </a:p>
          <a:p>
            <a:endParaRPr lang="cs-CZ" dirty="0"/>
          </a:p>
          <a:p>
            <a:r>
              <a:rPr lang="cs-CZ" dirty="0" smtClean="0"/>
              <a:t>Kupní cenu je možné stanovit i tak, že je sjednaný způsob jeho určení </a:t>
            </a:r>
          </a:p>
          <a:p>
            <a:endParaRPr lang="cs-CZ" dirty="0"/>
          </a:p>
          <a:p>
            <a:r>
              <a:rPr lang="cs-CZ" dirty="0" smtClean="0"/>
              <a:t>Vedlejší ustanovení </a:t>
            </a:r>
          </a:p>
          <a:p>
            <a:pPr marL="268288" indent="-268288">
              <a:buFont typeface="Wingdings" pitchFamily="2" charset="2"/>
              <a:buChar char="q"/>
            </a:pPr>
            <a:r>
              <a:rPr lang="cs-CZ" dirty="0" smtClean="0"/>
              <a:t>Výhrada vlastnického práva – kupující se stává vlastníkem až po zaplacení kupní ceny </a:t>
            </a:r>
          </a:p>
          <a:p>
            <a:pPr marL="268288" indent="-268288">
              <a:buFont typeface="Wingdings" pitchFamily="2" charset="2"/>
              <a:buChar char="q"/>
            </a:pPr>
            <a:r>
              <a:rPr lang="cs-CZ" dirty="0" smtClean="0"/>
              <a:t>Výhrada zpětné koupě - kupující je povinen na požádání věc převést za úplatu zpět </a:t>
            </a:r>
          </a:p>
          <a:p>
            <a:pPr marL="268288" indent="-268288">
              <a:buFont typeface="Wingdings" pitchFamily="2" charset="2"/>
              <a:buChar char="q"/>
            </a:pPr>
            <a:r>
              <a:rPr lang="cs-CZ" dirty="0" smtClean="0"/>
              <a:t>Předkupní právo – ujedná-li si </a:t>
            </a:r>
            <a:r>
              <a:rPr lang="cs-CZ" dirty="0" err="1" smtClean="0"/>
              <a:t>předkupník</a:t>
            </a:r>
            <a:r>
              <a:rPr lang="cs-CZ" dirty="0" smtClean="0"/>
              <a:t> k věci předkupní právo, vzniká dlužníkovi povinnost nabídnout věc </a:t>
            </a:r>
            <a:r>
              <a:rPr lang="cs-CZ" dirty="0" err="1" smtClean="0"/>
              <a:t>předkupníkovi</a:t>
            </a:r>
            <a:r>
              <a:rPr lang="cs-CZ" dirty="0" smtClean="0"/>
              <a:t> ke koupi, pokud by jí chtěl prodat třetí osobě </a:t>
            </a:r>
          </a:p>
          <a:p>
            <a:pPr marL="268288" indent="-268288">
              <a:buFont typeface="Wingdings" pitchFamily="2" charset="2"/>
              <a:buChar char="q"/>
            </a:pPr>
            <a:r>
              <a:rPr lang="cs-CZ" dirty="0" smtClean="0"/>
              <a:t>Koupě na zkoušku – kdo koupí věc na zkoušku, kupuje s podmínkou, že věc ve zkušební věc schválí</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o dílo I. </a:t>
            </a:r>
            <a:endParaRPr lang="cs-CZ" dirty="0"/>
          </a:p>
        </p:txBody>
      </p:sp>
      <p:sp>
        <p:nvSpPr>
          <p:cNvPr id="3" name="TextovéPole 2"/>
          <p:cNvSpPr txBox="1"/>
          <p:nvPr/>
        </p:nvSpPr>
        <p:spPr>
          <a:xfrm>
            <a:off x="467544" y="1484784"/>
            <a:ext cx="8064896" cy="4247317"/>
          </a:xfrm>
          <a:prstGeom prst="rect">
            <a:avLst/>
          </a:prstGeom>
          <a:noFill/>
        </p:spPr>
        <p:txBody>
          <a:bodyPr wrap="square" rtlCol="0">
            <a:spAutoFit/>
          </a:bodyPr>
          <a:lstStyle/>
          <a:p>
            <a:r>
              <a:rPr lang="cs-CZ" b="1" dirty="0" smtClean="0"/>
              <a:t>Smlouvou o dílo </a:t>
            </a:r>
            <a:r>
              <a:rPr lang="cs-CZ" dirty="0" smtClean="0"/>
              <a:t>se zhotovitel zavazuje na svůj náklad a nebezpečí provést pro objednatele dílo a objednatel se zavazuje dílo převzít a zaplatit cenu</a:t>
            </a:r>
          </a:p>
          <a:p>
            <a:endParaRPr lang="cs-CZ" dirty="0" smtClean="0"/>
          </a:p>
          <a:p>
            <a:r>
              <a:rPr lang="cs-CZ" u="sng" dirty="0" smtClean="0"/>
              <a:t>Dílem</a:t>
            </a:r>
            <a:r>
              <a:rPr lang="cs-CZ" dirty="0" smtClean="0"/>
              <a:t> se rozumí zhotovení určité věci, nespadá-li pod kupní smlouvu, a dále údržba, oprava nebo úprava věci, nebo činnost s jiným výsledkem</a:t>
            </a:r>
          </a:p>
          <a:p>
            <a:endParaRPr lang="cs-CZ" dirty="0" smtClean="0"/>
          </a:p>
          <a:p>
            <a:r>
              <a:rPr lang="cs-CZ" u="sng" dirty="0" smtClean="0"/>
              <a:t>Cena</a:t>
            </a:r>
            <a:r>
              <a:rPr lang="cs-CZ" dirty="0" smtClean="0"/>
              <a:t> může být určena pevnou částkou, odkazem na rozpočet nebo i odhadem  Pokud je cena sjednána pevnou částkou, nebo odkazem na rozpočet, nemůže ani objednatel ani zhotovitel žádat změnu ceny proto, že si dílo vyžádalo jiné úsilí nebo jiné náklady, než bylo předpokládáno</a:t>
            </a:r>
          </a:p>
          <a:p>
            <a:endParaRPr lang="cs-CZ" dirty="0" smtClean="0"/>
          </a:p>
          <a:p>
            <a:r>
              <a:rPr lang="cs-CZ" dirty="0" smtClean="0"/>
              <a:t>Nastane-li však zcela mimořádná nepředvídatelná okolnost, která dokončení díla podstatně ztěžuje, může soud podle svého uvážení rozhodnout o spravedlivém zvýšení ceny za dílo, anebo o zrušení smlouvy a o tom, jak se strany vypořádají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o dílo II</a:t>
            </a:r>
            <a:endParaRPr lang="cs-CZ" dirty="0"/>
          </a:p>
        </p:txBody>
      </p:sp>
      <p:sp>
        <p:nvSpPr>
          <p:cNvPr id="3" name="TextovéPole 2"/>
          <p:cNvSpPr txBox="1"/>
          <p:nvPr/>
        </p:nvSpPr>
        <p:spPr>
          <a:xfrm>
            <a:off x="539552" y="1628800"/>
            <a:ext cx="8208912" cy="3970318"/>
          </a:xfrm>
          <a:prstGeom prst="rect">
            <a:avLst/>
          </a:prstGeom>
          <a:noFill/>
        </p:spPr>
        <p:txBody>
          <a:bodyPr wrap="square" rtlCol="0">
            <a:spAutoFit/>
          </a:bodyPr>
          <a:lstStyle/>
          <a:p>
            <a:r>
              <a:rPr lang="cs-CZ" dirty="0" smtClean="0"/>
              <a:t>Objednatel může bez zbytečného odkladu odstoupit od smlouvy, požaduje-li zhotovitel zvýšení o více než 10 % ceny podle rozpočtu. V tomto případě je objednatel povinen nahradit zhotoviteli část ceny odpovídající rozsahu částečného provedení díla podle rozpočtu</a:t>
            </a:r>
          </a:p>
          <a:p>
            <a:endParaRPr lang="cs-CZ" dirty="0" smtClean="0"/>
          </a:p>
          <a:p>
            <a:r>
              <a:rPr lang="cs-CZ" dirty="0" smtClean="0"/>
              <a:t>Zhotovitel při provádění díla příkazům objednatele nepodléhá, proto zákon vyhrazuje objednateli právo kontroly nad prováděním díla. </a:t>
            </a:r>
          </a:p>
          <a:p>
            <a:endParaRPr lang="cs-CZ" dirty="0" smtClean="0"/>
          </a:p>
          <a:p>
            <a:r>
              <a:rPr lang="cs-CZ" dirty="0" smtClean="0"/>
              <a:t>Dílo je provedeno, je-li dokončeno a předáno.  Dílo je dokončeno, je-li předvedena jeho způsobilost sloužit svému účelu.</a:t>
            </a:r>
          </a:p>
          <a:p>
            <a:endParaRPr lang="cs-CZ" dirty="0" smtClean="0"/>
          </a:p>
          <a:p>
            <a:r>
              <a:rPr lang="cs-CZ" dirty="0" smtClean="0"/>
              <a:t>Objednatel převezme dokončené dílo s výhradami, nebo bez výhrad </a:t>
            </a:r>
          </a:p>
          <a:p>
            <a:endParaRPr lang="cs-CZ" dirty="0" smtClean="0"/>
          </a:p>
          <a:p>
            <a:r>
              <a:rPr lang="cs-CZ" dirty="0" smtClean="0"/>
              <a:t>Pokud dílo neodpovídá smlouvě, má vadu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Výprosa, výpůjčka, zápůjčka a úvěr</a:t>
            </a:r>
            <a:endParaRPr lang="cs-CZ" dirty="0"/>
          </a:p>
        </p:txBody>
      </p:sp>
      <p:sp>
        <p:nvSpPr>
          <p:cNvPr id="3" name="TextovéPole 2"/>
          <p:cNvSpPr txBox="1"/>
          <p:nvPr/>
        </p:nvSpPr>
        <p:spPr>
          <a:xfrm>
            <a:off x="467544" y="1484784"/>
            <a:ext cx="7920880" cy="4247317"/>
          </a:xfrm>
          <a:prstGeom prst="rect">
            <a:avLst/>
          </a:prstGeom>
          <a:noFill/>
        </p:spPr>
        <p:txBody>
          <a:bodyPr wrap="square" rtlCol="0">
            <a:spAutoFit/>
          </a:bodyPr>
          <a:lstStyle/>
          <a:p>
            <a:r>
              <a:rPr lang="cs-CZ" b="1" dirty="0" smtClean="0"/>
              <a:t>O výprosu </a:t>
            </a:r>
            <a:r>
              <a:rPr lang="cs-CZ" dirty="0" smtClean="0"/>
              <a:t>se bude jednat v případě, kdy </a:t>
            </a:r>
            <a:r>
              <a:rPr lang="cs-CZ" dirty="0" err="1" smtClean="0"/>
              <a:t>půjčitel</a:t>
            </a:r>
            <a:r>
              <a:rPr lang="cs-CZ" dirty="0" smtClean="0"/>
              <a:t> </a:t>
            </a:r>
            <a:r>
              <a:rPr lang="cs-CZ" dirty="0" err="1" smtClean="0"/>
              <a:t>výprosníkovi</a:t>
            </a:r>
            <a:r>
              <a:rPr lang="cs-CZ" dirty="0" smtClean="0"/>
              <a:t> bezplatně přenechá věc k užívání, aniž si s ním sjedná, kdy ji má vrátit.</a:t>
            </a:r>
          </a:p>
          <a:p>
            <a:endParaRPr lang="cs-CZ" dirty="0" smtClean="0"/>
          </a:p>
          <a:p>
            <a:r>
              <a:rPr lang="cs-CZ" b="1" dirty="0" smtClean="0"/>
              <a:t>Smlouvou o výpůjčce </a:t>
            </a:r>
            <a:r>
              <a:rPr lang="cs-CZ" dirty="0" err="1" smtClean="0"/>
              <a:t>půjčitel</a:t>
            </a:r>
            <a:r>
              <a:rPr lang="cs-CZ" dirty="0" smtClean="0"/>
              <a:t> přenechává </a:t>
            </a:r>
            <a:r>
              <a:rPr lang="cs-CZ" dirty="0" err="1" smtClean="0"/>
              <a:t>vypůjčiteli</a:t>
            </a:r>
            <a:r>
              <a:rPr lang="cs-CZ" dirty="0" smtClean="0"/>
              <a:t> nezuživatelnou věc (např. obraz, prsten) a zavazuje se mu umožnit její bezplatné dočasné užívání </a:t>
            </a:r>
          </a:p>
          <a:p>
            <a:endParaRPr lang="cs-CZ" dirty="0" smtClean="0"/>
          </a:p>
          <a:p>
            <a:r>
              <a:rPr lang="cs-CZ" b="1" dirty="0" smtClean="0"/>
              <a:t>Smlouva o zápůjčce </a:t>
            </a:r>
            <a:r>
              <a:rPr lang="cs-CZ" dirty="0" smtClean="0"/>
              <a:t>vznikne tehdy, přenechá-li zapůjčitel </a:t>
            </a:r>
            <a:r>
              <a:rPr lang="cs-CZ" dirty="0" err="1" smtClean="0"/>
              <a:t>vydlužiteli</a:t>
            </a:r>
            <a:r>
              <a:rPr lang="cs-CZ" dirty="0" smtClean="0"/>
              <a:t> zastupitelnou věc (např. peníze) tak, aby ji užil podle libosti a po čase vrátil věc stejného druhu</a:t>
            </a:r>
          </a:p>
          <a:p>
            <a:endParaRPr lang="cs-CZ" dirty="0" smtClean="0"/>
          </a:p>
          <a:p>
            <a:r>
              <a:rPr lang="cs-CZ" b="1" dirty="0" smtClean="0"/>
              <a:t>Smlouvou o úvěru </a:t>
            </a:r>
            <a:r>
              <a:rPr lang="cs-CZ" dirty="0" smtClean="0"/>
              <a:t>se úvěrující zavazuje, že úvěrovanému poskytne na jeho požádání a v jeho prospěch peněžní prostředky do určité částky, a úvěrovaný se zavazuje poskytnuté peněžní prostředky vrátit a zaplatit úroky </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Nájem, podnájem, pacht </a:t>
            </a:r>
            <a:endParaRPr lang="cs-CZ" dirty="0"/>
          </a:p>
        </p:txBody>
      </p:sp>
      <p:sp>
        <p:nvSpPr>
          <p:cNvPr id="3" name="TextovéPole 2"/>
          <p:cNvSpPr txBox="1"/>
          <p:nvPr/>
        </p:nvSpPr>
        <p:spPr>
          <a:xfrm>
            <a:off x="611560" y="1628800"/>
            <a:ext cx="7992888" cy="3693319"/>
          </a:xfrm>
          <a:prstGeom prst="rect">
            <a:avLst/>
          </a:prstGeom>
          <a:noFill/>
        </p:spPr>
        <p:txBody>
          <a:bodyPr wrap="square" rtlCol="0">
            <a:spAutoFit/>
          </a:bodyPr>
          <a:lstStyle/>
          <a:p>
            <a:r>
              <a:rPr lang="cs-CZ" b="1" dirty="0" smtClean="0"/>
              <a:t>Nájemní smlouvou </a:t>
            </a:r>
            <a:r>
              <a:rPr lang="cs-CZ" dirty="0" smtClean="0"/>
              <a:t>se pronajímatel zavazuje přenechat nájemci věc k dočasnému užívání a nájemce se zavazuje platit za to pronajímateli nájemné </a:t>
            </a:r>
          </a:p>
          <a:p>
            <a:endParaRPr lang="cs-CZ" dirty="0" smtClean="0"/>
          </a:p>
          <a:p>
            <a:r>
              <a:rPr lang="cs-CZ" b="1" dirty="0" smtClean="0"/>
              <a:t>Podnájem</a:t>
            </a:r>
            <a:r>
              <a:rPr lang="cs-CZ" dirty="0" smtClean="0"/>
              <a:t> – se souhlasem pronajímatele může nájemce zřídit třetí osobě k věci užívací právo (Nájemce může dát třetí osobě do podnájmu část byty, pokud v bytě trvale bydlí i bez souhlasu pronajímatele.)</a:t>
            </a:r>
          </a:p>
          <a:p>
            <a:endParaRPr lang="cs-CZ" dirty="0" smtClean="0"/>
          </a:p>
          <a:p>
            <a:r>
              <a:rPr lang="cs-CZ" b="1" dirty="0" smtClean="0"/>
              <a:t>Pacht</a:t>
            </a:r>
            <a:r>
              <a:rPr lang="cs-CZ" dirty="0" smtClean="0"/>
              <a:t> - Propachtovatel se zavazuje přenechat </a:t>
            </a:r>
            <a:r>
              <a:rPr lang="cs-CZ" dirty="0" err="1" smtClean="0"/>
              <a:t>pachtýři</a:t>
            </a:r>
            <a:r>
              <a:rPr lang="cs-CZ" dirty="0" smtClean="0"/>
              <a:t> věc k dočasnému užívání a požívání a </a:t>
            </a:r>
            <a:r>
              <a:rPr lang="cs-CZ" dirty="0" err="1" smtClean="0"/>
              <a:t>pachtýř</a:t>
            </a:r>
            <a:r>
              <a:rPr lang="cs-CZ" dirty="0" smtClean="0"/>
              <a:t> se zavazuje platit za to propachtovateli pachtovné </a:t>
            </a:r>
          </a:p>
          <a:p>
            <a:endParaRPr lang="cs-CZ" dirty="0" smtClean="0"/>
          </a:p>
          <a:p>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324</TotalTime>
  <Words>176</Words>
  <Application>Microsoft Office PowerPoint</Application>
  <PresentationFormat>Předvádění na obrazovce (4:3)</PresentationFormat>
  <Paragraphs>44</Paragraphs>
  <Slides>6</Slides>
  <Notes>0</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Administrativní</vt:lpstr>
      <vt:lpstr>Právní nauka</vt:lpstr>
      <vt:lpstr>Kupní smlouva </vt:lpstr>
      <vt:lpstr>Smlouva o dílo I. </vt:lpstr>
      <vt:lpstr>Smlouva o dílo II</vt:lpstr>
      <vt:lpstr>Výprosa, výpůjčka, zápůjčka a úvěr</vt:lpstr>
      <vt:lpstr>Nájem, podnájem, pacht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Obchodní právo</dc:title>
  <dc:creator>Černí</dc:creator>
  <cp:lastModifiedBy>Černí</cp:lastModifiedBy>
  <cp:revision>13</cp:revision>
  <dcterms:created xsi:type="dcterms:W3CDTF">2014-03-24T19:57:05Z</dcterms:created>
  <dcterms:modified xsi:type="dcterms:W3CDTF">2018-04-10T18:23:55Z</dcterms:modified>
</cp:coreProperties>
</file>