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  <p:sldId id="289" r:id="rId36"/>
    <p:sldId id="290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51" r:id="rId91"/>
    <p:sldId id="352" r:id="rId92"/>
    <p:sldId id="353" r:id="rId93"/>
    <p:sldId id="356" r:id="rId94"/>
    <p:sldId id="357" r:id="rId95"/>
    <p:sldId id="347" r:id="rId96"/>
    <p:sldId id="348" r:id="rId97"/>
    <p:sldId id="354" r:id="rId98"/>
    <p:sldId id="355" r:id="rId99"/>
    <p:sldId id="349" r:id="rId100"/>
    <p:sldId id="350" r:id="rId101"/>
    <p:sldId id="298" r:id="rId102"/>
    <p:sldId id="358" r:id="rId10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33CC33"/>
    <a:srgbClr val="FF0000"/>
    <a:srgbClr val="006600"/>
    <a:srgbClr val="00CC00"/>
    <a:srgbClr val="FF0066"/>
    <a:srgbClr val="00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14.3.2018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me_b.sv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ribramsky.denik.cz/" TargetMode="External"/><Relationship Id="rId2" Type="http://schemas.openxmlformats.org/officeDocument/2006/relationships/hyperlink" Target="https://adclick.g.doubleclick.net/pcs/click?xai=AKAOjst6hhJB-9VzT9y9AscKwYIT1Dg6d9geEKCiU107kdgNwPHDE9taNr9aokKoWCEM7oI2pvpq1w1cGHVJxDmhWb2S-nTNqoIDC_WBhmsBqidaf7lJBO2C1Jbss220czDGiMAFc51UCDY&amp;sig=Cg0ArKJSzGrncELSJ_JG&amp;urlfix=1&amp;adurl=https://go.eu.bbelements.com/please/redirect/25215/1/4/22/!uwi=1344,uhe=840,uce=1,ibbid=BBID-01-01946290780952075,impressionId=ff398770-156b-41a6-9fd8-307c01f3a837,ibb_device_id=0,ip_co=1,ip_reg=53,b_w=1000,b_h=200,param=869485/824265_1_?https://www.opel-akce.cz/opel24/?src=source-adactive-dm&amp;utm_source=adactive-pack-automix&amp;utm_medium=adative-automix&amp;utm_content=leaderboard-1000x200&amp;utm_campaign=1802_24hou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facebook.com/sharer.php?u=https://pribramsky.denik.cz/galerie/foto.html?mm=masna-porazkaweb&amp;photo=1&amp;back=2965586331-2114-47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bramsky.denik.cz/" TargetMode="External"/><Relationship Id="rId2" Type="http://schemas.openxmlformats.org/officeDocument/2006/relationships/hyperlink" Target="https://adclick.g.doubleclick.net/pcs/click?xai=AKAOjst6hhJB-9VzT9y9AscKwYIT1Dg6d9geEKCiU107kdgNwPHDE9taNr9aokKoWCEM7oI2pvpq1w1cGHVJxDmhWb2S-nTNqoIDC_WBhmsBqidaf7lJBO2C1Jbss220czDGiMAFc51UCDY&amp;sig=Cg0ArKJSzGrncELSJ_JG&amp;urlfix=1&amp;adurl=https://go.eu.bbelements.com/please/redirect/25215/1/4/22/!uwi=1344,uhe=840,uce=1,ibbid=BBID-01-01946290780952075,impressionId=ff398770-156b-41a6-9fd8-307c01f3a837,ibb_device_id=0,ip_co=1,ip_reg=53,b_w=1000,b_h=200,param=869485/824265_1_?https://www.opel-akce.cz/opel24/?src=source-adactive-dm&amp;utm_source=adactive-pack-automix&amp;utm_medium=adative-automix&amp;utm_content=leaderboard-1000x200&amp;utm_campaign=1802_24hou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facebook.com/sharer.php?u=https://pribramsky.denik.cz/galerie/foto.html?mm=masna-porazkaweb&amp;photo=1&amp;back=2965586331-2114-47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bramsky.denik.cz/" TargetMode="External"/><Relationship Id="rId2" Type="http://schemas.openxmlformats.org/officeDocument/2006/relationships/hyperlink" Target="https://adclick.g.doubleclick.net/pcs/click?xai=AKAOjst6hhJB-9VzT9y9AscKwYIT1Dg6d9geEKCiU107kdgNwPHDE9taNr9aokKoWCEM7oI2pvpq1w1cGHVJxDmhWb2S-nTNqoIDC_WBhmsBqidaf7lJBO2C1Jbss220czDGiMAFc51UCDY&amp;sig=Cg0ArKJSzGrncELSJ_JG&amp;urlfix=1&amp;adurl=https://go.eu.bbelements.com/please/redirect/25215/1/4/22/!uwi=1344,uhe=840,uce=1,ibbid=BBID-01-01946290780952075,impressionId=ff398770-156b-41a6-9fd8-307c01f3a837,ibb_device_id=0,ip_co=1,ip_reg=53,b_w=1000,b_h=200,param=869485/824265_1_?https://www.opel-akce.cz/opel24/?src=source-adactive-dm&amp;utm_source=adactive-pack-automix&amp;utm_medium=adative-automix&amp;utm_content=leaderboard-1000x200&amp;utm_campaign=1802_24hou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gropress.cz/wp-content/uploads/2016/11/MASO1.jpg" TargetMode="External"/><Relationship Id="rId4" Type="http://schemas.openxmlformats.org/officeDocument/2006/relationships/hyperlink" Target="https://www.facebook.com/sharer.php?u=https://pribramsky.denik.cz/galerie/foto.html?mm=masna-porazkaweb&amp;photo=1&amp;back=2965586331-2114-47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TECHNOLOGIE MASA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1484785"/>
          <a:ext cx="8640960" cy="3528391"/>
        </p:xfrm>
        <a:graphic>
          <a:graphicData uri="http://schemas.openxmlformats.org/drawingml/2006/table">
            <a:tbl>
              <a:tblPr/>
              <a:tblGrid>
                <a:gridCol w="2354626"/>
                <a:gridCol w="1509806"/>
                <a:gridCol w="1474876"/>
                <a:gridCol w="1147557"/>
                <a:gridCol w="2154095"/>
              </a:tblGrid>
              <a:tr h="18722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Maso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voda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bílkoviny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tuky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minerální látky</a:t>
                      </a:r>
                      <a:endParaRPr lang="cs-CZ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čistá svalovina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70 - 75 %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18 - 22 %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1 - 3 %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1 - </a:t>
                      </a:r>
                      <a:r>
                        <a:rPr lang="cs-CZ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,5 %</a:t>
                      </a:r>
                      <a:endParaRPr lang="cs-CZ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5536" y="105273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Složení masa:</a:t>
            </a:r>
            <a:endParaRPr lang="cs-CZ" sz="2400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/>
          </a:bodyPr>
          <a:lstStyle/>
          <a:p>
            <a:pPr marL="246063" lvl="1" indent="-246063">
              <a:buBlip>
                <a:blip r:embed="rId2"/>
              </a:buBlip>
            </a:pPr>
            <a:r>
              <a:rPr lang="cs-CZ" sz="2800" dirty="0" smtClean="0"/>
              <a:t>sleduje </a:t>
            </a:r>
            <a:r>
              <a:rPr lang="cs-CZ" sz="2800" dirty="0" smtClean="0"/>
              <a:t>se </a:t>
            </a:r>
            <a:r>
              <a:rPr lang="cs-CZ" sz="2800" b="1" dirty="0" smtClean="0">
                <a:solidFill>
                  <a:srgbClr val="C00000"/>
                </a:solidFill>
              </a:rPr>
              <a:t>pěna, </a:t>
            </a:r>
            <a:r>
              <a:rPr lang="cs-CZ" sz="2800" b="1" dirty="0" smtClean="0">
                <a:solidFill>
                  <a:srgbClr val="C00000"/>
                </a:solidFill>
              </a:rPr>
              <a:t>příp. zápach </a:t>
            </a:r>
            <a:r>
              <a:rPr lang="cs-CZ" sz="2800" dirty="0" smtClean="0"/>
              <a:t>– musí se okamžitě </a:t>
            </a:r>
            <a:r>
              <a:rPr lang="cs-CZ" sz="2800" dirty="0" smtClean="0"/>
              <a:t>nahradit lák za nový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připraveno k uzení asi za </a:t>
            </a:r>
            <a:r>
              <a:rPr lang="cs-CZ" sz="2800" dirty="0" smtClean="0">
                <a:solidFill>
                  <a:srgbClr val="C00000"/>
                </a:solidFill>
              </a:rPr>
              <a:t>cca 3 týdny po nasolení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by mělo mít na řezu růžovou barvu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před uzením na 1 hodinu dát to vlažné vody</a:t>
            </a:r>
            <a:r>
              <a:rPr lang="cs-CZ" sz="2800" dirty="0" smtClean="0"/>
              <a:t>, pak </a:t>
            </a:r>
            <a:r>
              <a:rPr lang="cs-CZ" sz="2800" b="1" dirty="0" smtClean="0"/>
              <a:t>uzení</a:t>
            </a:r>
            <a:endParaRPr lang="cs-CZ" sz="2800" dirty="0" smtClean="0"/>
          </a:p>
          <a:p>
            <a:pPr marL="274638" lvl="1" indent="-246063">
              <a:buBlip>
                <a:blip r:embed="rId2"/>
              </a:buBlip>
            </a:pPr>
            <a:r>
              <a:rPr lang="cs-CZ" sz="2800" dirty="0" smtClean="0"/>
              <a:t>během udícího procesu </a:t>
            </a:r>
            <a:r>
              <a:rPr lang="cs-CZ" sz="2800" b="1" dirty="0" smtClean="0">
                <a:solidFill>
                  <a:srgbClr val="FF0000"/>
                </a:solidFill>
              </a:rPr>
              <a:t>uvnitř výrobku musí být teplota minimálně 70 </a:t>
            </a:r>
            <a:r>
              <a:rPr lang="cs-CZ" sz="2800" b="1" dirty="0" smtClean="0">
                <a:solidFill>
                  <a:srgbClr val="FF0000"/>
                </a:solidFill>
              </a:rPr>
              <a:t>°C po </a:t>
            </a:r>
            <a:r>
              <a:rPr lang="cs-CZ" sz="2800" b="1" dirty="0" smtClean="0">
                <a:solidFill>
                  <a:srgbClr val="FF0000"/>
                </a:solidFill>
              </a:rPr>
              <a:t>dobu alespoň 10 minut</a:t>
            </a:r>
          </a:p>
          <a:p>
            <a:pPr>
              <a:buBlip>
                <a:blip r:embed="rId2"/>
              </a:buBlip>
            </a:pPr>
            <a:endParaRPr lang="cs-CZ" sz="48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astal čas zabijaček. Jen žádné divadlo! - Moravskoslezský dení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ílo « Josef L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Sacharidy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glykogen </a:t>
            </a:r>
            <a:r>
              <a:rPr lang="cs-CZ" sz="2800" dirty="0" smtClean="0"/>
              <a:t>se vyskytuje v malém množství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vyčerpaných zvířat dochází </a:t>
            </a:r>
            <a:r>
              <a:rPr lang="cs-CZ" sz="2800" b="1" dirty="0" smtClean="0">
                <a:solidFill>
                  <a:srgbClr val="C00000"/>
                </a:solidFill>
              </a:rPr>
              <a:t>k malému okyselení masa</a:t>
            </a:r>
            <a:r>
              <a:rPr lang="cs-CZ" sz="2800" dirty="0" smtClean="0"/>
              <a:t>, což má nepříznivý důsledek na skladování.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Bílkoviny</a:t>
            </a:r>
            <a:endParaRPr lang="cs-CZ" sz="3200" dirty="0" smtClean="0">
              <a:solidFill>
                <a:srgbClr val="FF006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b="1" dirty="0" smtClean="0"/>
              <a:t> </a:t>
            </a:r>
            <a:r>
              <a:rPr lang="cs-CZ" dirty="0" smtClean="0"/>
              <a:t>z nutričního hlediska jsou nejcennější složkou masa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tzv. libová svalovina obsahuje 18 - 22 % bílkovin</a:t>
            </a:r>
          </a:p>
          <a:p>
            <a:pPr lvl="0"/>
            <a:endParaRPr lang="cs-CZ" sz="2800" b="1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Sarkoplazmatické bílkoviny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bílkoviny obsažené </a:t>
            </a:r>
            <a:r>
              <a:rPr lang="cs-CZ" sz="2800" u="sng" dirty="0" smtClean="0"/>
              <a:t>uvnitř svalových buněk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cytoplazma svalové buňky tekutá výplň buňky</a:t>
            </a:r>
          </a:p>
          <a:p>
            <a:pPr lvl="0">
              <a:buBlip>
                <a:blip r:embed="rId2"/>
              </a:buBlip>
            </a:pPr>
            <a:r>
              <a:rPr lang="cs-CZ" sz="2800" u="sng" dirty="0" smtClean="0"/>
              <a:t>rozpustné ve vodě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vaření jsou první, které se vyvaří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zahřátí, tepelném opracování </a:t>
            </a:r>
            <a:r>
              <a:rPr lang="cs-CZ" sz="2800" u="sng" dirty="0" smtClean="0"/>
              <a:t>denaturují (</a:t>
            </a:r>
            <a:r>
              <a:rPr lang="cs-CZ" sz="2800" dirty="0" smtClean="0"/>
              <a:t>nevratná změna bílkovinného řetězce)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bílkoviny změní strukturu a podílejí se na zpevnění struktury svaloviny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err="1" smtClean="0">
                <a:solidFill>
                  <a:srgbClr val="0000FF"/>
                </a:solidFill>
              </a:rPr>
              <a:t>Myofibrilární</a:t>
            </a:r>
            <a:r>
              <a:rPr lang="cs-CZ" sz="2800" b="1" dirty="0" smtClean="0">
                <a:solidFill>
                  <a:srgbClr val="0000FF"/>
                </a:solidFill>
              </a:rPr>
              <a:t> bílkoviny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bílkoviny, které tvoří </a:t>
            </a:r>
            <a:r>
              <a:rPr lang="cs-CZ" sz="2800" b="1" dirty="0" smtClean="0">
                <a:solidFill>
                  <a:srgbClr val="C00000"/>
                </a:solidFill>
              </a:rPr>
              <a:t>aktin</a:t>
            </a:r>
            <a:r>
              <a:rPr lang="cs-CZ" sz="2800" dirty="0" smtClean="0"/>
              <a:t> a </a:t>
            </a:r>
            <a:r>
              <a:rPr lang="cs-CZ" sz="2800" b="1" dirty="0" smtClean="0">
                <a:solidFill>
                  <a:srgbClr val="C00000"/>
                </a:solidFill>
              </a:rPr>
              <a:t>myozin</a:t>
            </a:r>
            <a:r>
              <a:rPr lang="cs-CZ" sz="2800" dirty="0" smtClean="0"/>
              <a:t> (tj. vlastní svalová vlákna)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tvoří myofibrily</a:t>
            </a:r>
          </a:p>
          <a:p>
            <a:pPr lvl="0">
              <a:buBlip>
                <a:blip r:embed="rId2"/>
              </a:buBlip>
            </a:pPr>
            <a:r>
              <a:rPr lang="cs-CZ" sz="2800" b="1" u="sng" dirty="0" smtClean="0"/>
              <a:t>rozpustné v roztocích solí</a:t>
            </a:r>
            <a:r>
              <a:rPr lang="cs-CZ" sz="2800" dirty="0" smtClean="0"/>
              <a:t>, tj. v čisté vodě je nerozpustíme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tepelné úpravě rovněž </a:t>
            </a:r>
            <a:r>
              <a:rPr lang="cs-CZ" sz="2800" b="1" dirty="0" smtClean="0"/>
              <a:t>denaturují</a:t>
            </a:r>
            <a:endParaRPr lang="cs-CZ" sz="2800" dirty="0" smtClean="0"/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sz="2800" b="1" dirty="0" err="1" smtClean="0"/>
              <a:t>Stromatické</a:t>
            </a:r>
            <a:r>
              <a:rPr lang="cs-CZ" sz="2800" b="1" dirty="0" smtClean="0"/>
              <a:t> bílkoviny </a:t>
            </a:r>
            <a:r>
              <a:rPr lang="cs-CZ" sz="2900" dirty="0" smtClean="0"/>
              <a:t>(kolageny, keratiny, elastiny)</a:t>
            </a:r>
          </a:p>
          <a:p>
            <a:pPr lvl="0">
              <a:buBlip>
                <a:blip r:embed="rId2"/>
              </a:buBlip>
            </a:pPr>
            <a:r>
              <a:rPr lang="cs-CZ" sz="2900" dirty="0" smtClean="0"/>
              <a:t>obsaženy </a:t>
            </a:r>
            <a:r>
              <a:rPr lang="cs-CZ" sz="2900" b="1" dirty="0" smtClean="0">
                <a:solidFill>
                  <a:srgbClr val="0000FF"/>
                </a:solidFill>
              </a:rPr>
              <a:t>v pojivové tkáni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šlachy,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kosti,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kůže,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vazivo,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obalová tkáň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nejsou rozpustné </a:t>
            </a:r>
            <a:r>
              <a:rPr lang="cs-CZ" sz="2800" b="1" dirty="0" smtClean="0"/>
              <a:t>ani ve vodě ani ve slaných roztocích</a:t>
            </a:r>
          </a:p>
          <a:p>
            <a:pPr lvl="0">
              <a:buBlip>
                <a:blip r:embed="rId2"/>
              </a:buBlip>
            </a:pPr>
            <a:r>
              <a:rPr lang="cs-CZ" sz="2800" u="sng" dirty="0" smtClean="0"/>
              <a:t>ve studené vodě jsou nerozpustné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pokud je </a:t>
            </a:r>
            <a:r>
              <a:rPr lang="cs-CZ" sz="2800" b="1" dirty="0" smtClean="0"/>
              <a:t>zahřejeme na 60 °C</a:t>
            </a:r>
            <a:r>
              <a:rPr lang="cs-CZ" sz="2800" dirty="0" smtClean="0"/>
              <a:t>, začnou se ve vodě </a:t>
            </a:r>
            <a:r>
              <a:rPr lang="cs-CZ" sz="2800" b="1" u="sng" dirty="0" smtClean="0"/>
              <a:t>rozpouštět</a:t>
            </a:r>
            <a:endParaRPr lang="cs-CZ" sz="2800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při chladnutí opět tuhnou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hlavně 65 – 90 stupňů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živočišná želatina je schopná </a:t>
            </a:r>
            <a:r>
              <a:rPr lang="cs-CZ" sz="2800" b="1" dirty="0" smtClean="0"/>
              <a:t>vytvářet pevné gely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roztok tuhne při pokojové teplotě od koncentrace 1 % v roztoku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zahřátí </a:t>
            </a:r>
            <a:r>
              <a:rPr lang="cs-CZ" sz="2800" b="1" dirty="0" smtClean="0">
                <a:solidFill>
                  <a:srgbClr val="C00000"/>
                </a:solidFill>
              </a:rPr>
              <a:t>na 100 °C kolagen denaturuje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Tuky – lipidy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jsou </a:t>
            </a:r>
            <a:r>
              <a:rPr lang="cs-CZ" sz="2800" b="1" dirty="0" smtClean="0">
                <a:solidFill>
                  <a:srgbClr val="0000FF"/>
                </a:solidFill>
              </a:rPr>
              <a:t>nositeli </a:t>
            </a:r>
            <a:r>
              <a:rPr lang="cs-CZ" sz="2800" b="1" dirty="0" err="1" smtClean="0">
                <a:solidFill>
                  <a:srgbClr val="0000FF"/>
                </a:solidFill>
              </a:rPr>
              <a:t>aromových</a:t>
            </a:r>
            <a:r>
              <a:rPr lang="cs-CZ" sz="2800" b="1" dirty="0" smtClean="0">
                <a:solidFill>
                  <a:srgbClr val="0000FF"/>
                </a:solidFill>
              </a:rPr>
              <a:t> látek</a:t>
            </a:r>
            <a:r>
              <a:rPr lang="cs-CZ" sz="2800" dirty="0" smtClean="0"/>
              <a:t>, které rozhodující měrou ovlivňují senzorické vlastnosti masa.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vyskytují se </a:t>
            </a:r>
            <a:r>
              <a:rPr lang="cs-CZ" sz="2800" b="1" dirty="0" smtClean="0">
                <a:solidFill>
                  <a:srgbClr val="0000FF"/>
                </a:solidFill>
              </a:rPr>
              <a:t>přímo ve svalovině – intramuskulární tuk</a:t>
            </a:r>
            <a:r>
              <a:rPr lang="cs-CZ" sz="2800" dirty="0" smtClean="0"/>
              <a:t> nikoliv v podkožním vazivu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zásobní tuk – zvláštní tkáň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intramuskulární tuk</a:t>
            </a:r>
            <a:endParaRPr lang="cs-CZ" sz="2800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ovlivňuje chuť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způsobuje, že je maso křehké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způsobuje bílou kresbu – mramorování na řezu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a je znakem kvality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s mramorováním je považováno za kvalitnější,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je křehčí a dražší,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/>
              <a:t>výrazně hodnoceno u hovězího masa</a:t>
            </a:r>
          </a:p>
          <a:p>
            <a:pPr lvl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Mramorování masa</a:t>
            </a:r>
            <a:endParaRPr lang="cs-CZ" sz="3200" b="1" dirty="0"/>
          </a:p>
        </p:txBody>
      </p:sp>
      <p:pic>
        <p:nvPicPr>
          <p:cNvPr id="23554" name="Picture 2" descr="Japonská kuchyně « Rubrika | Slintám nad tím - blog o dobrém jí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obsahu tuku ve svalovině je jen několik procent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obsah </a:t>
            </a:r>
            <a:r>
              <a:rPr lang="cs-CZ" sz="2800" b="1" dirty="0" smtClean="0"/>
              <a:t>cholesterolu</a:t>
            </a:r>
            <a:r>
              <a:rPr lang="cs-CZ" sz="2800" dirty="0" smtClean="0"/>
              <a:t> je negativně hodnocen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pozor </a:t>
            </a:r>
            <a:r>
              <a:rPr lang="cs-CZ" b="1" dirty="0" smtClean="0">
                <a:solidFill>
                  <a:srgbClr val="C00000"/>
                </a:solidFill>
              </a:rPr>
              <a:t>- obsahuje ho i libové maso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různé typy cholesterolu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usazuje se v cévách každému,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záleží na genetických dispozicích, a životním stylu</a:t>
            </a:r>
          </a:p>
          <a:p>
            <a:pPr lvl="0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tuk </a:t>
            </a:r>
            <a:r>
              <a:rPr lang="cs-CZ" sz="2800" b="1" dirty="0" smtClean="0">
                <a:solidFill>
                  <a:srgbClr val="0000FF"/>
                </a:solidFill>
              </a:rPr>
              <a:t>obsahuje barviva: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karoteny a xantofyly,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souborně označovány jako </a:t>
            </a:r>
            <a:r>
              <a:rPr lang="cs-CZ" b="1" dirty="0" smtClean="0"/>
              <a:t>lipochromy</a:t>
            </a:r>
            <a:endParaRPr lang="cs-CZ" dirty="0" smtClean="0"/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barviva, která dávají tuku </a:t>
            </a:r>
            <a:r>
              <a:rPr lang="cs-CZ" sz="2400" u="sng" dirty="0" smtClean="0"/>
              <a:t>žluté</a:t>
            </a:r>
            <a:r>
              <a:rPr lang="cs-CZ" sz="2400" dirty="0" smtClean="0"/>
              <a:t> až </a:t>
            </a:r>
            <a:r>
              <a:rPr lang="cs-CZ" sz="2400" u="sng" dirty="0" smtClean="0"/>
              <a:t>oranžové</a:t>
            </a:r>
            <a:r>
              <a:rPr lang="cs-CZ" sz="2400" dirty="0" smtClean="0"/>
              <a:t> zbarvení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Minerální látky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400" dirty="0" smtClean="0"/>
              <a:t>tvoří cca 1 % masa</a:t>
            </a:r>
          </a:p>
          <a:p>
            <a:pPr lvl="0">
              <a:buBlip>
                <a:blip r:embed="rId2"/>
              </a:buBlip>
            </a:pPr>
            <a:r>
              <a:rPr lang="cs-CZ" sz="2400" dirty="0" smtClean="0"/>
              <a:t>sloučeniny hořčíku, vápníku, draslíku, železa a zinku</a:t>
            </a:r>
          </a:p>
          <a:p>
            <a:pPr lvl="0">
              <a:buBlip>
                <a:blip r:embed="rId2"/>
              </a:buBlip>
            </a:pPr>
            <a:r>
              <a:rPr lang="cs-CZ" sz="2400" dirty="0" smtClean="0"/>
              <a:t>významné pro fyziologické funkce konzumenta</a:t>
            </a:r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Hořčík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ovlivňuje </a:t>
            </a:r>
            <a:r>
              <a:rPr lang="cs-CZ" b="1" dirty="0" smtClean="0">
                <a:solidFill>
                  <a:srgbClr val="0000FF"/>
                </a:solidFill>
              </a:rPr>
              <a:t>aktivitu enzymů </a:t>
            </a:r>
            <a:r>
              <a:rPr lang="cs-CZ" dirty="0" smtClean="0"/>
              <a:t>v organismu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je součástí enzymů</a:t>
            </a:r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Vápník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funkce při srážení krve a klíčová úloha při svalové kontrakci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spojení aktinu a myozinu </a:t>
            </a:r>
            <a:r>
              <a:rPr lang="cs-CZ" dirty="0" smtClean="0"/>
              <a:t>prostřednictvím Ca</a:t>
            </a:r>
            <a:r>
              <a:rPr lang="cs-CZ" baseline="30000" dirty="0" smtClean="0"/>
              <a:t>2+ </a:t>
            </a:r>
            <a:r>
              <a:rPr lang="cs-CZ" dirty="0" smtClean="0"/>
              <a:t>iontů </a:t>
            </a:r>
          </a:p>
          <a:p>
            <a:pPr lvl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Stavba svalu</a:t>
            </a:r>
            <a:endParaRPr lang="cs-CZ" sz="3200" b="1" dirty="0"/>
          </a:p>
        </p:txBody>
      </p:sp>
      <p:pic>
        <p:nvPicPr>
          <p:cNvPr id="29699" name="Picture 3" descr="https://www.ifauna.cz/images/clanky-foto/08/08-02-k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32848" cy="490346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56612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 – svalové bříško, 2 – šlachové úpony, 3 – sval, 4 – svalový snopec, 5 – svalové vlákno, 5a – rychlé vlákno, 5b – pomalé vlákno, 6 – jádro, 7 – myofibrila, 8 – </a:t>
            </a:r>
            <a:r>
              <a:rPr lang="cs-CZ" dirty="0" err="1" smtClean="0"/>
              <a:t>sarkomera</a:t>
            </a:r>
            <a:r>
              <a:rPr lang="cs-CZ" dirty="0" smtClean="0"/>
              <a:t>, 9 – aktin, 10 – </a:t>
            </a:r>
            <a:r>
              <a:rPr lang="cs-CZ" dirty="0" err="1" smtClean="0"/>
              <a:t>myosin</a:t>
            </a:r>
            <a:r>
              <a:rPr lang="cs-CZ" dirty="0" smtClean="0"/>
              <a:t>, 11 – krevní cévy, a – stažený sval, b – uvolněný sval.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Maso ve výživě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b="1" dirty="0" smtClean="0"/>
              <a:t>Důvody konzumace masa: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chuťové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nutriční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nepostradatelná část stravy</a:t>
            </a:r>
          </a:p>
          <a:p>
            <a:pPr lvl="0">
              <a:buNone/>
            </a:pPr>
            <a:r>
              <a:rPr lang="cs-CZ" b="1" dirty="0" smtClean="0"/>
              <a:t>Pozitiva konzumace masa: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pro člověka zdroj plnohodnotných bílkovin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obsah vitamínu rozpustných v tucích i ve vodě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obsah minerálních látek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Draslík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dirty="0" smtClean="0"/>
              <a:t>klíčová funkce pro správnou </a:t>
            </a:r>
            <a:r>
              <a:rPr lang="cs-CZ" b="1" dirty="0" smtClean="0">
                <a:solidFill>
                  <a:srgbClr val="0000FF"/>
                </a:solidFill>
              </a:rPr>
              <a:t>propustnost biologických membrán</a:t>
            </a:r>
            <a:r>
              <a:rPr lang="cs-CZ" dirty="0" smtClean="0"/>
              <a:t> (dovnitř a ven buňky)</a:t>
            </a:r>
          </a:p>
          <a:p>
            <a:pPr lvl="1">
              <a:buNone/>
            </a:pPr>
            <a:endParaRPr lang="cs-CZ" dirty="0" smtClean="0"/>
          </a:p>
          <a:p>
            <a:pPr marL="639763" lvl="1" indent="-639763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Železo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dirty="0" smtClean="0"/>
              <a:t>složka hemoglobinu</a:t>
            </a:r>
          </a:p>
          <a:p>
            <a:pPr lvl="1">
              <a:buBlip>
                <a:blip r:embed="rId2"/>
              </a:buBlip>
            </a:pPr>
            <a:r>
              <a:rPr lang="cs-CZ" dirty="0" smtClean="0"/>
              <a:t>na železo se v hemoglobinu váže kyslík</a:t>
            </a:r>
          </a:p>
          <a:p>
            <a:pPr lvl="1">
              <a:buNone/>
            </a:pPr>
            <a:endParaRPr lang="cs-CZ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Zinek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dirty="0" smtClean="0"/>
              <a:t>činnost a funkce pohlavních orgánů</a:t>
            </a:r>
          </a:p>
          <a:p>
            <a:pPr lvl="1">
              <a:buBlip>
                <a:blip r:embed="rId2"/>
              </a:buBlip>
            </a:pPr>
            <a:r>
              <a:rPr lang="cs-CZ" dirty="0" smtClean="0"/>
              <a:t>vývoj a celkové řízení metabolismu organismu</a:t>
            </a:r>
          </a:p>
          <a:p>
            <a:pPr lvl="0">
              <a:buNone/>
            </a:pP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Vitaminy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Vitamíny skupiny B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1</a:t>
            </a:r>
            <a:r>
              <a:rPr lang="cs-CZ" sz="2800" b="1" dirty="0" smtClean="0">
                <a:solidFill>
                  <a:srgbClr val="0000FF"/>
                </a:solidFill>
              </a:rPr>
              <a:t> – B</a:t>
            </a:r>
            <a:r>
              <a:rPr lang="cs-CZ" sz="2800" b="1" baseline="-25000" dirty="0" smtClean="0">
                <a:solidFill>
                  <a:srgbClr val="0000FF"/>
                </a:solidFill>
              </a:rPr>
              <a:t>12</a:t>
            </a:r>
          </a:p>
          <a:p>
            <a:pPr lvl="0">
              <a:buNone/>
            </a:pPr>
            <a:r>
              <a:rPr lang="cs-CZ" sz="2800" dirty="0" smtClean="0">
                <a:solidFill>
                  <a:srgbClr val="0000FF"/>
                </a:solidFill>
              </a:rPr>
              <a:t> 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zejména v potravinách živočišného původu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přijímáme v potravě a vytváří se i ve střevě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bez B12 nejsme schopni jinak vytvářet hemoglobin, </a:t>
            </a:r>
          </a:p>
          <a:p>
            <a:pPr lvl="0">
              <a:buNone/>
            </a:pPr>
            <a:endParaRPr lang="cs-CZ" sz="2800" b="1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Lipofilní vitamíny – A, D, E, K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dirty="0" smtClean="0"/>
              <a:t>obsaženy v tukové složce masa a v játrech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 zanedbatelném množství i </a:t>
            </a:r>
            <a:r>
              <a:rPr lang="cs-CZ" sz="2800" b="1" dirty="0" smtClean="0"/>
              <a:t>C</a:t>
            </a:r>
            <a:r>
              <a:rPr lang="cs-CZ" sz="2800" dirty="0" smtClean="0"/>
              <a:t> (v mase)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vitamíny se dostávají do organismu spolu s bílkovinami – </a:t>
            </a:r>
            <a:r>
              <a:rPr lang="cs-CZ" sz="2800" b="1" dirty="0" smtClean="0">
                <a:solidFill>
                  <a:srgbClr val="C00000"/>
                </a:solidFill>
              </a:rPr>
              <a:t>důležité pro jejich vstřebatelnost a využitelnost.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Extraktivní látky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látky, které je možné vyluhovat, extrahovat vodou z masa o teplotě 80 a více stupňů Celsia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uvolňují se do vody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význam pro vytvoření </a:t>
            </a:r>
            <a:r>
              <a:rPr lang="cs-CZ" sz="2800" b="1" dirty="0" smtClean="0">
                <a:solidFill>
                  <a:srgbClr val="0000FF"/>
                </a:solidFill>
              </a:rPr>
              <a:t>typické chuti a pachu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 mase se rovněž tvoří </a:t>
            </a:r>
            <a:r>
              <a:rPr lang="cs-CZ" sz="2800" b="1" dirty="0" smtClean="0">
                <a:solidFill>
                  <a:srgbClr val="0000FF"/>
                </a:solidFill>
              </a:rPr>
              <a:t>během zrání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jedná se o rozkladné produkty: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ATP (</a:t>
            </a:r>
            <a:r>
              <a:rPr lang="cs-CZ" sz="2800" dirty="0" err="1" smtClean="0"/>
              <a:t>adenozintrifosfát</a:t>
            </a:r>
            <a:r>
              <a:rPr lang="cs-CZ" sz="2800" dirty="0" smtClean="0"/>
              <a:t>)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glykogenu (zásobního polysacharidu ve svalovině),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nukleotidů – DNA, RNA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 samotných aminokyselin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400" dirty="0" smtClean="0"/>
              <a:t>o jejich obsahu v mase rozhoduje </a:t>
            </a:r>
            <a:r>
              <a:rPr lang="cs-CZ" sz="2400" b="1" dirty="0" smtClean="0"/>
              <a:t>mnoho faktorů</a:t>
            </a:r>
            <a:endParaRPr lang="cs-CZ" sz="24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fyzická únava zvířete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stres před porážkou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doba zrání masa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pro plnou chutnost masa je třeba </a:t>
            </a:r>
            <a:r>
              <a:rPr lang="cs-CZ" b="1" dirty="0" smtClean="0">
                <a:solidFill>
                  <a:srgbClr val="C00000"/>
                </a:solidFill>
              </a:rPr>
              <a:t>nechat zrát dostatečně dlouho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vepřové</a:t>
            </a:r>
            <a:r>
              <a:rPr lang="cs-CZ" sz="2400" dirty="0" smtClean="0"/>
              <a:t> – 1 týden zrání	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hovězí</a:t>
            </a:r>
            <a:r>
              <a:rPr lang="cs-CZ" sz="2400" dirty="0" smtClean="0"/>
              <a:t> – 2 týdny zrání 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správná teplota okolo O °C a správná vlhkost</a:t>
            </a:r>
          </a:p>
          <a:p>
            <a:pPr marL="269875" lvl="1" indent="-269875">
              <a:buBlip>
                <a:blip r:embed="rId2"/>
              </a:buBlip>
            </a:pPr>
            <a:r>
              <a:rPr lang="cs-CZ" dirty="0" smtClean="0"/>
              <a:t>pokud dochází při zrání masa ke kažení, prvním pochodem je </a:t>
            </a:r>
            <a:r>
              <a:rPr lang="cs-CZ" b="1" dirty="0" smtClean="0"/>
              <a:t>dekarboxylace kyselin</a:t>
            </a:r>
            <a:r>
              <a:rPr lang="cs-CZ" dirty="0" smtClean="0"/>
              <a:t> a vznikají hnilobné </a:t>
            </a:r>
            <a:r>
              <a:rPr lang="cs-CZ" b="1" dirty="0" smtClean="0"/>
              <a:t>jedy</a:t>
            </a:r>
            <a:endParaRPr lang="cs-CZ" dirty="0" smtClean="0"/>
          </a:p>
          <a:p>
            <a:pPr marL="269875" lvl="1" indent="-269875">
              <a:buBlip>
                <a:blip r:embed="rId2"/>
              </a:buBlip>
            </a:pPr>
            <a:endParaRPr lang="cs-CZ" dirty="0" smtClean="0"/>
          </a:p>
          <a:p>
            <a:pPr lvl="0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Vlastnosti masa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stavba masa - ovlivňuje technologické procesy pro zpracování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chutnost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křehkost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textura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barva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vaznost 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31746" name="Picture 2" descr="Maso v létě nás může zradit. Vyplatí se být nekompromis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482453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1. Barva masa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první vjem, kterým hodnotíme kvalitu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čerstvé maso má </a:t>
            </a:r>
            <a:r>
              <a:rPr lang="cs-CZ" sz="2800" b="1" dirty="0" smtClean="0">
                <a:solidFill>
                  <a:srgbClr val="C00000"/>
                </a:solidFill>
              </a:rPr>
              <a:t>jasně červenou barvu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dáno svalovým barvivem </a:t>
            </a:r>
            <a:r>
              <a:rPr lang="cs-CZ" sz="2800" b="1" dirty="0" smtClean="0">
                <a:solidFill>
                  <a:srgbClr val="C00000"/>
                </a:solidFill>
              </a:rPr>
              <a:t>myoglobinem</a:t>
            </a:r>
            <a:r>
              <a:rPr lang="cs-CZ" sz="2800" dirty="0" smtClean="0"/>
              <a:t>, má podobnou strukturu hemoglobinu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skládá se z bílkovinné části </a:t>
            </a:r>
            <a:r>
              <a:rPr lang="cs-CZ" sz="2800" b="1" dirty="0" smtClean="0">
                <a:solidFill>
                  <a:srgbClr val="C00000"/>
                </a:solidFill>
              </a:rPr>
              <a:t>globinu</a:t>
            </a:r>
            <a:r>
              <a:rPr lang="cs-CZ" sz="2800" b="1" dirty="0" smtClean="0"/>
              <a:t> </a:t>
            </a:r>
            <a:r>
              <a:rPr lang="cs-CZ" sz="2800" dirty="0" smtClean="0"/>
              <a:t>a nebílkovinného </a:t>
            </a:r>
            <a:r>
              <a:rPr lang="cs-CZ" sz="2800" b="1" dirty="0" smtClean="0">
                <a:solidFill>
                  <a:srgbClr val="C00000"/>
                </a:solidFill>
              </a:rPr>
              <a:t>hemu: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barevná složka,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obsahuje železo – dvojmocný iont železa </a:t>
            </a:r>
            <a:r>
              <a:rPr lang="cs-CZ" dirty="0" err="1" smtClean="0"/>
              <a:t>Fe</a:t>
            </a:r>
            <a:r>
              <a:rPr lang="cs-CZ" dirty="0" smtClean="0"/>
              <a:t> 2+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zodpovídá za červenou barvu</a:t>
            </a:r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Stavba molekuly hemu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251520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sz="2400" dirty="0" smtClean="0"/>
              <a:t>Červená barva hemu je způsobena </a:t>
            </a:r>
            <a:r>
              <a:rPr lang="cs-CZ" sz="2400" b="1" dirty="0" smtClean="0">
                <a:solidFill>
                  <a:srgbClr val="0000FF"/>
                </a:solidFill>
              </a:rPr>
              <a:t>konjugovaným systémem dvojných vazeb</a:t>
            </a:r>
            <a:r>
              <a:rPr lang="cs-CZ" sz="2400" dirty="0" smtClean="0"/>
              <a:t>, kvůli kterému se hem dobře excituje a následně emituje červenou část spektra viditelného světla.</a:t>
            </a:r>
            <a:endParaRPr lang="cs-CZ" sz="2400" dirty="0"/>
          </a:p>
        </p:txBody>
      </p:sp>
      <p:pic>
        <p:nvPicPr>
          <p:cNvPr id="37891" name="Picture 3" descr="https://upload.wikimedia.org/wikipedia/commons/thumb/b/be/Heme_b.svg/220px-Heme_b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196752"/>
            <a:ext cx="482453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dirty="0" smtClean="0"/>
              <a:t>maso s časem </a:t>
            </a:r>
            <a:r>
              <a:rPr lang="cs-CZ" b="1" dirty="0" smtClean="0"/>
              <a:t>postupně mění barvu:</a:t>
            </a:r>
            <a:endParaRPr lang="cs-CZ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změny souvisí s </a:t>
            </a:r>
            <a:r>
              <a:rPr lang="cs-CZ" b="1" dirty="0" smtClean="0">
                <a:solidFill>
                  <a:srgbClr val="C00000"/>
                </a:solidFill>
              </a:rPr>
              <a:t>oxidací iontu železa Fe</a:t>
            </a:r>
            <a:r>
              <a:rPr lang="cs-CZ" b="1" baseline="30000" dirty="0" smtClean="0">
                <a:solidFill>
                  <a:srgbClr val="C00000"/>
                </a:solidFill>
              </a:rPr>
              <a:t>2+ </a:t>
            </a:r>
            <a:r>
              <a:rPr lang="cs-CZ" b="1" dirty="0" smtClean="0">
                <a:solidFill>
                  <a:srgbClr val="C00000"/>
                </a:solidFill>
              </a:rPr>
              <a:t>na Fe</a:t>
            </a:r>
            <a:r>
              <a:rPr lang="cs-CZ" b="1" baseline="30000" dirty="0" smtClean="0">
                <a:solidFill>
                  <a:srgbClr val="C00000"/>
                </a:solidFill>
              </a:rPr>
              <a:t>3+ </a:t>
            </a:r>
            <a:r>
              <a:rPr lang="cs-CZ" dirty="0" smtClean="0"/>
              <a:t>hlavně v důsledku peroxidů – rozklad,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oxidace účinkem bakterií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oxidace účinkem vzdušného kyslíku</a:t>
            </a:r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dirty="0" smtClean="0"/>
              <a:t>při oxidaci dvojmocného železa na železo trojmocné se </a:t>
            </a:r>
            <a:r>
              <a:rPr lang="cs-CZ" b="1" dirty="0" smtClean="0"/>
              <a:t>červený myoglobin mění na šedý</a:t>
            </a:r>
            <a:r>
              <a:rPr lang="cs-CZ" dirty="0" smtClean="0"/>
              <a:t> až </a:t>
            </a:r>
            <a:r>
              <a:rPr lang="cs-CZ" b="1" dirty="0" smtClean="0"/>
              <a:t>šedohnědý</a:t>
            </a:r>
            <a:r>
              <a:rPr lang="cs-CZ" dirty="0" smtClean="0"/>
              <a:t> </a:t>
            </a:r>
            <a:r>
              <a:rPr lang="cs-CZ" b="1" u="sng" dirty="0" err="1" smtClean="0">
                <a:solidFill>
                  <a:srgbClr val="996633"/>
                </a:solidFill>
              </a:rPr>
              <a:t>metmyoglobin</a:t>
            </a:r>
            <a:endParaRPr lang="cs-CZ" b="1" dirty="0" smtClean="0">
              <a:solidFill>
                <a:srgbClr val="996633"/>
              </a:solidFill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 tomu dochází při vaření masa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 delším skladování masa,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účinkem hnilobných bakterií</a:t>
            </a:r>
          </a:p>
          <a:p>
            <a:pPr lvl="0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pokračující oxidací šedohnědého </a:t>
            </a:r>
            <a:r>
              <a:rPr lang="cs-CZ" sz="2800" dirty="0" err="1" smtClean="0"/>
              <a:t>metmyoglobinu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3300"/>
                </a:solidFill>
              </a:rPr>
              <a:t>vzniká zelená barva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je způsobena několika barvivy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např. </a:t>
            </a:r>
            <a:r>
              <a:rPr lang="cs-CZ" dirty="0" err="1" smtClean="0"/>
              <a:t>choleglobin</a:t>
            </a:r>
            <a:r>
              <a:rPr lang="cs-CZ" dirty="0" smtClean="0"/>
              <a:t>, </a:t>
            </a:r>
            <a:r>
              <a:rPr lang="cs-CZ" dirty="0" err="1" smtClean="0"/>
              <a:t>verdoglobin</a:t>
            </a:r>
            <a:r>
              <a:rPr lang="cs-CZ" dirty="0" smtClean="0"/>
              <a:t> a </a:t>
            </a:r>
            <a:r>
              <a:rPr lang="cs-CZ" dirty="0" err="1" smtClean="0"/>
              <a:t>verdohen</a:t>
            </a: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proto se přidává tzv. </a:t>
            </a:r>
            <a:r>
              <a:rPr lang="cs-CZ" sz="2800" b="1" u="sng" dirty="0" err="1" smtClean="0">
                <a:solidFill>
                  <a:srgbClr val="C00000"/>
                </a:solidFill>
              </a:rPr>
              <a:t>rychlosůl</a:t>
            </a:r>
            <a:r>
              <a:rPr lang="cs-CZ" sz="2800" b="1" u="sng" dirty="0" smtClean="0">
                <a:solidFill>
                  <a:srgbClr val="C00000"/>
                </a:solidFill>
              </a:rPr>
              <a:t>, </a:t>
            </a:r>
            <a:r>
              <a:rPr lang="cs-CZ" sz="2800" dirty="0" smtClean="0"/>
              <a:t>aby se neměnila barva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obsahuje </a:t>
            </a:r>
            <a:r>
              <a:rPr lang="cs-CZ" sz="2800" b="1" dirty="0" smtClean="0">
                <a:solidFill>
                  <a:srgbClr val="C00000"/>
                </a:solidFill>
              </a:rPr>
              <a:t>dusitan sodný – NaNO3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zabrání přístupu kyslíku a oxidaci Fe</a:t>
            </a:r>
            <a:r>
              <a:rPr lang="cs-CZ" sz="2800" baseline="30000" dirty="0" smtClean="0"/>
              <a:t>2+ </a:t>
            </a:r>
            <a:r>
              <a:rPr lang="cs-CZ" sz="2800" dirty="0" smtClean="0"/>
              <a:t>v myoglobinu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Reakcí dusitanu s myoglobinem vzniká oxid dusnatý, který dále reaguje s myoglobinem za vzniku </a:t>
            </a:r>
            <a:r>
              <a:rPr lang="cs-CZ" sz="2800" b="1" dirty="0" smtClean="0">
                <a:solidFill>
                  <a:srgbClr val="FF0066"/>
                </a:solidFill>
              </a:rPr>
              <a:t>růžového </a:t>
            </a:r>
            <a:r>
              <a:rPr lang="cs-CZ" sz="2800" b="1" dirty="0" err="1" smtClean="0">
                <a:solidFill>
                  <a:srgbClr val="FF0066"/>
                </a:solidFill>
              </a:rPr>
              <a:t>nitroxymyoglobinu</a:t>
            </a:r>
            <a:r>
              <a:rPr lang="cs-CZ" sz="2800" dirty="0" smtClean="0"/>
              <a:t> (růžové zbarvení uzenin a masných výrobků s přídavkem dusitanu).</a:t>
            </a:r>
          </a:p>
          <a:p>
            <a:pPr lvl="0">
              <a:buClr>
                <a:srgbClr val="0000FF"/>
              </a:buClr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Dusitan sodný (E250) - </a:t>
            </a:r>
            <a:r>
              <a:rPr lang="cs-CZ" sz="2800" dirty="0" err="1" smtClean="0"/>
              <a:t>konzervant</a:t>
            </a:r>
            <a:r>
              <a:rPr lang="cs-CZ" sz="2800" dirty="0" smtClean="0"/>
              <a:t> v masných výrobcích (především uzeninách), kde má zajistit delší trvanlivost a stálost barvy. 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2. Vaznost masa</a:t>
            </a:r>
          </a:p>
          <a:p>
            <a:pPr lvl="0"/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schopnost masa </a:t>
            </a:r>
            <a:r>
              <a:rPr lang="cs-CZ" sz="2800" b="1" dirty="0" smtClean="0">
                <a:solidFill>
                  <a:srgbClr val="C00000"/>
                </a:solidFill>
              </a:rPr>
              <a:t>vázat vlastní i přidanou vodu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voda se přidává při výrobě masných výrobků pro modifikaci senzorických vlastností </a:t>
            </a:r>
            <a:r>
              <a:rPr lang="cs-CZ" sz="2800" dirty="0" smtClean="0">
                <a:sym typeface="Symbol"/>
              </a:rPr>
              <a:t></a:t>
            </a: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šťavnatost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výrazně ovlivňuje ekonomiku výroby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vaznost masa lze technologickými postupy ovlivnit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u masa rozlišujeme vodu volnou a vázanou</a:t>
            </a:r>
            <a:r>
              <a:rPr lang="cs-CZ" sz="2800" dirty="0" smtClean="0"/>
              <a:t> – podle toho, zda z masa za normálních podmínek vytéká či nikoli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žádoucí voda vázaná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2"/>
              </a:buBlip>
            </a:pPr>
            <a:r>
              <a:rPr lang="cs-CZ" dirty="0" smtClean="0"/>
              <a:t>složky stravy lze nahradit z jiných zdrojů a každý organismus (masožravec i býložravec) dokáže živiny nahradit v opačné stravě.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v množství, které opravdu potřebuje, lze zpracovat takové živiny, které mají </a:t>
            </a:r>
            <a:r>
              <a:rPr lang="cs-CZ" b="1" dirty="0" smtClean="0"/>
              <a:t>správný poměr aminokyselin</a:t>
            </a:r>
            <a:r>
              <a:rPr lang="cs-CZ" dirty="0" smtClean="0"/>
              <a:t> – je odlišný v rostlinných a živočišných bílkovinách.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aby organismus nestrádal, musí přijímat potravu, která obsahuje optimální poměr aminokyselin v potravě.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z každodenní konzumace masa vyplývají civilizační</a:t>
            </a:r>
            <a:r>
              <a:rPr lang="cs-CZ" u="sng" dirty="0" smtClean="0"/>
              <a:t> </a:t>
            </a:r>
            <a:r>
              <a:rPr lang="cs-CZ" dirty="0" smtClean="0"/>
              <a:t>choroby: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dna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kornatění cév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mrtvice, kardiovaskulární choroby </a:t>
            </a:r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7030A0"/>
                </a:solidFill>
              </a:rPr>
              <a:t>FAKTORY OVLIVŇUJÍCÍ VAZNOST MASA</a:t>
            </a:r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1. Vliv pH na vaznost masa</a:t>
            </a:r>
          </a:p>
          <a:p>
            <a:pPr marL="354013" lvl="0" indent="-354013">
              <a:buBlip>
                <a:blip r:embed="rId2"/>
              </a:buBlip>
            </a:pPr>
            <a:r>
              <a:rPr lang="cs-CZ" sz="2800" dirty="0" smtClean="0"/>
              <a:t>tj. </a:t>
            </a:r>
            <a:r>
              <a:rPr lang="cs-CZ" sz="2800" b="1" dirty="0" smtClean="0">
                <a:solidFill>
                  <a:srgbClr val="0000FF"/>
                </a:solidFill>
              </a:rPr>
              <a:t>kyselost nebo zásaditost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maso má </a:t>
            </a:r>
            <a:r>
              <a:rPr lang="cs-CZ" sz="2800" b="1" dirty="0" smtClean="0">
                <a:solidFill>
                  <a:srgbClr val="C00000"/>
                </a:solidFill>
              </a:rPr>
              <a:t>nejmenší vaznost v izoelektrickém bodě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poměr disociovaných (s nábojem) kyselých karboxylových skupin a  zásaditých aminoskupin je 1:1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 což u masa nastává </a:t>
            </a:r>
            <a:r>
              <a:rPr lang="cs-CZ" sz="2800" b="1" dirty="0" smtClean="0">
                <a:solidFill>
                  <a:srgbClr val="C00000"/>
                </a:solidFill>
              </a:rPr>
              <a:t>při pH = 5</a:t>
            </a:r>
          </a:p>
          <a:p>
            <a:pPr marL="354013" lvl="1" indent="-354013">
              <a:buBlip>
                <a:blip r:embed="rId2"/>
              </a:buBlip>
            </a:pPr>
            <a:r>
              <a:rPr lang="cs-CZ" sz="2800" dirty="0" smtClean="0"/>
              <a:t>bílkovinná vlákna jsou nejvíce přitisknuta k sobě a neváží molekuly H2O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/>
              <a:t>při pH = 5, tzv. v izoelektrickém bodě </a:t>
            </a:r>
            <a:r>
              <a:rPr lang="cs-CZ" dirty="0" smtClean="0"/>
              <a:t>je počet kladně a záporně nabitých skupin na molekulách bílkovin masa 1:1,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opačně nabité skupiny se přitahují maximální silou </a:t>
            </a:r>
          </a:p>
          <a:p>
            <a:pPr marL="719138" lvl="2" indent="-2714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nedovolují molekule vody se vmezeřit mezi bílkovinná vlákna</a:t>
            </a:r>
          </a:p>
          <a:p>
            <a:pPr marL="354013" lvl="1" indent="-260350">
              <a:buBlip>
                <a:blip r:embed="rId2"/>
              </a:buBlip>
            </a:pPr>
            <a:r>
              <a:rPr lang="cs-CZ" sz="2800" dirty="0" smtClean="0"/>
              <a:t>úpravou do kyselé nebo zásadité oblasti lze ovlivnit vaznost masa</a:t>
            </a:r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2. Vliv přidaných solí na vaznost masa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přídavek soli </a:t>
            </a:r>
            <a:r>
              <a:rPr lang="cs-CZ" sz="2800" b="1" dirty="0" smtClean="0">
                <a:solidFill>
                  <a:srgbClr val="0000FF"/>
                </a:solidFill>
              </a:rPr>
              <a:t>(</a:t>
            </a:r>
            <a:r>
              <a:rPr lang="cs-CZ" sz="2800" b="1" dirty="0" err="1" smtClean="0">
                <a:solidFill>
                  <a:srgbClr val="0000FF"/>
                </a:solidFill>
              </a:rPr>
              <a:t>NaCl</a:t>
            </a:r>
            <a:r>
              <a:rPr lang="cs-CZ" sz="2800" b="1" dirty="0" smtClean="0">
                <a:solidFill>
                  <a:srgbClr val="0000FF"/>
                </a:solidFill>
              </a:rPr>
              <a:t>) zvyšuje vaznost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zvyšuje se rozpustnost bílkovin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vaznost svaloviny s rostoucí koncentrací solí zpočátku stoupá, dosahuje maxima, aby opět klesla na původní hodnotu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maximum vaznosti nastává při koncentraci soli asi 5 %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je však třeba vzít v úvahu i obsah vody a tuku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FF"/>
                </a:solidFill>
              </a:rPr>
              <a:t>přídavek </a:t>
            </a:r>
            <a:r>
              <a:rPr lang="cs-CZ" sz="2800" b="1" dirty="0" err="1" smtClean="0">
                <a:solidFill>
                  <a:srgbClr val="FF00FF"/>
                </a:solidFill>
              </a:rPr>
              <a:t>polyfosfátů</a:t>
            </a:r>
            <a:r>
              <a:rPr lang="cs-CZ" sz="2800" b="1" dirty="0" smtClean="0">
                <a:solidFill>
                  <a:srgbClr val="FF00FF"/>
                </a:solidFill>
              </a:rPr>
              <a:t> (E 452)</a:t>
            </a:r>
          </a:p>
          <a:p>
            <a:pPr>
              <a:buBlip>
                <a:blip r:embed="rId2"/>
              </a:buBlip>
            </a:pPr>
            <a:r>
              <a:rPr lang="cs-CZ" sz="2800" b="1" dirty="0" err="1" smtClean="0">
                <a:solidFill>
                  <a:srgbClr val="C00000"/>
                </a:solidFill>
              </a:rPr>
              <a:t>polyfosfáty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(soli kyseliny </a:t>
            </a:r>
            <a:r>
              <a:rPr lang="cs-CZ" sz="2800" dirty="0" err="1" smtClean="0"/>
              <a:t>trihydrogenfosforečné</a:t>
            </a:r>
            <a:r>
              <a:rPr lang="cs-CZ" sz="2800" dirty="0" smtClean="0"/>
              <a:t>) zvyšují rozpustnost svalových bílkovin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přidávají se zejména pro dosažení lepší vaznosti a snížení hmotnostních ztrát při tepelném opracování.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Zvyšují pH do oblasti vzdálené od </a:t>
            </a:r>
            <a:r>
              <a:rPr lang="cs-CZ" sz="2800" dirty="0" err="1" smtClean="0"/>
              <a:t>pI</a:t>
            </a:r>
            <a:r>
              <a:rPr lang="cs-CZ" sz="2800" dirty="0" smtClean="0"/>
              <a:t> (izoelektrický bod), čímž zvyšují vaznost;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FF"/>
                </a:solidFill>
              </a:rPr>
              <a:t>(kyselina fosforečná E 338, fosfáty E 339, E 340, E 341, E 343, E 451) </a:t>
            </a:r>
            <a:r>
              <a:rPr lang="cs-CZ" sz="2800" dirty="0" smtClean="0"/>
              <a:t>mají </a:t>
            </a:r>
            <a:r>
              <a:rPr lang="cs-CZ" sz="2800" b="1" dirty="0" smtClean="0">
                <a:solidFill>
                  <a:srgbClr val="C00000"/>
                </a:solidFill>
              </a:rPr>
              <a:t>negativní vliv na metabolismus vápníku </a:t>
            </a:r>
            <a:r>
              <a:rPr lang="cs-CZ" sz="2800" dirty="0" smtClean="0"/>
              <a:t>konzumenta (</a:t>
            </a:r>
            <a:r>
              <a:rPr lang="cs-CZ" sz="2800" dirty="0" err="1" smtClean="0"/>
              <a:t>odvápňujíorganismus</a:t>
            </a:r>
            <a:r>
              <a:rPr lang="cs-CZ" sz="2800" dirty="0" smtClean="0"/>
              <a:t>)</a:t>
            </a:r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FF0066"/>
                </a:solidFill>
              </a:rPr>
              <a:t>Vícemocné ionty 2+, 3+</a:t>
            </a:r>
            <a:endParaRPr lang="cs-CZ" sz="2800" dirty="0" smtClean="0">
              <a:solidFill>
                <a:srgbClr val="FF0066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snižují vaznost masa</a:t>
            </a:r>
            <a:r>
              <a:rPr lang="cs-CZ" dirty="0" smtClean="0"/>
              <a:t>, protože ionty slouží k </a:t>
            </a:r>
            <a:r>
              <a:rPr lang="cs-CZ" b="1" dirty="0" smtClean="0">
                <a:solidFill>
                  <a:srgbClr val="0000FF"/>
                </a:solidFill>
              </a:rPr>
              <a:t>propojování molekul bílkovin</a:t>
            </a:r>
          </a:p>
          <a:p>
            <a:pPr lvl="1">
              <a:buClr>
                <a:srgbClr val="0000FF"/>
              </a:buClr>
              <a:buNone/>
            </a:pPr>
            <a:endParaRPr lang="cs-CZ" b="1" dirty="0" smtClean="0">
              <a:solidFill>
                <a:srgbClr val="00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66"/>
                </a:solidFill>
              </a:rPr>
              <a:t> Jednomocné ionty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</a:rPr>
              <a:t>vaznost masa zvyšují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rgbClr val="0000FF"/>
                </a:solidFill>
              </a:rPr>
              <a:t>brání vzniku příčných vazeb mezi bílkovinnými vlákny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3. Vliv přidaných cizích bílkovin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např. rostlinné bílkoviny (sója)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čím více bílkovin, tím větší vaznost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4. Teplota masa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teplota masa – vyšší teplota snižuje vaznost v důsledku denaturace bílkovin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5. Stupeň rozmělnění masa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se stoupající intenzitou rozmělnění svalových vláken stoupá i množství uvolněných svalových bílkovin a tím i vaznost 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6. Vliv stupně postmortálních změn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největší vaznost má maso těsně po poražení (teplé)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s postupující dobou od porážky se začíná projevovat posmrtné ztuhnutí –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dirty="0" smtClean="0"/>
              <a:t>, které má za následek snížení rozpustnosti svalových bílkovin,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minimální vaznost je 24 – 48 h po poražení</a:t>
            </a:r>
            <a:r>
              <a:rPr lang="cs-CZ" sz="2800" dirty="0" smtClean="0"/>
              <a:t>, </a:t>
            </a:r>
            <a:r>
              <a:rPr lang="cs-CZ" sz="2800" b="1" dirty="0" smtClean="0">
                <a:solidFill>
                  <a:srgbClr val="0000FF"/>
                </a:solidFill>
              </a:rPr>
              <a:t>potom nastává opět její vzestup. 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3. Křehkost masa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solidFill>
                <a:srgbClr val="FF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Křehké maso je jemné při skusu a je dostatečně vyzrálé</a:t>
            </a:r>
            <a:r>
              <a:rPr lang="cs-CZ" sz="2800" dirty="0" smtClean="0">
                <a:solidFill>
                  <a:srgbClr val="FF00FF"/>
                </a:solidFill>
              </a:rPr>
              <a:t>.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FF"/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křehkost masa je dána: 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obsahem intramuskulárního tuku,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obsahem </a:t>
            </a:r>
            <a:r>
              <a:rPr lang="cs-CZ" sz="2800" dirty="0" err="1" smtClean="0"/>
              <a:t>stromatických</a:t>
            </a:r>
            <a:r>
              <a:rPr lang="cs-CZ" sz="2800" dirty="0" smtClean="0"/>
              <a:t> bílkovin</a:t>
            </a:r>
          </a:p>
          <a:p>
            <a:pPr lvl="0">
              <a:buClr>
                <a:srgbClr val="0000FF"/>
              </a:buClr>
              <a:buNone/>
            </a:pPr>
            <a:r>
              <a:rPr lang="cs-CZ" sz="2800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lze ovlivnit:  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průběh posmrtných změn </a:t>
            </a:r>
            <a:r>
              <a:rPr lang="cs-CZ" sz="2800" dirty="0" smtClean="0">
                <a:sym typeface="Symbol"/>
              </a:rPr>
              <a:t> </a:t>
            </a:r>
            <a:r>
              <a:rPr lang="cs-CZ" sz="2800" b="1" dirty="0" smtClean="0">
                <a:solidFill>
                  <a:srgbClr val="FF00FF"/>
                </a:solidFill>
              </a:rPr>
              <a:t>stupeň zrání masa</a:t>
            </a: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 pro dosažení křehkosti je třeba nechat maso </a:t>
            </a:r>
            <a:r>
              <a:rPr lang="cs-CZ" sz="2800" b="1" dirty="0" smtClean="0">
                <a:solidFill>
                  <a:srgbClr val="FF00FF"/>
                </a:solidFill>
              </a:rPr>
              <a:t>dostatečně dlouho uzrát: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aby se uvolnila posmrtná ztuhlost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uvolňují se enzymy, které jsou schopné rozvolňovat </a:t>
            </a:r>
            <a:r>
              <a:rPr lang="cs-CZ" sz="2800" dirty="0" err="1" smtClean="0"/>
              <a:t>stromatické</a:t>
            </a:r>
            <a:r>
              <a:rPr lang="cs-CZ" sz="2800" dirty="0" smtClean="0"/>
              <a:t> bílkoviny </a:t>
            </a:r>
          </a:p>
          <a:p>
            <a:pPr lvl="0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P10104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48883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Technologické postupy – JATEČNÍ OPRACOVÁNÍ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první výrobní fáze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zahrnuje usmrcení zvířat a úpravu pro jejich další zpracování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patří sem také způsob uskladnění masa po porážce, během kterého dojde k žádoucím posmrtným změnám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jateční zvířata se porážejí na specializovaných linkách (doma není dovoleno porážet koně a dobytek)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solidFill>
                <a:srgbClr val="FF00FF"/>
              </a:solidFill>
            </a:endParaRPr>
          </a:p>
          <a:p>
            <a:pPr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 algn="ctr">
              <a:buNone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Co je maso?</a:t>
            </a:r>
            <a:endParaRPr lang="cs-CZ" sz="3200" dirty="0" smtClean="0">
              <a:solidFill>
                <a:srgbClr val="FF0066"/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z obecného hlediska jsou za maso považovány </a:t>
            </a:r>
            <a:r>
              <a:rPr lang="cs-CZ" b="1" dirty="0" smtClean="0"/>
              <a:t>všechny části těl živočichů </a:t>
            </a:r>
            <a:r>
              <a:rPr lang="cs-CZ" dirty="0" smtClean="0"/>
              <a:t>a </a:t>
            </a:r>
            <a:r>
              <a:rPr lang="cs-CZ" b="1" dirty="0" smtClean="0"/>
              <a:t>ryb</a:t>
            </a:r>
            <a:r>
              <a:rPr lang="cs-CZ" dirty="0" smtClean="0"/>
              <a:t> a </a:t>
            </a:r>
            <a:r>
              <a:rPr lang="cs-CZ" b="1" dirty="0" smtClean="0"/>
              <a:t>bezobratlí</a:t>
            </a:r>
            <a:r>
              <a:rPr lang="cs-CZ" dirty="0" smtClean="0"/>
              <a:t>, které se hodí k lidské výživě: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tuky,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krev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droby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kůže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dirty="0" smtClean="0"/>
              <a:t>Kosti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z hlediska </a:t>
            </a:r>
            <a:r>
              <a:rPr lang="cs-CZ" b="1" dirty="0" smtClean="0"/>
              <a:t>technologie přípravy potravin</a:t>
            </a:r>
            <a:r>
              <a:rPr lang="cs-CZ" dirty="0" smtClean="0"/>
              <a:t> se v užším slova smyslu za maso považuje </a:t>
            </a:r>
            <a:r>
              <a:rPr lang="cs-CZ" b="1" dirty="0" smtClean="0">
                <a:solidFill>
                  <a:srgbClr val="FF0066"/>
                </a:solidFill>
              </a:rPr>
              <a:t>kosterní a srdeční svalovina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Omračování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provádí se </a:t>
            </a:r>
            <a:r>
              <a:rPr lang="cs-CZ" sz="2800" b="1" dirty="0" smtClean="0">
                <a:solidFill>
                  <a:srgbClr val="0000FF"/>
                </a:solidFill>
              </a:rPr>
              <a:t>el. proudem </a:t>
            </a:r>
            <a:r>
              <a:rPr lang="cs-CZ" sz="2800" dirty="0" smtClean="0"/>
              <a:t>nebo </a:t>
            </a:r>
            <a:r>
              <a:rPr lang="cs-CZ" sz="2800" b="1" dirty="0" smtClean="0">
                <a:solidFill>
                  <a:srgbClr val="0000FF"/>
                </a:solidFill>
              </a:rPr>
              <a:t>úderem tupého předmětu, porážkové pistole</a:t>
            </a:r>
            <a:r>
              <a:rPr lang="cs-CZ" sz="2800" dirty="0" smtClean="0"/>
              <a:t> tak, </a:t>
            </a:r>
            <a:r>
              <a:rPr lang="cs-CZ" sz="2800" b="1" dirty="0" smtClean="0">
                <a:solidFill>
                  <a:srgbClr val="FF00FF"/>
                </a:solidFill>
              </a:rPr>
              <a:t>aby došlo ke ztrátě vědomí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musí zůstat centra</a:t>
            </a:r>
            <a:r>
              <a:rPr lang="cs-CZ" sz="2800" dirty="0" smtClean="0"/>
              <a:t>, která řídí krevní oběh a srdeční činnost (v prodloužené míše),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aby se podařilo </a:t>
            </a:r>
            <a:r>
              <a:rPr lang="cs-CZ" sz="2800" b="1" dirty="0" smtClean="0">
                <a:solidFill>
                  <a:srgbClr val="FF00FF"/>
                </a:solidFill>
              </a:rPr>
              <a:t>maso vykrvit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protože krev je živné médium pro hnilobné bakterie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pouze v případě, že je zajištěna prodleva jen několik sekund mezi poražením a vykrvácením, lze zvíře ihned usmrtit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drůbež ve visu pomocí elektrolytu a el. proudem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Ochrana zvířat při poráž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orážka pras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1926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Vykrvení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ve visu 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nebo vleže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buď se </a:t>
            </a:r>
            <a:r>
              <a:rPr lang="cs-CZ" sz="2800" b="1" dirty="0" smtClean="0"/>
              <a:t>prořízne tepna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nebo se použije </a:t>
            </a:r>
            <a:r>
              <a:rPr lang="cs-CZ" sz="2800" b="1" dirty="0" err="1" smtClean="0"/>
              <a:t>vykrvovací</a:t>
            </a:r>
            <a:r>
              <a:rPr lang="cs-CZ" sz="2800" b="1" dirty="0" smtClean="0"/>
              <a:t> nůž: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nepřeřezává se tepna,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do tepen se zavání dutý nůž,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snižuje se možnost kontaminace masa a krve,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přímo do nádoby a v té jsou směsi, které brání srážení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co nejmenší doba mezi omráčením a vykrvením – 3 sekundy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Vykrvení pras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Význam dobrého vykrvení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snížení obsahu stresových hormonů v mase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adrenalin, noradrenalin ovlivňují metabolismus tkání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hormony mají vliv na metabolismus </a:t>
            </a:r>
          </a:p>
          <a:p>
            <a:pPr lvl="1"/>
            <a:r>
              <a:rPr lang="cs-CZ" dirty="0" smtClean="0"/>
              <a:t>sacharidů, </a:t>
            </a:r>
          </a:p>
          <a:p>
            <a:pPr lvl="1"/>
            <a:r>
              <a:rPr lang="cs-CZ" dirty="0" smtClean="0"/>
              <a:t>glykogenu, 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pokud se vykrvení provede pozdě, maso ztrácí na </a:t>
            </a:r>
            <a:r>
              <a:rPr lang="cs-CZ" sz="2800" b="1" dirty="0" err="1" smtClean="0">
                <a:solidFill>
                  <a:srgbClr val="C00000"/>
                </a:solidFill>
              </a:rPr>
              <a:t>údržnosti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znehodnocení masa,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myopatie tvrdé, tuhé maso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nebo vodnaté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maso, ve kterém zůstává krev, se rychle kazí,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krev je živné médium pro růst bakterií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Ošetření povrchu těla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kůže se odstraňuje</a:t>
            </a:r>
          </a:p>
          <a:p>
            <a:pPr>
              <a:buBlip>
                <a:blip r:embed="rId2"/>
              </a:buBlip>
            </a:pPr>
            <a:r>
              <a:rPr lang="cs-CZ" sz="2800" dirty="0" smtClean="0"/>
              <a:t> stahování kůže musí probíhat tak, aby nebylo vytrháno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u prasat se odstraňuje krupon se štětinami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spaření,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povolí pokožka od škáry,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stržení i se štětinami – zařízení s gumovými prsty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drůbeže se kůže nestahuje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drůbež se namáčí do horkého parafínu </a:t>
            </a:r>
            <a:r>
              <a:rPr lang="cs-CZ" sz="2800" dirty="0" smtClean="0">
                <a:sym typeface="Symbol"/>
              </a:rPr>
              <a:t></a:t>
            </a:r>
            <a:r>
              <a:rPr lang="cs-CZ" sz="2800" dirty="0" smtClean="0"/>
              <a:t> celý obal se sloupe a následuje ruční dočištění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oj na škubání drůbeže Zipper ZI-GRM1100 | Holzmann-Zipper.cz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832648" cy="666936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508104" y="573325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Stroj na škubání peří drůbeže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Eviscerace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 odstranění střev a vnitřních orgánů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savci – </a:t>
            </a:r>
            <a:r>
              <a:rPr lang="cs-CZ" sz="2800" b="1" dirty="0" err="1" smtClean="0">
                <a:solidFill>
                  <a:srgbClr val="0000FF"/>
                </a:solidFill>
              </a:rPr>
              <a:t>vykolení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drůbež – </a:t>
            </a:r>
            <a:r>
              <a:rPr lang="cs-CZ" sz="2800" b="1" dirty="0" smtClean="0">
                <a:solidFill>
                  <a:srgbClr val="0000FF"/>
                </a:solidFill>
              </a:rPr>
              <a:t>kuchání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nesmí dojít ke kontaminaci masa obsahem vnitřností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orgány - buď likvidace v kafilérii nebo se dále zpracují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Půlení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 skot, prasata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pily, sekáčky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ručně nebo automaticky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 pil dochází k problému s pilinami a dochází k zahřívání a tuky podléhají oxidaci a </a:t>
            </a:r>
            <a:r>
              <a:rPr lang="cs-CZ" sz="2800" dirty="0" err="1" smtClean="0"/>
              <a:t>peroxidaci</a:t>
            </a:r>
            <a:endParaRPr lang="cs-CZ" sz="2800" dirty="0" smtClean="0"/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 skotu – odsátí míšního kanálu z důvodu (BSE), dokonalé odstranění míchy a nervů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Složení masa</a:t>
            </a:r>
            <a:endParaRPr lang="cs-CZ" sz="3200" dirty="0" smtClean="0">
              <a:solidFill>
                <a:srgbClr val="FF006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složitá histologická struktura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proměnlivé chemické složení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struktura a chemické složení závisí na</a:t>
            </a:r>
            <a:r>
              <a:rPr lang="cs-CZ" sz="2800" dirty="0" smtClean="0"/>
              <a:t>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druhu,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plemeni,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pohlaví,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zdravotním stavu,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způsobu výživy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důležitý faktor</a:t>
            </a:r>
            <a:r>
              <a:rPr lang="cs-CZ" sz="2800" dirty="0" smtClean="0"/>
              <a:t>, který ovlivňuje strukturu a chemické složení </a:t>
            </a:r>
            <a:r>
              <a:rPr lang="cs-CZ" sz="2800" dirty="0" smtClean="0">
                <a:sym typeface="Symbol"/>
              </a:rPr>
              <a:t> </a:t>
            </a:r>
            <a:r>
              <a:rPr lang="cs-CZ" dirty="0" smtClean="0"/>
              <a:t>průběh posmrtných změn a technologický způsob zpracování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 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1/1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441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Arial" pitchFamily="34" charset="0"/>
                <a:cs typeface="Arial" pitchFamily="34" charset="0"/>
              </a:rPr>
              <a:t>Porážka. Půlení jatečních prasat a následná veterinární kontrola.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Arial" pitchFamily="34" charset="0"/>
              </a:rPr>
              <a:t>Zdroj: archiv společnosti</a:t>
            </a:r>
            <a:endParaRPr kumimoji="0" lang="cs-CZ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70" name="Picture 6" descr="Porážka. Půlení jatečních prasat a následná veterinární kontrol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Veterinární prohlídka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zjišťuje choroby a parazity v mase,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jak se využije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končí tzv. </a:t>
            </a:r>
            <a:r>
              <a:rPr lang="cs-CZ" sz="2800" b="1" dirty="0" smtClean="0"/>
              <a:t>toaletou</a:t>
            </a:r>
            <a:endParaRPr lang="cs-CZ" sz="2800" dirty="0" smtClean="0"/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ořezání masa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opláchnutí masa</a:t>
            </a:r>
          </a:p>
          <a:p>
            <a:pPr lvl="2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následuje zchlazení a pak boxy, kde maso dozrává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 algn="ctr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Posmrtné změny v mase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procesy, které probíhají v mase </a:t>
            </a:r>
            <a:r>
              <a:rPr lang="cs-CZ" sz="2800" b="1" dirty="0" smtClean="0">
                <a:solidFill>
                  <a:srgbClr val="0000FF"/>
                </a:solidFill>
              </a:rPr>
              <a:t>po porážce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nativní svalová tkán se přeměňuje na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to má vliv </a:t>
            </a:r>
            <a:r>
              <a:rPr lang="cs-CZ" sz="2800" b="1" dirty="0" smtClean="0">
                <a:solidFill>
                  <a:srgbClr val="0000FF"/>
                </a:solidFill>
              </a:rPr>
              <a:t>na výslednou kvalitu masa</a:t>
            </a:r>
            <a:r>
              <a:rPr lang="cs-CZ" sz="2800" dirty="0" smtClean="0"/>
              <a:t>, v mase se vytváří: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FF00FF"/>
                </a:solidFill>
              </a:rPr>
              <a:t>křehkost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err="1" smtClean="0">
                <a:solidFill>
                  <a:srgbClr val="FF00FF"/>
                </a:solidFill>
              </a:rPr>
              <a:t>údržnost</a:t>
            </a:r>
            <a:r>
              <a:rPr lang="cs-CZ" sz="2800" b="1" dirty="0" smtClean="0">
                <a:solidFill>
                  <a:srgbClr val="FF00FF"/>
                </a:solidFill>
              </a:rPr>
              <a:t> masa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FF00FF"/>
                </a:solidFill>
              </a:rPr>
              <a:t>vznikají v mase extraktivní složky, které ovlivňují kvalitu a chuť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zrání provázejí ztráty spojené s odparem vody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je třeba vyhnout se postupům, které vedou k hnilobnému rozpadu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Fáze posmrtných změn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err="1" smtClean="0">
                <a:solidFill>
                  <a:srgbClr val="FF00FF"/>
                </a:solidFill>
              </a:rPr>
              <a:t>prerigor</a:t>
            </a:r>
            <a:r>
              <a:rPr lang="cs-CZ" sz="3200" dirty="0" smtClean="0"/>
              <a:t> – než nastane ztuhlost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err="1" smtClean="0">
                <a:solidFill>
                  <a:srgbClr val="FF00FF"/>
                </a:solidFill>
              </a:rPr>
              <a:t>rigor</a:t>
            </a:r>
            <a:r>
              <a:rPr lang="cs-CZ" sz="3200" b="1" dirty="0" smtClean="0">
                <a:solidFill>
                  <a:srgbClr val="FF00FF"/>
                </a:solidFill>
              </a:rPr>
              <a:t> </a:t>
            </a:r>
            <a:r>
              <a:rPr lang="cs-CZ" sz="3200" b="1" dirty="0" err="1" smtClean="0">
                <a:solidFill>
                  <a:srgbClr val="FF00FF"/>
                </a:solidFill>
              </a:rPr>
              <a:t>mortis</a:t>
            </a:r>
            <a:r>
              <a:rPr lang="cs-CZ" sz="3200" b="1" dirty="0" smtClean="0">
                <a:solidFill>
                  <a:srgbClr val="FF00FF"/>
                </a:solidFill>
              </a:rPr>
              <a:t> </a:t>
            </a:r>
            <a:r>
              <a:rPr lang="cs-CZ" sz="3200" dirty="0" smtClean="0"/>
              <a:t>– posmrtná ztuhlost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smtClean="0">
                <a:solidFill>
                  <a:srgbClr val="FF00FF"/>
                </a:solidFill>
              </a:rPr>
              <a:t>zrání masa </a:t>
            </a:r>
            <a:r>
              <a:rPr lang="cs-CZ" sz="3200" dirty="0" smtClean="0"/>
              <a:t>– ustupuje posmrtná ztuhlost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3200" b="1" dirty="0" smtClean="0">
                <a:solidFill>
                  <a:srgbClr val="FF00FF"/>
                </a:solidFill>
              </a:rPr>
              <a:t>konzumace, hluboká autolýza – tj. rozklad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/>
            </a:pPr>
            <a:r>
              <a:rPr lang="cs-CZ" sz="2800" b="1" dirty="0" smtClean="0">
                <a:solidFill>
                  <a:srgbClr val="C00000"/>
                </a:solidFill>
              </a:rPr>
              <a:t>Fáze </a:t>
            </a:r>
            <a:r>
              <a:rPr lang="cs-CZ" sz="2800" b="1" dirty="0" err="1" smtClean="0">
                <a:solidFill>
                  <a:srgbClr val="C00000"/>
                </a:solidFill>
              </a:rPr>
              <a:t>pre</a:t>
            </a:r>
            <a:r>
              <a:rPr lang="cs-CZ" sz="2800" b="1" dirty="0" smtClean="0">
                <a:solidFill>
                  <a:srgbClr val="C00000"/>
                </a:solidFill>
              </a:rPr>
              <a:t>-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b="1" dirty="0" smtClean="0">
                <a:solidFill>
                  <a:srgbClr val="C00000"/>
                </a:solidFill>
              </a:rPr>
              <a:t> (před nástupem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takové maso označujeme jako </a:t>
            </a:r>
            <a:r>
              <a:rPr lang="cs-CZ" sz="2800" b="1" dirty="0" smtClean="0">
                <a:solidFill>
                  <a:srgbClr val="FF00FF"/>
                </a:solidFill>
              </a:rPr>
              <a:t>tzv. teplé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masa fungují některé životní funkce – </a:t>
            </a:r>
            <a:r>
              <a:rPr lang="cs-CZ" sz="2800" b="1" dirty="0" smtClean="0">
                <a:solidFill>
                  <a:srgbClr val="0000FF"/>
                </a:solidFill>
              </a:rPr>
              <a:t>štěpení </a:t>
            </a:r>
            <a:r>
              <a:rPr lang="cs-CZ" sz="2800" b="1" dirty="0" err="1" smtClean="0">
                <a:solidFill>
                  <a:srgbClr val="0000FF"/>
                </a:solidFill>
              </a:rPr>
              <a:t>adenozintrifosfátu</a:t>
            </a:r>
            <a:r>
              <a:rPr lang="cs-CZ" sz="2800" b="1" dirty="0" smtClean="0">
                <a:solidFill>
                  <a:srgbClr val="0000FF"/>
                </a:solidFill>
              </a:rPr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tj. aktin a myozin jsou </a:t>
            </a:r>
            <a:r>
              <a:rPr lang="cs-CZ" sz="2800" b="1" dirty="0" smtClean="0"/>
              <a:t>volně pohyblivé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postupně dochází ke spotřebě </a:t>
            </a:r>
            <a:r>
              <a:rPr lang="cs-CZ" sz="2800" dirty="0" err="1" smtClean="0"/>
              <a:t>adenozintrifosfátů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dokud je ve svalovině dostatečné množství ATP, není </a:t>
            </a:r>
            <a:r>
              <a:rPr lang="cs-CZ" sz="2800" dirty="0" err="1" smtClean="0"/>
              <a:t>rigor</a:t>
            </a:r>
            <a:r>
              <a:rPr lang="cs-CZ" sz="2800" dirty="0" smtClean="0"/>
              <a:t> </a:t>
            </a:r>
            <a:r>
              <a:rPr lang="cs-CZ" sz="2800" dirty="0" err="1" smtClean="0"/>
              <a:t>mortis</a:t>
            </a:r>
            <a:r>
              <a:rPr lang="cs-CZ" sz="2800" dirty="0" smtClean="0"/>
              <a:t>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až se spotřebuje ATP, </a:t>
            </a:r>
            <a:r>
              <a:rPr lang="cs-CZ" sz="2800" b="1" dirty="0" smtClean="0"/>
              <a:t>protože není do svaloviny dodáván kyslík</a:t>
            </a:r>
            <a:r>
              <a:rPr lang="cs-CZ" sz="2800" dirty="0" smtClean="0"/>
              <a:t>, nastává </a:t>
            </a:r>
            <a:r>
              <a:rPr lang="cs-CZ" sz="2800" b="1" dirty="0" smtClean="0">
                <a:solidFill>
                  <a:srgbClr val="FF00FF"/>
                </a:solidFill>
              </a:rPr>
              <a:t>příčné spojení myozinu a aktinu </a:t>
            </a:r>
            <a:r>
              <a:rPr lang="cs-CZ" sz="2800" dirty="0" smtClean="0"/>
              <a:t>– dochází ke </a:t>
            </a:r>
            <a:r>
              <a:rPr lang="cs-CZ" sz="2800" b="1" dirty="0" smtClean="0">
                <a:solidFill>
                  <a:srgbClr val="C00000"/>
                </a:solidFill>
              </a:rPr>
              <a:t>ztuhnutí -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v této fázi </a:t>
            </a:r>
            <a:r>
              <a:rPr lang="cs-CZ" sz="2800" b="1" dirty="0" smtClean="0">
                <a:solidFill>
                  <a:srgbClr val="0000FF"/>
                </a:solidFill>
              </a:rPr>
              <a:t>se maso nezpracovává </a:t>
            </a:r>
            <a:r>
              <a:rPr lang="cs-CZ" sz="2800" dirty="0" smtClean="0"/>
              <a:t>až na výjimky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běžně lze zpracovávat maso až po odeznění ztuhlosti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</a:t>
            </a:r>
            <a:r>
              <a:rPr lang="cs-CZ" sz="2800" b="1" dirty="0" smtClean="0">
                <a:solidFill>
                  <a:srgbClr val="FF00FF"/>
                </a:solidFill>
              </a:rPr>
              <a:t>lze zmrazovat i jako teplé maso:</a:t>
            </a:r>
            <a:r>
              <a:rPr lang="cs-CZ" sz="2800" dirty="0" smtClean="0"/>
              <a:t>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velmi rychle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toto maso si uchová vlastnosti teplého masa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když se rozmrazí, posmrtné změny pak opět probíhají</a:t>
            </a:r>
          </a:p>
          <a:p>
            <a:pPr lvl="0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užívá se pro výrobu </a:t>
            </a:r>
            <a:r>
              <a:rPr lang="cs-CZ" sz="2800" b="1" dirty="0" smtClean="0">
                <a:solidFill>
                  <a:srgbClr val="FF00FF"/>
                </a:solidFill>
              </a:rPr>
              <a:t>mělněných masných výrobků: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např. salámů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nerozmrazuje se, ale přímo se drtí a mele a míchá se s ostatními přísadami 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obsahuje hodně vody, </a:t>
            </a:r>
            <a:r>
              <a:rPr lang="cs-CZ" sz="2800" b="1" dirty="0" smtClean="0">
                <a:solidFill>
                  <a:srgbClr val="0000FF"/>
                </a:solidFill>
              </a:rPr>
              <a:t>ztráty vody jsou minimální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 startAt="2"/>
            </a:pPr>
            <a:r>
              <a:rPr lang="cs-CZ" sz="2800" b="1" dirty="0" smtClean="0">
                <a:solidFill>
                  <a:srgbClr val="C00000"/>
                </a:solidFill>
              </a:rPr>
              <a:t>Fáze </a:t>
            </a: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b="1" dirty="0" smtClean="0">
                <a:solidFill>
                  <a:srgbClr val="C00000"/>
                </a:solidFill>
              </a:rPr>
              <a:t> (posmrtná ztuhlost)</a:t>
            </a:r>
          </a:p>
          <a:p>
            <a:pPr lvl="0">
              <a:buBlip>
                <a:blip r:embed="rId2"/>
              </a:buBlip>
            </a:pPr>
            <a:r>
              <a:rPr lang="cs-CZ" sz="2800" b="1" dirty="0" err="1" smtClean="0">
                <a:solidFill>
                  <a:srgbClr val="0000FF"/>
                </a:solidFill>
              </a:rPr>
              <a:t>začína</a:t>
            </a:r>
            <a:r>
              <a:rPr lang="cs-CZ" sz="2800" b="1" dirty="0" smtClean="0">
                <a:solidFill>
                  <a:srgbClr val="0000FF"/>
                </a:solidFill>
              </a:rPr>
              <a:t> po 1 – 6 hodinách </a:t>
            </a:r>
            <a:r>
              <a:rPr lang="cs-CZ" sz="2800" dirty="0" smtClean="0"/>
              <a:t>a </a:t>
            </a:r>
            <a:r>
              <a:rPr lang="cs-CZ" sz="2800" b="1" dirty="0" smtClean="0">
                <a:solidFill>
                  <a:srgbClr val="FF00FF"/>
                </a:solidFill>
              </a:rPr>
              <a:t>trvá 36 - 48 hodin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postupně posmrtná ztuhlost ustupuje,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v </a:t>
            </a:r>
            <a:r>
              <a:rPr lang="cs-CZ" sz="2800" dirty="0" err="1" smtClean="0"/>
              <a:t>rigor</a:t>
            </a:r>
            <a:r>
              <a:rPr lang="cs-CZ" sz="2800" dirty="0" smtClean="0"/>
              <a:t> naprosto nevhodné ke zpracování, ani se nesmí zmrazovat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tuhé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je i po případném uvaření tuhé </a:t>
            </a:r>
          </a:p>
          <a:p>
            <a:pPr lvl="0">
              <a:buBlip>
                <a:blip r:embed="rId2"/>
              </a:buBlip>
            </a:pPr>
            <a:r>
              <a:rPr lang="cs-CZ" sz="2800" b="1" dirty="0" err="1" smtClean="0">
                <a:solidFill>
                  <a:srgbClr val="C00000"/>
                </a:solidFill>
              </a:rPr>
              <a:t>rigor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mortis</a:t>
            </a:r>
            <a:r>
              <a:rPr lang="cs-CZ" sz="2800" b="1" dirty="0" smtClean="0">
                <a:solidFill>
                  <a:srgbClr val="C00000"/>
                </a:solidFill>
              </a:rPr>
              <a:t> je nutné nechat odeznít</a:t>
            </a:r>
          </a:p>
          <a:p>
            <a:pPr lvl="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odeznění je dáno: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enzymy, které se postupně v buňkách </a:t>
            </a:r>
            <a:r>
              <a:rPr lang="cs-CZ" sz="2800" b="1" dirty="0" smtClean="0">
                <a:solidFill>
                  <a:srgbClr val="0000FF"/>
                </a:solidFill>
              </a:rPr>
              <a:t>uvolňují </a:t>
            </a:r>
          </a:p>
          <a:p>
            <a:pPr lvl="0">
              <a:buClr>
                <a:srgbClr val="0000FF"/>
              </a:buCl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a přeruší příčné vazby mezi myozinem a aktinem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 startAt="3"/>
            </a:pPr>
            <a:r>
              <a:rPr lang="cs-CZ" sz="2800" b="1" dirty="0" smtClean="0">
                <a:solidFill>
                  <a:srgbClr val="C00000"/>
                </a:solidFill>
              </a:rPr>
              <a:t>Fáze – zrání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zvyšuje se vaznost masa,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povolí vlákna, kam se do prostoru může zpětně vázat voda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vytvářejí se extraktivní látky, štěpením nukleotidů a bílkovin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vytváří se jeho: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chuť,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vaznost,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err="1" smtClean="0">
                <a:solidFill>
                  <a:srgbClr val="0000FF"/>
                </a:solidFill>
              </a:rPr>
              <a:t>údržnost</a:t>
            </a:r>
            <a:r>
              <a:rPr lang="cs-CZ" sz="2800" b="1" dirty="0" smtClean="0">
                <a:solidFill>
                  <a:srgbClr val="0000FF"/>
                </a:solidFill>
              </a:rPr>
              <a:t>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křehkost masa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doba </a:t>
            </a:r>
            <a:r>
              <a:rPr lang="cs-CZ" sz="2800" b="1" dirty="0" smtClean="0"/>
              <a:t>zrání masa: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hovězí a skopové 1-2 týdny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vepřové poloviční dobu</a:t>
            </a:r>
            <a:endParaRPr lang="cs-CZ" sz="54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teplota</a:t>
            </a:r>
            <a:r>
              <a:rPr lang="cs-CZ" sz="2800" dirty="0" smtClean="0"/>
              <a:t> skladování a </a:t>
            </a:r>
            <a:r>
              <a:rPr lang="cs-CZ" sz="2800" b="1" dirty="0" smtClean="0">
                <a:solidFill>
                  <a:srgbClr val="0000FF"/>
                </a:solidFill>
              </a:rPr>
              <a:t>vlhkost</a:t>
            </a:r>
            <a:r>
              <a:rPr lang="cs-CZ" sz="2800" dirty="0" smtClean="0"/>
              <a:t> jsou při zrání masa důležité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se skladuje při teplotě kolem nula °C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ekonomicky poměrně náročné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kapacita chladíren – většinou se maso vyskladní dříve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zvěřina</a:t>
            </a:r>
            <a:r>
              <a:rPr lang="cs-CZ" sz="2800" dirty="0" smtClean="0"/>
              <a:t> je vhodná ke konzumaci po </a:t>
            </a:r>
            <a:r>
              <a:rPr lang="cs-CZ" sz="2800" b="1" dirty="0" smtClean="0">
                <a:solidFill>
                  <a:srgbClr val="FF00FF"/>
                </a:solidFill>
              </a:rPr>
              <a:t>odvěšení</a:t>
            </a:r>
            <a:r>
              <a:rPr lang="cs-CZ" sz="2800" dirty="0" smtClean="0"/>
              <a:t> – mohou zrát </a:t>
            </a:r>
            <a:r>
              <a:rPr lang="cs-CZ" sz="2800" b="1" dirty="0" smtClean="0">
                <a:solidFill>
                  <a:srgbClr val="0000FF"/>
                </a:solidFill>
              </a:rPr>
              <a:t>i v mořidle tj. nálevu a déle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 startAt="4"/>
            </a:pPr>
            <a:r>
              <a:rPr lang="cs-CZ" sz="2800" b="1" dirty="0" smtClean="0">
                <a:solidFill>
                  <a:srgbClr val="C00000"/>
                </a:solidFill>
              </a:rPr>
              <a:t>Fáze - hluboká autolýza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proces, který navazuje na zrání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dochází k tomu, že </a:t>
            </a:r>
            <a:r>
              <a:rPr lang="cs-CZ" sz="2800" b="1" dirty="0" smtClean="0">
                <a:solidFill>
                  <a:srgbClr val="FF00FF"/>
                </a:solidFill>
              </a:rPr>
              <a:t>popraskají membrány organel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vevnitř buněk se uvolní </a:t>
            </a:r>
            <a:r>
              <a:rPr lang="cs-CZ" sz="2800" b="1" dirty="0" smtClean="0">
                <a:solidFill>
                  <a:srgbClr val="0000FF"/>
                </a:solidFill>
              </a:rPr>
              <a:t>hydrolytické enzymy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má nepříjemnou chuť a aroma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zápach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– v důsledku štěpení tuku, bílkovin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doprovázeno mikrobiálním napadením, hnilobné procesy, </a:t>
            </a:r>
            <a:r>
              <a:rPr lang="cs-CZ" sz="2800" b="1" dirty="0" smtClean="0">
                <a:solidFill>
                  <a:srgbClr val="C00000"/>
                </a:solidFill>
              </a:rPr>
              <a:t>maso se stává jedovatým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alová soustava - Histologický 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2565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Příčně pruhovaná (kosterní) svalovina</a:t>
            </a:r>
            <a:endParaRPr lang="cs-CZ" sz="3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9046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Abnormální </a:t>
            </a:r>
            <a:r>
              <a:rPr lang="cs-CZ" sz="2800" b="1" dirty="0" smtClean="0">
                <a:solidFill>
                  <a:srgbClr val="C00000"/>
                </a:solidFill>
              </a:rPr>
              <a:t>průběh posmrtných změn, anomálie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Nejčastější jsou dva děje:</a:t>
            </a:r>
          </a:p>
          <a:p>
            <a:pPr lvl="0">
              <a:buNone/>
            </a:pP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vznik </a:t>
            </a:r>
            <a:r>
              <a:rPr lang="cs-CZ" sz="2800" dirty="0" smtClean="0"/>
              <a:t>tuhého suchého tmavého masa – </a:t>
            </a:r>
            <a:r>
              <a:rPr lang="cs-CZ" sz="2800" b="1" dirty="0" smtClean="0">
                <a:solidFill>
                  <a:srgbClr val="0000FF"/>
                </a:solidFill>
              </a:rPr>
              <a:t>DFD – </a:t>
            </a:r>
            <a:r>
              <a:rPr lang="cs-CZ" sz="2800" b="1" dirty="0" err="1" smtClean="0">
                <a:solidFill>
                  <a:srgbClr val="0000FF"/>
                </a:solidFill>
              </a:rPr>
              <a:t>dark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</a:rPr>
              <a:t>firm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err="1" smtClean="0">
                <a:solidFill>
                  <a:srgbClr val="0000FF"/>
                </a:solidFill>
              </a:rPr>
              <a:t>dry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vznik </a:t>
            </a:r>
            <a:r>
              <a:rPr lang="cs-CZ" sz="2800" dirty="0" smtClean="0"/>
              <a:t>masa světlé, měkké vodnaté - </a:t>
            </a:r>
            <a:r>
              <a:rPr lang="cs-CZ" sz="2800" b="1" dirty="0" smtClean="0">
                <a:solidFill>
                  <a:srgbClr val="0000FF"/>
                </a:solidFill>
              </a:rPr>
              <a:t>PSE – pale soft </a:t>
            </a:r>
            <a:r>
              <a:rPr lang="cs-CZ" sz="2800" b="1" dirty="0" err="1" smtClean="0">
                <a:solidFill>
                  <a:srgbClr val="0000FF"/>
                </a:solidFill>
              </a:rPr>
              <a:t>exodative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arenR"/>
            </a:pPr>
            <a:r>
              <a:rPr lang="cs-CZ" sz="2800" b="1" dirty="0" smtClean="0">
                <a:solidFill>
                  <a:srgbClr val="C00000"/>
                </a:solidFill>
              </a:rPr>
              <a:t>DFD – </a:t>
            </a:r>
            <a:r>
              <a:rPr lang="cs-CZ" sz="2800" b="1" dirty="0" err="1" smtClean="0">
                <a:solidFill>
                  <a:srgbClr val="C00000"/>
                </a:solidFill>
              </a:rPr>
              <a:t>dark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firm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dry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působí suchým dojmem, ale obsahuje hodně vody,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při kulinářské úpravě vodu </a:t>
            </a:r>
            <a:r>
              <a:rPr lang="cs-CZ" sz="2800" dirty="0" smtClean="0"/>
              <a:t>nepouští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Příčiny vzniku DFD masa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u </a:t>
            </a:r>
            <a:r>
              <a:rPr lang="cs-CZ" sz="2800" dirty="0" smtClean="0"/>
              <a:t>zvířat, která na porážku jdou unavená, ve </a:t>
            </a:r>
            <a:r>
              <a:rPr lang="cs-CZ" sz="2800" dirty="0" smtClean="0"/>
              <a:t>stresu. 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stresové </a:t>
            </a:r>
            <a:r>
              <a:rPr lang="cs-CZ" sz="2800" dirty="0" smtClean="0"/>
              <a:t>faktory zapříčiní změnu posmrtných </a:t>
            </a:r>
            <a:r>
              <a:rPr lang="cs-CZ" sz="2800" dirty="0" smtClean="0"/>
              <a:t>pochodů. </a:t>
            </a:r>
            <a:endParaRPr lang="cs-CZ" sz="2800" dirty="0" smtClean="0"/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ve svalovině chybí ATP a glykogen</a:t>
            </a:r>
          </a:p>
          <a:p>
            <a:pPr lvl="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 netvoří </a:t>
            </a:r>
            <a:r>
              <a:rPr lang="cs-CZ" sz="2800" dirty="0" smtClean="0">
                <a:solidFill>
                  <a:srgbClr val="C00000"/>
                </a:solidFill>
              </a:rPr>
              <a:t>se dostatečné množství kyseliny </a:t>
            </a:r>
            <a:r>
              <a:rPr lang="cs-CZ" sz="2800" dirty="0" smtClean="0">
                <a:solidFill>
                  <a:srgbClr val="C00000"/>
                </a:solidFill>
              </a:rPr>
              <a:t>mléčné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 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1/1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441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Arial" pitchFamily="34" charset="0"/>
                <a:cs typeface="Arial" pitchFamily="34" charset="0"/>
              </a:rPr>
              <a:t>Porážka. Půlení jatečních prasat a následná veterinární kontrola.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Arial" pitchFamily="34" charset="0"/>
              </a:rPr>
              <a:t>Zdroj: archiv společnosti</a:t>
            </a:r>
            <a:endParaRPr kumimoji="0" lang="cs-CZ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ýsledek obrázku pro dark firm dry me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419872" y="6453336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Vlevo - normální maso, vpravo – DFD maso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vyznačuje </a:t>
            </a:r>
            <a:r>
              <a:rPr lang="cs-CZ" sz="2800" dirty="0" smtClean="0"/>
              <a:t>neklesající, vysoké </a:t>
            </a:r>
            <a:r>
              <a:rPr lang="cs-CZ" sz="2800" dirty="0" smtClean="0"/>
              <a:t>pH (vyšší jak </a:t>
            </a:r>
            <a:r>
              <a:rPr lang="cs-CZ" sz="2800" dirty="0" smtClean="0"/>
              <a:t>6,2)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 důsledku </a:t>
            </a:r>
            <a:r>
              <a:rPr lang="cs-CZ" sz="2800" dirty="0" smtClean="0"/>
              <a:t>toho </a:t>
            </a:r>
            <a:r>
              <a:rPr lang="cs-CZ" sz="2800" dirty="0" smtClean="0"/>
              <a:t>má maso vysokou vaznost a je velmi pevné a suché (ztrácí šťavnatost)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barva </a:t>
            </a:r>
            <a:r>
              <a:rPr lang="cs-CZ" sz="2800" dirty="0" smtClean="0"/>
              <a:t>je tmavší až černá (u hovězího</a:t>
            </a:r>
            <a:r>
              <a:rPr lang="cs-CZ" sz="2800" dirty="0" smtClean="0"/>
              <a:t>)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nejčastěji vzniká </a:t>
            </a:r>
            <a:r>
              <a:rPr lang="cs-CZ" sz="2800" dirty="0" smtClean="0"/>
              <a:t>u </a:t>
            </a:r>
            <a:r>
              <a:rPr lang="cs-CZ" sz="2800" dirty="0" smtClean="0"/>
              <a:t>býků, ale i u vepřového </a:t>
            </a:r>
            <a:r>
              <a:rPr lang="cs-CZ" sz="2800" dirty="0" smtClean="0"/>
              <a:t>nebo jehněčího</a:t>
            </a:r>
            <a:r>
              <a:rPr lang="cs-CZ" sz="2800" dirty="0" smtClean="0"/>
              <a:t>.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rychle </a:t>
            </a:r>
            <a:r>
              <a:rPr lang="cs-CZ" sz="2800" dirty="0" smtClean="0"/>
              <a:t>se </a:t>
            </a:r>
            <a:r>
              <a:rPr lang="cs-CZ" sz="2800" dirty="0" smtClean="0"/>
              <a:t>kazí - malá </a:t>
            </a:r>
            <a:r>
              <a:rPr lang="cs-CZ" sz="2800" dirty="0" err="1" smtClean="0"/>
              <a:t>údržnost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nelze ho nechat déle vyzrát, 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nemá dodatečně výraznou chuť a </a:t>
            </a:r>
            <a:r>
              <a:rPr lang="cs-CZ" sz="2800" dirty="0" smtClean="0"/>
              <a:t>aroma – </a:t>
            </a:r>
            <a:r>
              <a:rPr lang="cs-CZ" sz="2800" b="1" dirty="0" smtClean="0">
                <a:solidFill>
                  <a:srgbClr val="C00000"/>
                </a:solidFill>
              </a:rPr>
              <a:t>pro kulinární úpravu nevhodné!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</a:t>
            </a:r>
            <a:r>
              <a:rPr lang="cs-CZ" sz="2800" b="1" dirty="0" smtClean="0">
                <a:solidFill>
                  <a:srgbClr val="0000FF"/>
                </a:solidFill>
              </a:rPr>
              <a:t>lze využít na mělněné masné výrobky</a:t>
            </a:r>
            <a:r>
              <a:rPr lang="cs-CZ" sz="2800" dirty="0" smtClean="0"/>
              <a:t>, salámy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2)  PSE </a:t>
            </a:r>
            <a:r>
              <a:rPr lang="cs-CZ" sz="2800" b="1" dirty="0" smtClean="0">
                <a:solidFill>
                  <a:srgbClr val="C00000"/>
                </a:solidFill>
              </a:rPr>
              <a:t>– </a:t>
            </a:r>
            <a:r>
              <a:rPr lang="cs-CZ" sz="2800" b="1" dirty="0" smtClean="0">
                <a:solidFill>
                  <a:srgbClr val="C00000"/>
                </a:solidFill>
              </a:rPr>
              <a:t>pale </a:t>
            </a:r>
            <a:r>
              <a:rPr lang="cs-CZ" sz="2800" b="1" dirty="0" smtClean="0">
                <a:solidFill>
                  <a:srgbClr val="C00000"/>
                </a:solidFill>
              </a:rPr>
              <a:t>soft </a:t>
            </a:r>
            <a:r>
              <a:rPr lang="cs-CZ" sz="2800" b="1" dirty="0" err="1" smtClean="0">
                <a:solidFill>
                  <a:srgbClr val="C00000"/>
                </a:solidFill>
              </a:rPr>
              <a:t>exodative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bledé, velmi měkké a vodnaté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dochází </a:t>
            </a:r>
            <a:r>
              <a:rPr lang="cs-CZ" sz="2800" dirty="0" smtClean="0"/>
              <a:t>u něho k </a:t>
            </a:r>
            <a:r>
              <a:rPr lang="cs-CZ" sz="2800" dirty="0" smtClean="0"/>
              <a:t>zapaření (nejčastěji, pokud maso </a:t>
            </a:r>
            <a:r>
              <a:rPr lang="cs-CZ" sz="2800" dirty="0" smtClean="0"/>
              <a:t>leží na </a:t>
            </a:r>
            <a:r>
              <a:rPr lang="cs-CZ" sz="2800" dirty="0" smtClean="0"/>
              <a:t>hromadě)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zvyšuje se teplota až na 43 </a:t>
            </a:r>
            <a:r>
              <a:rPr lang="cs-CZ" sz="2800" dirty="0" smtClean="0"/>
              <a:t>stupňů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denaturace </a:t>
            </a:r>
            <a:r>
              <a:rPr lang="cs-CZ" sz="2800" dirty="0" smtClean="0"/>
              <a:t>bílkovin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prudké snížení </a:t>
            </a:r>
            <a:r>
              <a:rPr lang="cs-CZ" sz="2800" dirty="0" smtClean="0"/>
              <a:t>vaznosti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prudký pokles pH (pod 5,8</a:t>
            </a:r>
            <a:r>
              <a:rPr lang="cs-CZ" sz="2800" dirty="0" smtClean="0"/>
              <a:t>)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ztratí schopnost vázat vodu, </a:t>
            </a:r>
            <a:r>
              <a:rPr lang="cs-CZ" sz="2800" b="1" dirty="0" smtClean="0">
                <a:solidFill>
                  <a:srgbClr val="0000FF"/>
                </a:solidFill>
              </a:rPr>
              <a:t>vyteče z něho šťáva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   </a:t>
            </a:r>
            <a:r>
              <a:rPr kumimoji="0" lang="cs-CZ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cs-CZ" sz="120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4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1/1 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441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cs-CZ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300" b="0" i="0" u="none" strike="noStrike" cap="none" normalizeH="0" baseline="0" smtClean="0">
                <a:ln>
                  <a:noFill/>
                </a:ln>
                <a:solidFill>
                  <a:srgbClr val="EEEEEE"/>
                </a:solidFill>
                <a:effectLst/>
                <a:latin typeface="Arial" pitchFamily="34" charset="0"/>
                <a:cs typeface="Arial" pitchFamily="34" charset="0"/>
              </a:rPr>
              <a:t>Porážka. Půlení jatečních prasat a následná veterinární kontrola.</a:t>
            </a:r>
            <a:endParaRPr kumimoji="0" lang="cs-CZ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1" i="0" u="none" strike="noStrike" cap="none" normalizeH="0" baseline="0" smtClean="0">
                <a:ln>
                  <a:noFill/>
                </a:ln>
                <a:solidFill>
                  <a:srgbClr val="CCCCCC"/>
                </a:solidFill>
                <a:effectLst/>
                <a:latin typeface="Arial" pitchFamily="34" charset="0"/>
                <a:cs typeface="Arial" pitchFamily="34" charset="0"/>
              </a:rPr>
              <a:t>Zdroj: archiv společnosti</a:t>
            </a:r>
            <a:endParaRPr kumimoji="0" lang="cs-CZ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300" b="1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19872" y="6453336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Vlevo - normální maso, vpravo – DFD maso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7826" name="AutoShape 2" descr="Výsledek obrázku pro pse mas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7828" name="Picture 4" descr="maso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23528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PSE maso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oxidační pochody, narušují barviva</a:t>
            </a:r>
            <a:endParaRPr lang="cs-CZ" sz="2800" dirty="0" smtClean="0"/>
          </a:p>
          <a:p>
            <a:pPr>
              <a:buBlip>
                <a:blip r:embed="rId2"/>
              </a:buBlip>
            </a:pPr>
            <a:r>
              <a:rPr lang="cs-CZ" sz="2800" dirty="0" smtClean="0"/>
              <a:t>bledou </a:t>
            </a:r>
            <a:r>
              <a:rPr lang="cs-CZ" sz="2800" dirty="0" smtClean="0"/>
              <a:t>barvu navíc způsobuje změněná hydratace svalových </a:t>
            </a:r>
            <a:r>
              <a:rPr lang="cs-CZ" sz="2800" dirty="0" smtClean="0"/>
              <a:t>vláken</a:t>
            </a:r>
          </a:p>
          <a:p>
            <a:pP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pse - maso je nevhodné </a:t>
            </a:r>
            <a:r>
              <a:rPr lang="cs-CZ" sz="2800" b="1" dirty="0" smtClean="0">
                <a:solidFill>
                  <a:srgbClr val="C00000"/>
                </a:solidFill>
              </a:rPr>
              <a:t>ke </a:t>
            </a:r>
            <a:r>
              <a:rPr lang="cs-CZ" sz="2800" b="1" dirty="0" smtClean="0">
                <a:solidFill>
                  <a:srgbClr val="C00000"/>
                </a:solidFill>
              </a:rPr>
              <a:t>konzumaci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3000" dirty="0" smtClean="0"/>
              <a:t>při smažení se lepí na podložku,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3000" dirty="0" smtClean="0"/>
              <a:t>maso po kulinářské úpravě je tuhé,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3000" dirty="0" smtClean="0"/>
              <a:t>zlikvidovány senzorické </a:t>
            </a:r>
            <a:r>
              <a:rPr lang="cs-CZ" sz="3000" dirty="0" smtClean="0"/>
              <a:t>vlastnosti</a:t>
            </a:r>
          </a:p>
          <a:p>
            <a:pPr lvl="1">
              <a:buClr>
                <a:srgbClr val="0000FF"/>
              </a:buClr>
              <a:buNone/>
            </a:pPr>
            <a:r>
              <a:rPr lang="cs-CZ" sz="3000" dirty="0" smtClean="0"/>
              <a:t> </a:t>
            </a:r>
            <a:endParaRPr lang="cs-CZ" sz="30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</a:t>
            </a:r>
            <a:r>
              <a:rPr lang="cs-CZ" sz="2800" b="1" dirty="0" smtClean="0">
                <a:solidFill>
                  <a:srgbClr val="0000FF"/>
                </a:solidFill>
              </a:rPr>
              <a:t>lze použít na výrobu salámů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800" dirty="0" smtClean="0"/>
              <a:t>– sušených, trvanlivých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cs-CZ" sz="3200" b="1" dirty="0" err="1" smtClean="0">
                <a:solidFill>
                  <a:srgbClr val="C00000"/>
                </a:solidFill>
              </a:rPr>
              <a:t>Údržnost</a:t>
            </a:r>
            <a:r>
              <a:rPr lang="cs-CZ" sz="3200" b="1" dirty="0" smtClean="0">
                <a:solidFill>
                  <a:srgbClr val="C00000"/>
                </a:solidFill>
              </a:rPr>
              <a:t> masa</a:t>
            </a:r>
            <a:endParaRPr lang="cs-CZ" sz="3200" b="1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vytvoření trvanlivosti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vliv - </a:t>
            </a:r>
            <a:r>
              <a:rPr lang="cs-CZ" sz="2800" b="1" dirty="0" smtClean="0">
                <a:solidFill>
                  <a:srgbClr val="C00000"/>
                </a:solidFill>
              </a:rPr>
              <a:t>hygiena</a:t>
            </a:r>
            <a:r>
              <a:rPr lang="cs-CZ" sz="2800" b="1" dirty="0" smtClean="0"/>
              <a:t> </a:t>
            </a:r>
            <a:r>
              <a:rPr lang="cs-CZ" sz="2800" b="1" dirty="0" smtClean="0"/>
              <a:t>zpracování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maso v době porážky je sterilní,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opracováním dochází vždy </a:t>
            </a:r>
            <a:r>
              <a:rPr lang="cs-CZ" sz="2800" b="1" dirty="0" smtClean="0"/>
              <a:t>k menší, či větší  </a:t>
            </a:r>
            <a:r>
              <a:rPr lang="cs-CZ" sz="2800" b="1" dirty="0" smtClean="0"/>
              <a:t>kontaminaci </a:t>
            </a:r>
            <a:r>
              <a:rPr lang="cs-CZ" sz="2800" b="1" dirty="0" smtClean="0"/>
              <a:t>mikroorganismy </a:t>
            </a:r>
            <a:r>
              <a:rPr lang="cs-CZ" sz="2800" b="1" dirty="0" smtClean="0"/>
              <a:t>z prostředí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hlavní je </a:t>
            </a:r>
            <a:r>
              <a:rPr lang="cs-CZ" sz="2800" b="1" dirty="0" smtClean="0">
                <a:solidFill>
                  <a:srgbClr val="C00000"/>
                </a:solidFill>
              </a:rPr>
              <a:t>teplota </a:t>
            </a:r>
            <a:r>
              <a:rPr lang="cs-CZ" sz="2800" b="1" dirty="0" smtClean="0">
                <a:sym typeface="Symbol"/>
              </a:rPr>
              <a:t></a:t>
            </a:r>
            <a:r>
              <a:rPr lang="cs-CZ" sz="2800" b="1" dirty="0" smtClean="0"/>
              <a:t> </a:t>
            </a:r>
            <a:r>
              <a:rPr lang="cs-CZ" sz="2800" b="1" dirty="0" smtClean="0"/>
              <a:t>snížená teplota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/>
              <a:t>na </a:t>
            </a:r>
            <a:r>
              <a:rPr lang="cs-CZ" sz="2800" b="1" dirty="0" err="1" smtClean="0"/>
              <a:t>údržnost</a:t>
            </a:r>
            <a:r>
              <a:rPr lang="cs-CZ" sz="2800" b="1" dirty="0" smtClean="0"/>
              <a:t> má </a:t>
            </a:r>
            <a:r>
              <a:rPr lang="cs-CZ" sz="2800" b="1" dirty="0" smtClean="0"/>
              <a:t>rozhodující  </a:t>
            </a:r>
            <a:r>
              <a:rPr lang="cs-CZ" sz="2800" b="1" dirty="0" smtClean="0"/>
              <a:t>vliv </a:t>
            </a:r>
            <a:r>
              <a:rPr lang="cs-CZ" sz="2800" b="1" dirty="0" smtClean="0">
                <a:solidFill>
                  <a:srgbClr val="C00000"/>
                </a:solidFill>
              </a:rPr>
              <a:t>zrání</a:t>
            </a:r>
            <a:r>
              <a:rPr lang="cs-CZ" sz="2800" b="1" dirty="0" smtClean="0"/>
              <a:t> masa v chladírnách</a:t>
            </a:r>
            <a:endParaRPr lang="cs-CZ" sz="5400" b="1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ekonomicky nejnáročnější 2 </a:t>
            </a:r>
            <a:r>
              <a:rPr lang="cs-CZ" sz="2800" b="1" dirty="0" smtClean="0">
                <a:solidFill>
                  <a:srgbClr val="FF00FF"/>
                </a:solidFill>
              </a:rPr>
              <a:t>podmínky:</a:t>
            </a:r>
            <a:endParaRPr lang="cs-CZ" sz="2800" b="1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optimální teplota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b="1" dirty="0" smtClean="0"/>
              <a:t>kolem nuly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C00000"/>
                </a:solidFill>
              </a:rPr>
              <a:t>vždy pod 7 stupňů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maso </a:t>
            </a:r>
            <a:r>
              <a:rPr lang="cs-CZ" b="1" dirty="0" smtClean="0"/>
              <a:t>začíná </a:t>
            </a:r>
            <a:r>
              <a:rPr lang="cs-CZ" b="1" dirty="0" err="1" smtClean="0"/>
              <a:t>mrzout</a:t>
            </a:r>
            <a:r>
              <a:rPr lang="cs-CZ" b="1" dirty="0" smtClean="0"/>
              <a:t> při -1,5 stupňů</a:t>
            </a:r>
            <a:r>
              <a:rPr lang="cs-CZ" dirty="0" smtClean="0"/>
              <a:t>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mrzne voda v buňkách,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velké krystaly roztrhají membrány a vyteče voda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vlhkost</a:t>
            </a:r>
            <a:endParaRPr lang="cs-CZ" sz="2800" dirty="0" smtClean="0">
              <a:solidFill>
                <a:srgbClr val="00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vyšší vlhkost je lepší, protože nedochází k odpařování,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ale je to lepší pro patogenní organismy, </a:t>
            </a: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vždy kompromis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účel </a:t>
            </a:r>
            <a:r>
              <a:rPr lang="cs-CZ" sz="2800" b="1" dirty="0" smtClean="0">
                <a:solidFill>
                  <a:srgbClr val="FF00FF"/>
                </a:solidFill>
                <a:sym typeface="Symbol"/>
              </a:rPr>
              <a:t> </a:t>
            </a:r>
            <a:r>
              <a:rPr lang="cs-CZ" sz="2800" b="1" dirty="0" smtClean="0">
                <a:solidFill>
                  <a:srgbClr val="FF00FF"/>
                </a:solidFill>
              </a:rPr>
              <a:t>zajistit </a:t>
            </a:r>
            <a:r>
              <a:rPr lang="cs-CZ" sz="2800" b="1" dirty="0" smtClean="0">
                <a:solidFill>
                  <a:srgbClr val="FF00FF"/>
                </a:solidFill>
              </a:rPr>
              <a:t>optimální průběh posmrtných změn</a:t>
            </a:r>
            <a:endParaRPr lang="cs-CZ" sz="5400" b="1" dirty="0" smtClean="0">
              <a:solidFill>
                <a:srgbClr val="FF00FF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514350" indent="-514350" algn="ctr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Zmrazování a rozmrazování masa</a:t>
            </a:r>
            <a:endParaRPr lang="cs-CZ" sz="3200" dirty="0" smtClean="0">
              <a:solidFill>
                <a:srgbClr val="C00000"/>
              </a:solidFill>
            </a:endParaRP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udržení mrazeného masa </a:t>
            </a:r>
            <a:r>
              <a:rPr lang="cs-CZ" sz="2800" b="1" dirty="0" smtClean="0"/>
              <a:t>-18 stupňů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lze </a:t>
            </a:r>
            <a:r>
              <a:rPr lang="cs-CZ" sz="2800" dirty="0" smtClean="0"/>
              <a:t>skladovat: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hovězí 1 rok,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vepřové 6 měsíců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mrazit </a:t>
            </a:r>
            <a:r>
              <a:rPr lang="cs-CZ" sz="2800" b="1" dirty="0" smtClean="0">
                <a:solidFill>
                  <a:srgbClr val="0000FF"/>
                </a:solidFill>
              </a:rPr>
              <a:t>až vyzrálé maso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zmrazit </a:t>
            </a:r>
            <a:r>
              <a:rPr lang="cs-CZ" sz="2800" b="1" dirty="0" smtClean="0">
                <a:solidFill>
                  <a:srgbClr val="0000FF"/>
                </a:solidFill>
              </a:rPr>
              <a:t>co nejrychleji</a:t>
            </a:r>
            <a:endParaRPr lang="cs-CZ" sz="2800" dirty="0" smtClean="0">
              <a:solidFill>
                <a:srgbClr val="0000FF"/>
              </a:solidFill>
            </a:endParaRP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aby nedocházelo ke ztrátě vody,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všechny krystaly, 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pokud mají dostatečný čas, aby rostly, tak narostou velké, 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pokud čas je krátký, tak jsou malé a je jich hodně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Srdeční svalovina</a:t>
            </a:r>
            <a:endParaRPr lang="cs-CZ" sz="3200" dirty="0"/>
          </a:p>
        </p:txBody>
      </p:sp>
      <p:pic>
        <p:nvPicPr>
          <p:cNvPr id="19458" name="Picture 2" descr="Srdeční svalovina - myok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dirty="0" smtClean="0"/>
              <a:t>při rychlém </a:t>
            </a:r>
            <a:r>
              <a:rPr lang="cs-CZ" sz="2800" dirty="0" smtClean="0"/>
              <a:t>zmrazování krystalizuje </a:t>
            </a:r>
            <a:r>
              <a:rPr lang="cs-CZ" sz="2800" dirty="0" smtClean="0"/>
              <a:t>jak </a:t>
            </a:r>
            <a:r>
              <a:rPr lang="cs-CZ" sz="2800" dirty="0" smtClean="0"/>
              <a:t>voda v  </a:t>
            </a:r>
            <a:r>
              <a:rPr lang="cs-CZ" sz="2800" dirty="0" smtClean="0"/>
              <a:t>mezibuněčném prostoru, tak v </a:t>
            </a:r>
            <a:r>
              <a:rPr lang="cs-CZ" sz="2800" dirty="0" smtClean="0"/>
              <a:t>buňce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je tam rovnoměrný tlak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pomalého jen v buňce </a:t>
            </a:r>
          </a:p>
          <a:p>
            <a:pPr marL="1076325" lvl="0" indent="-273050" defTabSz="10731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tlak jen z jedné strany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rozmrzovat maso co nejpomaleji </a:t>
            </a:r>
            <a:r>
              <a:rPr lang="cs-CZ" sz="2800" dirty="0" smtClean="0"/>
              <a:t>z důvodu ztrát vody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zmrazuje </a:t>
            </a:r>
            <a:r>
              <a:rPr lang="cs-CZ" sz="2800" dirty="0" smtClean="0"/>
              <a:t>se: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 zrání,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nikdy ne ve fázi </a:t>
            </a:r>
            <a:r>
              <a:rPr lang="cs-CZ" sz="2800" dirty="0" err="1" smtClean="0"/>
              <a:t>rigor</a:t>
            </a:r>
            <a:r>
              <a:rPr lang="cs-CZ" sz="2800" dirty="0" smtClean="0"/>
              <a:t> </a:t>
            </a:r>
            <a:r>
              <a:rPr lang="cs-CZ" sz="2800" dirty="0" err="1" smtClean="0"/>
              <a:t>mortis</a:t>
            </a:r>
            <a:r>
              <a:rPr lang="cs-CZ" sz="2800" dirty="0" smtClean="0"/>
              <a:t>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lze teplé maso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600" b="1" dirty="0" smtClean="0">
                <a:solidFill>
                  <a:srgbClr val="FF00FF"/>
                </a:solidFill>
              </a:rPr>
              <a:t>Operace masné výroby</a:t>
            </a:r>
          </a:p>
          <a:p>
            <a:pPr lvl="0">
              <a:buBlip>
                <a:blip r:embed="rId2"/>
              </a:buBlip>
            </a:pPr>
            <a:r>
              <a:rPr lang="cs-CZ" sz="2400" b="1" dirty="0" smtClean="0"/>
              <a:t>celá masná výroba se sestává z různých operací, které se různě </a:t>
            </a:r>
            <a:r>
              <a:rPr lang="cs-CZ" sz="2400" b="1" dirty="0" smtClean="0"/>
              <a:t>kombinují:</a:t>
            </a:r>
            <a:endParaRPr lang="cs-CZ" sz="2400" b="1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solení,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mělnění,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míchání,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narážení,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uzení,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tepelné opracování,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fermentace, 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balení</a:t>
            </a:r>
            <a:endParaRPr lang="cs-CZ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Clr>
                <a:srgbClr val="C00000"/>
              </a:buClr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1)   Solení</a:t>
            </a:r>
            <a:r>
              <a:rPr lang="cs-CZ" sz="3000" dirty="0" smtClean="0">
                <a:solidFill>
                  <a:srgbClr val="C00000"/>
                </a:solidFill>
              </a:rPr>
              <a:t> </a:t>
            </a:r>
            <a:endParaRPr lang="cs-CZ" sz="30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přídavek chloridu sodného a dalších </a:t>
            </a:r>
            <a:r>
              <a:rPr lang="cs-CZ" sz="2800" dirty="0" smtClean="0"/>
              <a:t>přísad - solicích směsí: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hlavní </a:t>
            </a:r>
            <a:r>
              <a:rPr lang="cs-CZ" sz="2800" dirty="0" smtClean="0"/>
              <a:t>složkou je chlorid </a:t>
            </a:r>
            <a:r>
              <a:rPr lang="cs-CZ" sz="2800" dirty="0" smtClean="0"/>
              <a:t>sodný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ale i dusitany sodný a </a:t>
            </a:r>
            <a:r>
              <a:rPr lang="cs-CZ" sz="2800" dirty="0" smtClean="0"/>
              <a:t>draselný</a:t>
            </a:r>
          </a:p>
          <a:p>
            <a:pPr marL="1076325" lvl="0" indent="-273050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chlorid sodný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první způsob konzervace masa,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váže vodu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snižuje </a:t>
            </a:r>
            <a:r>
              <a:rPr lang="cs-CZ" sz="2800" dirty="0" smtClean="0"/>
              <a:t>možnost bakterií se rozmnožovat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schopnost soli ve směsi s vodou rozpouštět fibrilární </a:t>
            </a:r>
            <a:r>
              <a:rPr lang="cs-CZ" sz="2800" dirty="0" smtClean="0"/>
              <a:t>bílkoviny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přídavek soli by měl činit </a:t>
            </a:r>
            <a:r>
              <a:rPr lang="cs-CZ" sz="2800" b="1" dirty="0" smtClean="0">
                <a:solidFill>
                  <a:srgbClr val="0000FF"/>
                </a:solidFill>
              </a:rPr>
              <a:t>2-3 % z celkové hmotnosti výrobku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dusitanové solící </a:t>
            </a:r>
            <a:r>
              <a:rPr lang="cs-CZ" sz="2800" b="1" dirty="0" smtClean="0">
                <a:solidFill>
                  <a:srgbClr val="FF00FF"/>
                </a:solidFill>
              </a:rPr>
              <a:t>směsi: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err="1" smtClean="0"/>
              <a:t>Praganda</a:t>
            </a:r>
            <a:r>
              <a:rPr lang="cs-CZ" sz="2800" dirty="0" smtClean="0"/>
              <a:t>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rychlo sůl,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 </a:t>
            </a:r>
            <a:r>
              <a:rPr lang="cs-CZ" sz="2800" b="1" dirty="0" smtClean="0">
                <a:solidFill>
                  <a:srgbClr val="0000FF"/>
                </a:solidFill>
              </a:rPr>
              <a:t>NaNO2 – E 250 </a:t>
            </a:r>
            <a:r>
              <a:rPr lang="cs-CZ" sz="2800" dirty="0" smtClean="0"/>
              <a:t>(nebo </a:t>
            </a:r>
            <a:r>
              <a:rPr lang="cs-CZ" sz="2800" b="1" dirty="0" smtClean="0">
                <a:solidFill>
                  <a:srgbClr val="0000FF"/>
                </a:solidFill>
              </a:rPr>
              <a:t>KNO2 – E 249</a:t>
            </a:r>
            <a:r>
              <a:rPr lang="cs-CZ" sz="2800" dirty="0" smtClean="0"/>
              <a:t>) je cca </a:t>
            </a:r>
            <a:r>
              <a:rPr lang="cs-CZ" sz="2800" b="1" dirty="0" smtClean="0">
                <a:solidFill>
                  <a:srgbClr val="FF00FF"/>
                </a:solidFill>
              </a:rPr>
              <a:t>0,3 – 0,6 </a:t>
            </a:r>
            <a:r>
              <a:rPr lang="cs-CZ" sz="2800" b="1" dirty="0" smtClean="0">
                <a:solidFill>
                  <a:srgbClr val="FF00FF"/>
                </a:solidFill>
              </a:rPr>
              <a:t>% hmotnosti </a:t>
            </a:r>
            <a:r>
              <a:rPr lang="cs-CZ" sz="2800" b="1" dirty="0" smtClean="0">
                <a:solidFill>
                  <a:srgbClr val="FF00FF"/>
                </a:solidFill>
              </a:rPr>
              <a:t>dusitanové solicí směsi</a:t>
            </a:r>
            <a:endParaRPr lang="cs-CZ" sz="2800" b="1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b="1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nejjednodušší </a:t>
            </a:r>
            <a:r>
              <a:rPr lang="cs-CZ" sz="2800" b="1" dirty="0" smtClean="0"/>
              <a:t>nasolení je u mělněných masných </a:t>
            </a:r>
            <a:r>
              <a:rPr lang="cs-CZ" sz="2800" b="1" dirty="0" smtClean="0"/>
              <a:t>výrobků:</a:t>
            </a:r>
            <a:endParaRPr lang="cs-CZ" sz="2800" b="1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salámy,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tlačenky,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Přidává se přímo do díla</a:t>
            </a:r>
          </a:p>
          <a:p>
            <a:pPr lvl="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273050" lvl="0" indent="-273050">
              <a:buBlip>
                <a:blip r:embed="rId2"/>
              </a:buBlip>
            </a:pPr>
            <a:r>
              <a:rPr lang="cs-CZ" sz="2800" b="1" dirty="0" smtClean="0"/>
              <a:t>celé kusy masa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nakládání do láků, které obsahují roztok soli,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dny až týdny,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urychlení pomocí propíchnutí, 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nebo se roztok nastřikuje jehlami dovnitř </a:t>
            </a:r>
            <a:r>
              <a:rPr lang="cs-CZ" sz="2800" dirty="0" smtClean="0"/>
              <a:t>masa</a:t>
            </a:r>
          </a:p>
          <a:p>
            <a:pPr marL="273050" indent="-273050">
              <a:buClr>
                <a:srgbClr val="0000FF"/>
              </a:buClr>
              <a:buBlip>
                <a:blip r:embed="rId2"/>
              </a:buBlip>
            </a:pPr>
            <a:r>
              <a:rPr lang="cs-CZ" sz="2800" b="1" i="1" dirty="0" smtClean="0">
                <a:solidFill>
                  <a:srgbClr val="FF00FF"/>
                </a:solidFill>
              </a:rPr>
              <a:t>přídavek </a:t>
            </a:r>
            <a:r>
              <a:rPr lang="cs-CZ" sz="2800" b="1" i="1" dirty="0" smtClean="0">
                <a:solidFill>
                  <a:srgbClr val="FF00FF"/>
                </a:solidFill>
              </a:rPr>
              <a:t>dusitanů </a:t>
            </a:r>
            <a:r>
              <a:rPr lang="cs-CZ" sz="2800" b="1" i="1" dirty="0" smtClean="0">
                <a:solidFill>
                  <a:srgbClr val="FF00FF"/>
                </a:solidFill>
              </a:rPr>
              <a:t>smí </a:t>
            </a:r>
            <a:r>
              <a:rPr lang="cs-CZ" sz="2800" b="1" i="1" dirty="0" smtClean="0">
                <a:solidFill>
                  <a:srgbClr val="FF00FF"/>
                </a:solidFill>
              </a:rPr>
              <a:t>být při výrobě uzenin realizován výhradně ve směsi s kuchyňskou solí, tzn. ve formě dusitanových solicích </a:t>
            </a:r>
            <a:r>
              <a:rPr lang="cs-CZ" sz="2800" b="1" i="1" dirty="0" smtClean="0">
                <a:solidFill>
                  <a:srgbClr val="FF00FF"/>
                </a:solidFill>
              </a:rPr>
              <a:t>směsí.</a:t>
            </a:r>
          </a:p>
          <a:p>
            <a:pPr marL="273050" indent="-273050">
              <a:buClr>
                <a:srgbClr val="0000FF"/>
              </a:buClr>
              <a:buBlip>
                <a:blip r:embed="rId2"/>
              </a:buBlip>
            </a:pPr>
            <a:r>
              <a:rPr lang="cs-CZ" sz="2800" b="1" i="1" dirty="0" smtClean="0">
                <a:solidFill>
                  <a:srgbClr val="FF00FF"/>
                </a:solidFill>
              </a:rPr>
              <a:t>uzeniny před konzumací obsahují </a:t>
            </a:r>
            <a:r>
              <a:rPr lang="cs-CZ" sz="2800" b="1" i="1" dirty="0" smtClean="0">
                <a:solidFill>
                  <a:srgbClr val="FF00FF"/>
                </a:solidFill>
              </a:rPr>
              <a:t>zbytkové </a:t>
            </a:r>
            <a:r>
              <a:rPr lang="cs-CZ" sz="2800" b="1" i="1" dirty="0" smtClean="0">
                <a:solidFill>
                  <a:srgbClr val="FF00FF"/>
                </a:solidFill>
              </a:rPr>
              <a:t>dusitany v průměrném množství 10 mg/kg.</a:t>
            </a:r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err="1" smtClean="0">
                <a:solidFill>
                  <a:srgbClr val="FF00FF"/>
                </a:solidFill>
              </a:rPr>
              <a:t>tambler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zařízení, kde maso je </a:t>
            </a:r>
            <a:r>
              <a:rPr lang="cs-CZ" sz="2800" b="1" dirty="0" smtClean="0">
                <a:solidFill>
                  <a:srgbClr val="0000FF"/>
                </a:solidFill>
              </a:rPr>
              <a:t>v kontaktu s lákem </a:t>
            </a:r>
            <a:r>
              <a:rPr lang="cs-CZ" sz="2800" dirty="0" smtClean="0"/>
              <a:t>a je mechanicky zpracováno,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podtlak</a:t>
            </a:r>
            <a:r>
              <a:rPr lang="cs-CZ" sz="2800" dirty="0" smtClean="0"/>
              <a:t> - nasává </a:t>
            </a:r>
            <a:r>
              <a:rPr lang="cs-CZ" sz="2800" dirty="0" smtClean="0"/>
              <a:t>lák snadněji,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kombinace </a:t>
            </a:r>
            <a:r>
              <a:rPr lang="cs-CZ" sz="2800" b="1" dirty="0" smtClean="0">
                <a:solidFill>
                  <a:srgbClr val="0000FF"/>
                </a:solidFill>
              </a:rPr>
              <a:t>masírování, </a:t>
            </a:r>
            <a:r>
              <a:rPr lang="cs-CZ" sz="2800" b="1" dirty="0" smtClean="0">
                <a:solidFill>
                  <a:srgbClr val="0000FF"/>
                </a:solidFill>
              </a:rPr>
              <a:t>přepadávání a </a:t>
            </a:r>
            <a:r>
              <a:rPr lang="cs-CZ" sz="2800" b="1" dirty="0" smtClean="0">
                <a:solidFill>
                  <a:srgbClr val="0000FF"/>
                </a:solidFill>
              </a:rPr>
              <a:t>stlačování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prosolení masa v jednotlivých fázích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 prvním mechanickém zpracování, odpočívá a následuje druhé</a:t>
            </a:r>
          </a:p>
          <a:p>
            <a:pPr lvl="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umbler- meat 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04248" y="602128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Tambler</a:t>
            </a:r>
            <a:endParaRPr lang="cs-CZ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>
              <a:buClr>
                <a:srgbClr val="C00000"/>
              </a:buClr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2</a:t>
            </a:r>
            <a:r>
              <a:rPr lang="cs-CZ" sz="3000" b="1" dirty="0" smtClean="0">
                <a:solidFill>
                  <a:srgbClr val="C00000"/>
                </a:solidFill>
              </a:rPr>
              <a:t>) Mělnění </a:t>
            </a:r>
            <a:r>
              <a:rPr lang="cs-CZ" sz="3000" b="1" dirty="0" smtClean="0">
                <a:solidFill>
                  <a:srgbClr val="C00000"/>
                </a:solidFill>
              </a:rPr>
              <a:t>a </a:t>
            </a:r>
            <a:r>
              <a:rPr lang="cs-CZ" sz="3000" b="1" dirty="0" smtClean="0">
                <a:solidFill>
                  <a:srgbClr val="C00000"/>
                </a:solidFill>
              </a:rPr>
              <a:t>míchání</a:t>
            </a:r>
            <a:r>
              <a:rPr lang="cs-CZ" sz="3000" dirty="0" smtClean="0">
                <a:solidFill>
                  <a:srgbClr val="C00000"/>
                </a:solidFill>
              </a:rPr>
              <a:t> </a:t>
            </a:r>
            <a:endParaRPr lang="cs-CZ" sz="30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kombinace obou postupů, probíhá zároveň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vytváří se tzv. </a:t>
            </a:r>
            <a:r>
              <a:rPr lang="cs-CZ" sz="2800" b="1" dirty="0" smtClean="0"/>
              <a:t>dílo - </a:t>
            </a:r>
            <a:r>
              <a:rPr lang="cs-CZ" sz="2800" dirty="0" smtClean="0"/>
              <a:t>hmota, která se skládá </a:t>
            </a:r>
            <a:r>
              <a:rPr lang="cs-CZ" sz="2800" dirty="0" smtClean="0"/>
              <a:t>z:</a:t>
            </a:r>
            <a:r>
              <a:rPr lang="cs-CZ" sz="2800" dirty="0" smtClean="0"/>
              <a:t> 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 vložky</a:t>
            </a:r>
            <a:r>
              <a:rPr lang="cs-CZ" sz="2800" dirty="0" smtClean="0"/>
              <a:t> </a:t>
            </a:r>
            <a:r>
              <a:rPr lang="cs-CZ" sz="2800" dirty="0" smtClean="0"/>
              <a:t>– maso, tkáň, zelenina, houby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 spojky</a:t>
            </a:r>
            <a:r>
              <a:rPr lang="cs-CZ" sz="2800" dirty="0" smtClean="0"/>
              <a:t> </a:t>
            </a:r>
            <a:r>
              <a:rPr lang="cs-CZ" sz="2800" dirty="0" smtClean="0"/>
              <a:t>– tvoří strukturu, homogenní </a:t>
            </a:r>
            <a:r>
              <a:rPr lang="cs-CZ" sz="2800" dirty="0" smtClean="0"/>
              <a:t>složka</a:t>
            </a:r>
          </a:p>
          <a:p>
            <a:pPr lvl="0"/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zařízení </a:t>
            </a:r>
            <a:r>
              <a:rPr lang="cs-CZ" sz="2800" b="1" dirty="0" smtClean="0">
                <a:solidFill>
                  <a:srgbClr val="FF00FF"/>
                </a:solidFill>
              </a:rPr>
              <a:t>– kutr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nádoba s hřídelí a noži,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regulace otáček,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obdoba mlýnku,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není tam </a:t>
            </a:r>
            <a:r>
              <a:rPr lang="cs-CZ" sz="2800" dirty="0" smtClean="0"/>
              <a:t>šnek</a:t>
            </a:r>
            <a:endParaRPr lang="cs-CZ" sz="2800" dirty="0" smtClean="0"/>
          </a:p>
          <a:p>
            <a:pPr marL="246063" lvl="1" indent="-246063">
              <a:buClr>
                <a:srgbClr val="0000FF"/>
              </a:buClr>
              <a:buNone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04248" y="6021288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chemeClr val="bg1"/>
                </a:solidFill>
              </a:rPr>
              <a:t>Tambler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92162" name="Picture 2" descr="ŘEZNICKÝ KUTR STOLNÍ 5L nov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28184" y="6021288"/>
            <a:ext cx="2736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    Kutr</a:t>
            </a:r>
            <a:endParaRPr lang="cs-CZ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Kutr slouží k:</a:t>
            </a:r>
            <a:endParaRPr lang="cs-CZ" sz="2800" dirty="0" smtClean="0">
              <a:solidFill>
                <a:srgbClr val="FF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porušení </a:t>
            </a:r>
            <a:r>
              <a:rPr lang="cs-CZ" sz="2800" dirty="0" smtClean="0"/>
              <a:t>svalových vláken,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rozpad </a:t>
            </a:r>
            <a:r>
              <a:rPr lang="cs-CZ" sz="2800" dirty="0" smtClean="0"/>
              <a:t>fibrilárních bílkovin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tření </a:t>
            </a:r>
            <a:r>
              <a:rPr lang="cs-CZ" sz="2800" dirty="0" smtClean="0"/>
              <a:t>nožů o svalovinu – riziko zahřátí </a:t>
            </a:r>
            <a:r>
              <a:rPr lang="cs-CZ" sz="2800" dirty="0" smtClean="0"/>
              <a:t>směsi</a:t>
            </a:r>
            <a:endParaRPr lang="cs-CZ" sz="2800" dirty="0" smtClean="0"/>
          </a:p>
          <a:p>
            <a:pPr marL="1076325" lvl="1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největší </a:t>
            </a:r>
            <a:r>
              <a:rPr lang="cs-CZ" sz="2800" dirty="0" smtClean="0"/>
              <a:t>riziko u </a:t>
            </a:r>
            <a:r>
              <a:rPr lang="cs-CZ" sz="2800" dirty="0" smtClean="0"/>
              <a:t>tuků </a:t>
            </a:r>
            <a:endParaRPr lang="cs-CZ" sz="2800" dirty="0" smtClean="0"/>
          </a:p>
          <a:p>
            <a:pPr marL="1076325" lvl="1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přidává </a:t>
            </a:r>
            <a:r>
              <a:rPr lang="cs-CZ" sz="2800" b="1" dirty="0" smtClean="0">
                <a:solidFill>
                  <a:srgbClr val="0000FF"/>
                </a:solidFill>
              </a:rPr>
              <a:t>se ledová tříšť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rozmělněná </a:t>
            </a:r>
            <a:r>
              <a:rPr lang="cs-CZ" sz="2800" dirty="0" smtClean="0"/>
              <a:t>vlákna absorbují vodu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 nebo umožňuje mělnit přímo </a:t>
            </a:r>
            <a:r>
              <a:rPr lang="cs-CZ" sz="2800" dirty="0" smtClean="0"/>
              <a:t>mražené maso</a:t>
            </a:r>
          </a:p>
          <a:p>
            <a:pPr lvl="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4" y="6926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Hladká svalovina</a:t>
            </a:r>
            <a:endParaRPr lang="cs-CZ" sz="3200" dirty="0"/>
          </a:p>
        </p:txBody>
      </p:sp>
      <p:pic>
        <p:nvPicPr>
          <p:cNvPr id="20482" name="Picture 2" descr="Hladká svalo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8952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 marL="514350" lvl="0" indent="-514350">
              <a:buClr>
                <a:srgbClr val="C00000"/>
              </a:buClr>
              <a:buAutoNum type="arabicParenR" startAt="3"/>
            </a:pPr>
            <a:r>
              <a:rPr lang="cs-CZ" sz="3000" b="1" dirty="0" smtClean="0">
                <a:solidFill>
                  <a:srgbClr val="C00000"/>
                </a:solidFill>
              </a:rPr>
              <a:t>Narážení a tvarování</a:t>
            </a:r>
            <a:r>
              <a:rPr lang="cs-CZ" sz="3000" dirty="0" smtClean="0">
                <a:solidFill>
                  <a:srgbClr val="C00000"/>
                </a:solidFill>
              </a:rPr>
              <a:t> </a:t>
            </a:r>
            <a:endParaRPr lang="cs-CZ" sz="30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hotové dílo se dává do vhodných technologických </a:t>
            </a:r>
            <a:r>
              <a:rPr lang="cs-CZ" sz="2800" dirty="0" smtClean="0"/>
              <a:t>obalů 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dodávají tvar a velikost</a:t>
            </a:r>
          </a:p>
          <a:p>
            <a:pPr lvl="1"/>
            <a:endParaRPr lang="cs-CZ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>
                <a:solidFill>
                  <a:srgbClr val="FF0000"/>
                </a:solidFill>
              </a:rPr>
              <a:t>přírodní </a:t>
            </a:r>
            <a:r>
              <a:rPr lang="cs-CZ" sz="2800" b="1" dirty="0" smtClean="0">
                <a:solidFill>
                  <a:srgbClr val="FF0000"/>
                </a:solidFill>
              </a:rPr>
              <a:t>střeva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- očištěná </a:t>
            </a:r>
          </a:p>
          <a:p>
            <a:pPr lvl="2">
              <a:buBlip>
                <a:blip r:embed="rId3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Výhody: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přirozený tvar,</a:t>
            </a: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schopnost </a:t>
            </a:r>
            <a:r>
              <a:rPr lang="cs-CZ" sz="2800" dirty="0" smtClean="0"/>
              <a:t>sesychat </a:t>
            </a:r>
            <a:r>
              <a:rPr lang="cs-CZ" sz="2800" dirty="0" smtClean="0"/>
              <a:t>se </a:t>
            </a:r>
            <a:endParaRPr lang="cs-CZ" sz="2800" dirty="0" smtClean="0"/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pružnost </a:t>
            </a:r>
            <a:endParaRPr lang="cs-CZ" sz="2800" dirty="0" smtClean="0"/>
          </a:p>
          <a:p>
            <a:pPr lvl="2">
              <a:buBlip>
                <a:blip r:embed="rId3"/>
              </a:buBlip>
            </a:pPr>
            <a:r>
              <a:rPr lang="cs-CZ" sz="2800" b="1" dirty="0" smtClean="0">
                <a:solidFill>
                  <a:srgbClr val="FF00FF"/>
                </a:solidFill>
              </a:rPr>
              <a:t>Nevýhody: 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je vyšší riziko </a:t>
            </a:r>
            <a:r>
              <a:rPr lang="cs-CZ" sz="2800" dirty="0" smtClean="0"/>
              <a:t>mikrobiální </a:t>
            </a:r>
            <a:r>
              <a:rPr lang="cs-CZ" sz="2800" dirty="0" smtClean="0"/>
              <a:t>kontaminace</a:t>
            </a:r>
          </a:p>
          <a:p>
            <a:pPr marL="514350" lvl="0" indent="-514350">
              <a:buNone/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err="1" smtClean="0">
                <a:solidFill>
                  <a:srgbClr val="FF0000"/>
                </a:solidFill>
              </a:rPr>
              <a:t>klihovková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střeva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– z hovězích </a:t>
            </a:r>
            <a:r>
              <a:rPr lang="cs-CZ" sz="2800" dirty="0" smtClean="0"/>
              <a:t>kůží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>
                <a:solidFill>
                  <a:srgbClr val="FF0000"/>
                </a:solidFill>
              </a:rPr>
              <a:t>umělohmotné </a:t>
            </a:r>
            <a:r>
              <a:rPr lang="cs-CZ" sz="2800" b="1" dirty="0" smtClean="0">
                <a:solidFill>
                  <a:srgbClr val="FF0000"/>
                </a:solidFill>
              </a:rPr>
              <a:t>obaly</a:t>
            </a:r>
            <a:endParaRPr lang="cs-CZ" sz="2800" dirty="0" smtClean="0">
              <a:solidFill>
                <a:srgbClr val="FF0000"/>
              </a:solidFill>
            </a:endParaRP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jsou nepropustné pro složky kouře, 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nepropouštějí vody, 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pro salámy, klobásy </a:t>
            </a:r>
            <a:r>
              <a:rPr lang="cs-CZ" sz="2800" dirty="0" err="1" smtClean="0"/>
              <a:t>neumožnují</a:t>
            </a:r>
            <a:r>
              <a:rPr lang="cs-CZ" sz="2800" dirty="0" smtClean="0"/>
              <a:t> </a:t>
            </a:r>
            <a:r>
              <a:rPr lang="cs-CZ" sz="2800" dirty="0" smtClean="0"/>
              <a:t>sušení</a:t>
            </a:r>
          </a:p>
          <a:p>
            <a:pPr lvl="2">
              <a:buClr>
                <a:srgbClr val="0000FF"/>
              </a:buClr>
              <a:buFont typeface="Wingdings" pitchFamily="2" charset="2"/>
              <a:buChar char="Ø"/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plnění </a:t>
            </a:r>
            <a:r>
              <a:rPr lang="cs-CZ" sz="2800" dirty="0" smtClean="0"/>
              <a:t>pomocí </a:t>
            </a:r>
            <a:r>
              <a:rPr lang="cs-CZ" sz="2800" dirty="0" smtClean="0"/>
              <a:t>narážeček</a:t>
            </a: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LNIČKA KLOBÁS NARÁŽEČKA 15L NARÁŽKA NA JITR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68752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64088" y="6021288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</a:t>
            </a:r>
            <a:r>
              <a:rPr lang="cs-CZ" sz="2000" b="1" dirty="0" smtClean="0">
                <a:solidFill>
                  <a:srgbClr val="FF00FF"/>
                </a:solidFill>
              </a:rPr>
              <a:t>Ruční narážečka</a:t>
            </a:r>
            <a:endParaRPr lang="cs-CZ" sz="2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Narážečka na klobásy dvoušneková. Mlýnek na maso - fotografie č.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4048" y="6165304"/>
            <a:ext cx="4139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    </a:t>
            </a:r>
            <a:r>
              <a:rPr lang="cs-CZ" sz="2400" b="1" dirty="0" smtClean="0">
                <a:solidFill>
                  <a:srgbClr val="FF00FF"/>
                </a:solidFill>
              </a:rPr>
              <a:t>Motorová narážečka</a:t>
            </a:r>
            <a:endParaRPr lang="cs-CZ" sz="2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koextruzní</a:t>
            </a:r>
            <a:r>
              <a:rPr lang="cs-CZ" sz="2800" b="1" dirty="0" smtClean="0">
                <a:solidFill>
                  <a:srgbClr val="FF0000"/>
                </a:solidFill>
              </a:rPr>
              <a:t> způsob</a:t>
            </a:r>
            <a:endParaRPr lang="cs-CZ" sz="2800" dirty="0" smtClean="0">
              <a:solidFill>
                <a:srgbClr val="FF0000"/>
              </a:solidFill>
            </a:endParaRP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na povrch vytlačována, nanesena </a:t>
            </a:r>
            <a:r>
              <a:rPr lang="cs-CZ" sz="2800" dirty="0" err="1" smtClean="0"/>
              <a:t>klihovková</a:t>
            </a:r>
            <a:r>
              <a:rPr lang="cs-CZ" sz="2800" dirty="0" smtClean="0"/>
              <a:t> </a:t>
            </a:r>
            <a:r>
              <a:rPr lang="cs-CZ" sz="2800" dirty="0" smtClean="0"/>
              <a:t>hmota </a:t>
            </a:r>
            <a:endParaRPr lang="cs-CZ" sz="2800" dirty="0" smtClean="0"/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která zatvrdne a vytvaruje,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lze udit, propouští vodu a kouř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600" b="1" dirty="0" err="1" smtClean="0">
                <a:solidFill>
                  <a:srgbClr val="FF00FF"/>
                </a:solidFill>
              </a:rPr>
              <a:t>Nejrozšíření</a:t>
            </a:r>
            <a:r>
              <a:rPr lang="cs-CZ" sz="3600" b="1" dirty="0" smtClean="0">
                <a:solidFill>
                  <a:srgbClr val="FF00FF"/>
                </a:solidFill>
              </a:rPr>
              <a:t> </a:t>
            </a:r>
            <a:r>
              <a:rPr lang="cs-CZ" sz="3600" b="1" dirty="0" smtClean="0">
                <a:solidFill>
                  <a:srgbClr val="FF00FF"/>
                </a:solidFill>
              </a:rPr>
              <a:t>způsoby tepelného zpracování hovězího a vepřového masa</a:t>
            </a:r>
            <a:endParaRPr lang="cs-CZ" sz="3600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základní způsoby: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vaření,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pečení,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smažení,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rožnění,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grilování</a:t>
            </a:r>
            <a:endParaRPr lang="cs-CZ" sz="2800" dirty="0" smtClean="0"/>
          </a:p>
        </p:txBody>
      </p:sp>
      <p:pic>
        <p:nvPicPr>
          <p:cNvPr id="99330" name="Picture 2" descr="Prodej masa a masných výrobků v té nejvyšší kvalitě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lvl="1"/>
            <a:endParaRPr lang="cs-CZ" b="1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likvidace </a:t>
            </a:r>
            <a:r>
              <a:rPr lang="cs-CZ" sz="2800" b="1" dirty="0" smtClean="0">
                <a:solidFill>
                  <a:srgbClr val="0000FF"/>
                </a:solidFill>
              </a:rPr>
              <a:t>choroboplodných zárodků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inaktivace </a:t>
            </a:r>
            <a:r>
              <a:rPr lang="cs-CZ" sz="2800" dirty="0" smtClean="0"/>
              <a:t>enzymů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dochází </a:t>
            </a:r>
            <a:r>
              <a:rPr lang="cs-CZ" sz="2800" dirty="0" smtClean="0"/>
              <a:t>k denaturaci bílkovin – stravitelnější než bílkoviny nativní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 lze </a:t>
            </a:r>
            <a:r>
              <a:rPr lang="cs-CZ" sz="2800" dirty="0" smtClean="0"/>
              <a:t>jíst i syrové maso, ale větší riziko parazitární nákazy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nad </a:t>
            </a:r>
            <a:r>
              <a:rPr lang="cs-CZ" sz="2800" b="1" dirty="0" smtClean="0"/>
              <a:t>70 stupňů</a:t>
            </a:r>
            <a:r>
              <a:rPr lang="cs-CZ" sz="2800" dirty="0" smtClean="0"/>
              <a:t> se usmrtí většina organismů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 nad </a:t>
            </a:r>
            <a:r>
              <a:rPr lang="cs-CZ" sz="2800" b="1" dirty="0" smtClean="0"/>
              <a:t>100 stupňů</a:t>
            </a:r>
            <a:r>
              <a:rPr lang="cs-CZ" sz="2800" dirty="0" smtClean="0"/>
              <a:t> se usmrtí i spory</a:t>
            </a:r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marL="514350" lvl="0" indent="-514350" algn="ctr">
              <a:buClr>
                <a:srgbClr val="C00000"/>
              </a:buClr>
              <a:buNone/>
            </a:pPr>
            <a:r>
              <a:rPr lang="cs-CZ" sz="3500" b="1" dirty="0" smtClean="0">
                <a:solidFill>
                  <a:srgbClr val="C00000"/>
                </a:solidFill>
              </a:rPr>
              <a:t>Uzení</a:t>
            </a:r>
            <a:r>
              <a:rPr lang="cs-CZ" sz="3500" dirty="0" smtClean="0">
                <a:solidFill>
                  <a:srgbClr val="C00000"/>
                </a:solidFill>
              </a:rPr>
              <a:t> </a:t>
            </a:r>
            <a:endParaRPr lang="cs-CZ" sz="3500" b="1" dirty="0" smtClean="0">
              <a:solidFill>
                <a:srgbClr val="C00000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původním účelem bylo </a:t>
            </a:r>
            <a:r>
              <a:rPr lang="cs-CZ" sz="2800" b="1" dirty="0" smtClean="0">
                <a:solidFill>
                  <a:srgbClr val="0000FF"/>
                </a:solidFill>
              </a:rPr>
              <a:t>zajištění </a:t>
            </a:r>
            <a:r>
              <a:rPr lang="cs-CZ" sz="2800" b="1" dirty="0" err="1" smtClean="0">
                <a:solidFill>
                  <a:srgbClr val="0000FF"/>
                </a:solidFill>
              </a:rPr>
              <a:t>údržnosti</a:t>
            </a:r>
            <a:r>
              <a:rPr lang="cs-CZ" sz="2800" b="1" dirty="0" smtClean="0">
                <a:solidFill>
                  <a:srgbClr val="0000FF"/>
                </a:solidFill>
              </a:rPr>
              <a:t> výrobku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působí </a:t>
            </a:r>
            <a:r>
              <a:rPr lang="cs-CZ" sz="2800" b="1" dirty="0" smtClean="0">
                <a:solidFill>
                  <a:srgbClr val="C00000"/>
                </a:solidFill>
              </a:rPr>
              <a:t>tepelný zákrok, osušení povrchu, konzervační látky v kouři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dnes k dosažení žádoucí chuti, vůni, povrchové </a:t>
            </a:r>
            <a:r>
              <a:rPr lang="cs-CZ" sz="2800" dirty="0" smtClean="0"/>
              <a:t>barvy</a:t>
            </a:r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0">
              <a:buBlip>
                <a:blip r:embed="rId2"/>
              </a:buBlip>
            </a:pPr>
            <a:endParaRPr lang="cs-CZ" sz="2800" dirty="0" smtClean="0"/>
          </a:p>
          <a:p>
            <a:pPr lvl="1">
              <a:buBlip>
                <a:blip r:embed="rId2"/>
              </a:buBlip>
            </a:pPr>
            <a:endParaRPr lang="cs-CZ" sz="2800" dirty="0" smtClean="0"/>
          </a:p>
          <a:p>
            <a:pPr marL="514350" lvl="0" indent="-514350"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  <p:pic>
        <p:nvPicPr>
          <p:cNvPr id="101380" name="Picture 4" descr="Uzené maso je lahodným dědictvím předk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05064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Udicí kouř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plynná fáze, ve formě </a:t>
            </a:r>
            <a:r>
              <a:rPr lang="cs-CZ" sz="2800" b="1" dirty="0" smtClean="0"/>
              <a:t>aerosolu – obsahuje:</a:t>
            </a:r>
            <a:endParaRPr lang="cs-CZ" sz="2800" dirty="0" smtClean="0"/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dusík,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kyslík,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oxid uhličitý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voda</a:t>
            </a: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slouží </a:t>
            </a:r>
            <a:r>
              <a:rPr lang="cs-CZ" sz="2800" dirty="0" smtClean="0"/>
              <a:t>pouze </a:t>
            </a:r>
            <a:r>
              <a:rPr lang="cs-CZ" sz="2800" b="1" dirty="0" smtClean="0">
                <a:solidFill>
                  <a:srgbClr val="FF00FF"/>
                </a:solidFill>
              </a:rPr>
              <a:t>jako médium</a:t>
            </a:r>
            <a:r>
              <a:rPr lang="cs-CZ" sz="2800" dirty="0" smtClean="0"/>
              <a:t>, </a:t>
            </a:r>
            <a:r>
              <a:rPr lang="cs-CZ" sz="2800" dirty="0" smtClean="0"/>
              <a:t>podílející </a:t>
            </a:r>
            <a:r>
              <a:rPr lang="cs-CZ" sz="2800" dirty="0" smtClean="0"/>
              <a:t>se pouze na </a:t>
            </a:r>
            <a:r>
              <a:rPr lang="cs-CZ" sz="2800" b="1" dirty="0" smtClean="0">
                <a:solidFill>
                  <a:srgbClr val="FF00FF"/>
                </a:solidFill>
              </a:rPr>
              <a:t>přenosu tepla</a:t>
            </a:r>
          </a:p>
          <a:p>
            <a:pPr lvl="0">
              <a:buBlip>
                <a:blip r:embed="rId2"/>
              </a:buBlip>
            </a:pPr>
            <a:endParaRPr lang="cs-CZ" sz="2800" b="1" dirty="0" smtClean="0"/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chemické </a:t>
            </a:r>
            <a:r>
              <a:rPr lang="cs-CZ" sz="2800" b="1" dirty="0" smtClean="0"/>
              <a:t>konzervační </a:t>
            </a:r>
            <a:r>
              <a:rPr lang="cs-CZ" sz="2800" b="1" dirty="0" smtClean="0"/>
              <a:t>látky: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alkoholy – metanol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aldehydy – formaldehyd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ketony - aceton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organické kyseliny – kyselina mravenčí, octová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fenoly</a:t>
            </a:r>
            <a:endParaRPr lang="cs-CZ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800" b="1" dirty="0" smtClean="0"/>
              <a:t>karcinogenní látky: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polycyklické aromatické uhlovodíky, </a:t>
            </a:r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obsah </a:t>
            </a:r>
            <a:r>
              <a:rPr lang="cs-CZ" sz="2800" dirty="0" smtClean="0"/>
              <a:t>by měl být při dodržení </a:t>
            </a:r>
            <a:r>
              <a:rPr lang="cs-CZ" sz="2800" dirty="0" smtClean="0"/>
              <a:t>správného postupu </a:t>
            </a:r>
            <a:r>
              <a:rPr lang="cs-CZ" sz="2800" dirty="0" smtClean="0"/>
              <a:t>co </a:t>
            </a:r>
            <a:r>
              <a:rPr lang="cs-CZ" sz="2800" dirty="0" smtClean="0"/>
              <a:t>nejmenší</a:t>
            </a:r>
          </a:p>
          <a:p>
            <a:pPr marL="1076325" lvl="1" indent="-246063">
              <a:buClr>
                <a:srgbClr val="0000FF"/>
              </a:buClr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udí se maso v kusech i masné výrobky – špekáčky, </a:t>
            </a:r>
            <a:r>
              <a:rPr lang="cs-CZ" sz="2800" dirty="0" smtClean="0"/>
              <a:t>salámy: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horký kouř – </a:t>
            </a:r>
            <a:r>
              <a:rPr lang="cs-CZ" sz="2800" dirty="0" smtClean="0"/>
              <a:t>salámy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studený kouř – </a:t>
            </a:r>
            <a:r>
              <a:rPr lang="cs-CZ" sz="2800" dirty="0" err="1" smtClean="0"/>
              <a:t>Poličan</a:t>
            </a:r>
            <a:r>
              <a:rPr lang="cs-CZ" sz="2800" dirty="0" smtClean="0"/>
              <a:t>, lovecký salám</a:t>
            </a:r>
          </a:p>
          <a:p>
            <a:pPr marL="1076325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/>
              <a:t>teplý</a:t>
            </a:r>
            <a:r>
              <a:rPr lang="cs-CZ" sz="2800" dirty="0" smtClean="0"/>
              <a:t> </a:t>
            </a:r>
            <a:r>
              <a:rPr lang="cs-CZ" sz="2800" b="1" dirty="0" smtClean="0"/>
              <a:t>kouř – </a:t>
            </a:r>
            <a:r>
              <a:rPr lang="cs-CZ" sz="2800" dirty="0" smtClean="0"/>
              <a:t>maso, bůček, klobásy</a:t>
            </a: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sz="28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3200" b="1" dirty="0" smtClean="0">
                <a:solidFill>
                  <a:srgbClr val="FF0066"/>
                </a:solidFill>
              </a:rPr>
              <a:t>Složky masa</a:t>
            </a:r>
            <a:endParaRPr lang="cs-CZ" sz="3200" dirty="0" smtClean="0">
              <a:solidFill>
                <a:srgbClr val="FF006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dirty="0" smtClean="0"/>
              <a:t>převážnou složku masa tvoří </a:t>
            </a:r>
            <a:r>
              <a:rPr lang="cs-CZ" b="1" dirty="0" smtClean="0"/>
              <a:t>příčně-pruhovaná svalovina</a:t>
            </a:r>
            <a:endParaRPr lang="cs-CZ" dirty="0" smtClean="0"/>
          </a:p>
          <a:p>
            <a:pPr lvl="0">
              <a:buBlip>
                <a:blip r:embed="rId2"/>
              </a:buBlip>
            </a:pPr>
            <a:r>
              <a:rPr lang="cs-CZ" dirty="0" smtClean="0"/>
              <a:t>příčné pruhování je dáno složením vláken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vlákna aktinu a myozinu se do sebe zasouvají 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maso </a:t>
            </a:r>
            <a:r>
              <a:rPr lang="cs-CZ" u="sng" dirty="0" smtClean="0"/>
              <a:t>dále obsahuje</a:t>
            </a:r>
            <a:r>
              <a:rPr lang="cs-CZ" dirty="0" smtClean="0"/>
              <a:t>:</a:t>
            </a:r>
          </a:p>
          <a:p>
            <a:pPr lvl="0">
              <a:buBlip>
                <a:blip r:embed="rId2"/>
              </a:buBlip>
            </a:pPr>
            <a:r>
              <a:rPr lang="cs-CZ" b="1" dirty="0" smtClean="0"/>
              <a:t>tukovou tkáň</a:t>
            </a:r>
            <a:r>
              <a:rPr lang="cs-CZ" dirty="0" smtClean="0"/>
              <a:t> – není tím myšleno podkožní vazivo</a:t>
            </a:r>
          </a:p>
          <a:p>
            <a:pPr lvl="0">
              <a:buBlip>
                <a:blip r:embed="rId2"/>
              </a:buBlip>
            </a:pPr>
            <a:r>
              <a:rPr lang="cs-CZ" b="1" dirty="0" smtClean="0"/>
              <a:t>vazivovou část</a:t>
            </a:r>
            <a:r>
              <a:rPr lang="cs-CZ" dirty="0" smtClean="0"/>
              <a:t> – šlachy, obaly svalů</a:t>
            </a:r>
          </a:p>
          <a:p>
            <a:pPr lvl="0">
              <a:buBlip>
                <a:blip r:embed="rId2"/>
              </a:buBlip>
            </a:pPr>
            <a:r>
              <a:rPr lang="cs-CZ" dirty="0" smtClean="0"/>
              <a:t>přirozenou složkou masa jsou </a:t>
            </a:r>
            <a:r>
              <a:rPr lang="cs-CZ" b="1" dirty="0" smtClean="0"/>
              <a:t>kosti</a:t>
            </a:r>
            <a:r>
              <a:rPr lang="cs-CZ" dirty="0" smtClean="0"/>
              <a:t>, které se odstraňují nebo se dále využívají</a:t>
            </a:r>
          </a:p>
          <a:p>
            <a:pPr lvl="0">
              <a:buClr>
                <a:srgbClr val="C00000"/>
              </a:buClr>
              <a:buNone/>
            </a:pP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3200" b="1" dirty="0" smtClean="0">
                <a:solidFill>
                  <a:srgbClr val="FF00FF"/>
                </a:solidFill>
              </a:rPr>
              <a:t>Fáze udícího  procesu</a:t>
            </a:r>
            <a:endParaRPr lang="cs-CZ" sz="3200" dirty="0" smtClean="0">
              <a:solidFill>
                <a:srgbClr val="FF00FF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cs-CZ" sz="2400" b="1" dirty="0" smtClean="0"/>
              <a:t>osychání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70 – 80 </a:t>
            </a:r>
            <a:r>
              <a:rPr lang="cs-CZ" sz="2400" b="1" dirty="0" smtClean="0">
                <a:solidFill>
                  <a:srgbClr val="0000FF"/>
                </a:solidFill>
              </a:rPr>
              <a:t>stupňů</a:t>
            </a:r>
            <a:r>
              <a:rPr lang="cs-CZ" sz="2400" dirty="0" smtClean="0"/>
              <a:t> 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za minimálního zakuřování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snižuje se hmotnost </a:t>
            </a:r>
            <a:r>
              <a:rPr lang="cs-CZ" sz="2400" dirty="0" smtClean="0"/>
              <a:t>výrobku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osychá a zahřívá </a:t>
            </a:r>
            <a:r>
              <a:rPr lang="cs-CZ" sz="2400" dirty="0" smtClean="0"/>
              <a:t>se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alespoň 1 hodinu</a:t>
            </a:r>
          </a:p>
          <a:p>
            <a:pPr lvl="0">
              <a:buBlip>
                <a:blip r:embed="rId2"/>
              </a:buBlip>
            </a:pPr>
            <a:r>
              <a:rPr lang="cs-CZ" sz="2400" b="1" dirty="0" smtClean="0"/>
              <a:t>aromatizace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oschlý výrobek je vystaven </a:t>
            </a:r>
            <a:r>
              <a:rPr lang="cs-CZ" sz="2400" dirty="0" smtClean="0"/>
              <a:t>kouři z pilin </a:t>
            </a:r>
            <a:r>
              <a:rPr lang="cs-CZ" sz="2400" dirty="0" smtClean="0"/>
              <a:t>z tvrdého </a:t>
            </a:r>
            <a:r>
              <a:rPr lang="cs-CZ" sz="2400" dirty="0" smtClean="0"/>
              <a:t>dřeva 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doba kolem půl hodiny 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dirty="0" smtClean="0"/>
              <a:t>končí, když má výrobek zlatavou zlatohnědou barvu</a:t>
            </a:r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cs-CZ" sz="2400" b="1" dirty="0" smtClean="0"/>
              <a:t>dotahování</a:t>
            </a:r>
            <a:endParaRPr lang="cs-CZ" sz="24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suché teplo do 150 °C 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může být i ve vodě při teplotě </a:t>
            </a:r>
            <a:r>
              <a:rPr lang="cs-CZ" sz="2800" dirty="0" smtClean="0"/>
              <a:t>70-80 </a:t>
            </a:r>
            <a:r>
              <a:rPr lang="cs-CZ" sz="2800" dirty="0" smtClean="0"/>
              <a:t>°</a:t>
            </a:r>
            <a:r>
              <a:rPr lang="cs-CZ" sz="2800" dirty="0" smtClean="0"/>
              <a:t>C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masné výrobky, salámy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po dokončení se ochladí ponořením do studené vody nebo </a:t>
            </a:r>
            <a:r>
              <a:rPr lang="cs-CZ" sz="2800" dirty="0" smtClean="0"/>
              <a:t>osprchováním </a:t>
            </a:r>
            <a:endParaRPr lang="cs-CZ" sz="2800" dirty="0" smtClean="0"/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zabrání se zkvašení, opraví se </a:t>
            </a:r>
            <a:r>
              <a:rPr lang="cs-CZ" sz="2800" dirty="0" smtClean="0"/>
              <a:t>povrch</a:t>
            </a:r>
          </a:p>
          <a:p>
            <a:pPr marL="1076325" lvl="0" indent="-273050"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800" dirty="0" smtClean="0"/>
              <a:t>různá doba podle typu a velikosti masného výrobku – </a:t>
            </a:r>
            <a:r>
              <a:rPr lang="cs-CZ" sz="2800" b="1" dirty="0" smtClean="0">
                <a:solidFill>
                  <a:srgbClr val="0000FF"/>
                </a:solidFill>
              </a:rPr>
              <a:t>řádově minuty</a:t>
            </a:r>
          </a:p>
          <a:p>
            <a:pPr lvl="0"/>
            <a:endParaRPr lang="cs-CZ" sz="2800" b="1" dirty="0" smtClean="0"/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Uzení studeným kouřem: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endParaRPr lang="cs-CZ" dirty="0" smtClean="0"/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kolem </a:t>
            </a:r>
            <a:r>
              <a:rPr lang="cs-CZ" sz="2800" dirty="0" smtClean="0"/>
              <a:t>20 </a:t>
            </a:r>
            <a:r>
              <a:rPr lang="cs-CZ" sz="2800" b="1" dirty="0" smtClean="0"/>
              <a:t>°C 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pozvolna </a:t>
            </a:r>
            <a:endParaRPr lang="cs-CZ" sz="2800" dirty="0" smtClean="0"/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delší dobu i několik </a:t>
            </a:r>
            <a:r>
              <a:rPr lang="cs-CZ" sz="2800" dirty="0" smtClean="0"/>
              <a:t>dnů </a:t>
            </a:r>
            <a:endParaRPr lang="cs-CZ" sz="2800" dirty="0" smtClean="0"/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dirty="0" smtClean="0"/>
              <a:t>pro neopracované </a:t>
            </a:r>
            <a:r>
              <a:rPr lang="cs-CZ" sz="2800" dirty="0" smtClean="0"/>
              <a:t>salámy </a:t>
            </a:r>
            <a:endParaRPr lang="cs-CZ" sz="2800" dirty="0" smtClean="0"/>
          </a:p>
          <a:p>
            <a:pPr marL="246063" lvl="1" indent="-246063">
              <a:buClr>
                <a:srgbClr val="0000FF"/>
              </a:buCl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trvanlivé masné výrobky – sušené salámy</a:t>
            </a:r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  <p:pic>
        <p:nvPicPr>
          <p:cNvPr id="103426" name="Picture 2" descr="salá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09120"/>
            <a:ext cx="28575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Uzení teplým kouřem: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kolem 60 </a:t>
            </a:r>
            <a:r>
              <a:rPr lang="cs-CZ" sz="2800" b="1" dirty="0" smtClean="0"/>
              <a:t>°C</a:t>
            </a:r>
            <a:endParaRPr lang="cs-CZ" sz="2800" dirty="0" smtClean="0"/>
          </a:p>
          <a:p>
            <a:pPr lvl="1"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pro větší kusy masa, </a:t>
            </a:r>
            <a:r>
              <a:rPr lang="cs-CZ" sz="2800" b="1" dirty="0" smtClean="0">
                <a:solidFill>
                  <a:srgbClr val="0000FF"/>
                </a:solidFill>
              </a:rPr>
              <a:t>bůček, slanina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  <p:pic>
        <p:nvPicPr>
          <p:cNvPr id="114690" name="Picture 2" descr="Uzen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2936"/>
            <a:ext cx="568863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Uzení horkým kouřem: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Clr>
                <a:srgbClr val="0000FF"/>
              </a:buClr>
              <a:buFont typeface="Wingdings" pitchFamily="2" charset="2"/>
              <a:buChar char="Ø"/>
            </a:pP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dirty="0" smtClean="0"/>
              <a:t>p</a:t>
            </a:r>
            <a:r>
              <a:rPr lang="cs-CZ" dirty="0" smtClean="0"/>
              <a:t>ři teplotě 80 </a:t>
            </a:r>
            <a:r>
              <a:rPr lang="cs-CZ" dirty="0" smtClean="0"/>
              <a:t>-</a:t>
            </a:r>
            <a:r>
              <a:rPr lang="cs-CZ" dirty="0" smtClean="0"/>
              <a:t>90 </a:t>
            </a:r>
            <a:r>
              <a:rPr lang="cs-CZ" b="1" dirty="0" smtClean="0"/>
              <a:t>°C</a:t>
            </a:r>
            <a:endParaRPr lang="cs-CZ" dirty="0" smtClean="0"/>
          </a:p>
          <a:p>
            <a:pPr lvl="1">
              <a:buBlip>
                <a:blip r:embed="rId2"/>
              </a:buBlip>
            </a:pPr>
            <a:r>
              <a:rPr lang="cs-CZ" b="1" dirty="0" smtClean="0">
                <a:solidFill>
                  <a:srgbClr val="0000FF"/>
                </a:solidFill>
              </a:rPr>
              <a:t>masné výrobky, </a:t>
            </a:r>
            <a:r>
              <a:rPr lang="cs-CZ" b="1" dirty="0" smtClean="0">
                <a:solidFill>
                  <a:srgbClr val="0000FF"/>
                </a:solidFill>
              </a:rPr>
              <a:t>drobné </a:t>
            </a:r>
            <a:r>
              <a:rPr lang="cs-CZ" b="1" dirty="0" smtClean="0">
                <a:solidFill>
                  <a:srgbClr val="0000FF"/>
                </a:solidFill>
              </a:rPr>
              <a:t>masné výrobky, </a:t>
            </a:r>
            <a:r>
              <a:rPr lang="cs-CZ" b="1" dirty="0" smtClean="0">
                <a:solidFill>
                  <a:srgbClr val="0000FF"/>
                </a:solidFill>
              </a:rPr>
              <a:t>salámy, klobásy</a:t>
            </a:r>
          </a:p>
          <a:p>
            <a:pPr lvl="1">
              <a:buBlip>
                <a:blip r:embed="rId2"/>
              </a:buBlip>
            </a:pPr>
            <a:r>
              <a:rPr lang="cs-CZ" dirty="0" smtClean="0">
                <a:solidFill>
                  <a:srgbClr val="0000FF"/>
                </a:solidFill>
              </a:rPr>
              <a:t>doba uzení – řádově hodiny </a:t>
            </a:r>
            <a:endParaRPr lang="cs-CZ" dirty="0" smtClean="0">
              <a:solidFill>
                <a:srgbClr val="0000FF"/>
              </a:solidFill>
            </a:endParaRPr>
          </a:p>
          <a:p>
            <a:pPr marL="273050" lvl="0" indent="-273050">
              <a:buClr>
                <a:srgbClr val="0000FF"/>
              </a:buClr>
              <a:buNone/>
            </a:pPr>
            <a:endParaRPr lang="cs-CZ" sz="2400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</p:txBody>
      </p:sp>
      <p:pic>
        <p:nvPicPr>
          <p:cNvPr id="115714" name="Picture 2" descr="Dřevěná udí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28083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3200" b="1" dirty="0" smtClean="0">
                <a:solidFill>
                  <a:srgbClr val="FF00FF"/>
                </a:solidFill>
              </a:rPr>
              <a:t>Nakládání masa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nikdy </a:t>
            </a:r>
            <a:r>
              <a:rPr lang="cs-CZ" sz="2800" b="1" dirty="0" smtClean="0">
                <a:solidFill>
                  <a:srgbClr val="C00000"/>
                </a:solidFill>
              </a:rPr>
              <a:t>nenakládat </a:t>
            </a:r>
            <a:r>
              <a:rPr lang="cs-CZ" sz="2800" b="1" dirty="0" smtClean="0">
                <a:solidFill>
                  <a:srgbClr val="C00000"/>
                </a:solidFill>
              </a:rPr>
              <a:t>maso </a:t>
            </a:r>
            <a:r>
              <a:rPr lang="cs-CZ" sz="2800" b="1" dirty="0" smtClean="0">
                <a:solidFill>
                  <a:srgbClr val="C00000"/>
                </a:solidFill>
              </a:rPr>
              <a:t>bezprostředně </a:t>
            </a:r>
            <a:r>
              <a:rPr lang="cs-CZ" sz="2800" b="1" dirty="0" smtClean="0">
                <a:solidFill>
                  <a:srgbClr val="C00000"/>
                </a:solidFill>
              </a:rPr>
              <a:t>po zabití zvířete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maso musí vychladnout na vnitřní teplotu kolem 5 stupňů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zásadně nenakládat </a:t>
            </a:r>
            <a:r>
              <a:rPr lang="cs-CZ" sz="2800" b="1" dirty="0" smtClean="0">
                <a:solidFill>
                  <a:srgbClr val="C00000"/>
                </a:solidFill>
              </a:rPr>
              <a:t>masa dříve zmražená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Většinou odstranění </a:t>
            </a:r>
            <a:r>
              <a:rPr lang="cs-CZ" sz="2800" b="1" dirty="0" smtClean="0"/>
              <a:t>kostí</a:t>
            </a:r>
            <a:r>
              <a:rPr lang="cs-CZ" sz="2800" dirty="0" smtClean="0"/>
              <a:t> – kostní dřeň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porcování masa na přiměřené kusy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bůček, krkovice, kotleta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u nás se hovězí neudí </a:t>
            </a:r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cs-CZ" sz="2800" b="1" dirty="0" smtClean="0">
                <a:solidFill>
                  <a:srgbClr val="FF00FF"/>
                </a:solidFill>
              </a:rPr>
              <a:t>1)   Nasolení nasucho 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solící směs, která obsahuje </a:t>
            </a:r>
            <a:r>
              <a:rPr lang="cs-CZ" sz="2800" dirty="0" err="1" smtClean="0"/>
              <a:t>kuch</a:t>
            </a:r>
            <a:r>
              <a:rPr lang="cs-CZ" sz="2800" dirty="0" smtClean="0"/>
              <a:t>. sůl nebo dusitanovou sol. směs, cukr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vtírá </a:t>
            </a:r>
            <a:r>
              <a:rPr lang="cs-CZ" sz="2800" dirty="0" smtClean="0"/>
              <a:t>se do masa, přebytečná se </a:t>
            </a:r>
            <a:r>
              <a:rPr lang="cs-CZ" sz="2800" dirty="0" smtClean="0"/>
              <a:t>oklepe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proložení kořenící směsí (např. česnek) </a:t>
            </a:r>
            <a:endParaRPr lang="cs-CZ" sz="2800" dirty="0" smtClean="0"/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uložení do odpovídající nádoby (např. kameninové)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3 dny </a:t>
            </a:r>
            <a:r>
              <a:rPr lang="cs-CZ" sz="2800" dirty="0" smtClean="0"/>
              <a:t>proležení</a:t>
            </a:r>
          </a:p>
          <a:p>
            <a:pPr lvl="1">
              <a:buBlip>
                <a:blip r:embed="rId2"/>
              </a:buBlip>
            </a:pPr>
            <a:endParaRPr lang="cs-CZ" dirty="0" smtClean="0"/>
          </a:p>
          <a:p>
            <a:pPr lvl="0">
              <a:buNone/>
            </a:pPr>
            <a:r>
              <a:rPr lang="cs-CZ" sz="2800" b="1" dirty="0" smtClean="0"/>
              <a:t>2)   </a:t>
            </a:r>
            <a:r>
              <a:rPr lang="cs-CZ" sz="2800" b="1" dirty="0" smtClean="0">
                <a:solidFill>
                  <a:srgbClr val="FF00FF"/>
                </a:solidFill>
              </a:rPr>
              <a:t>Zalití studeným </a:t>
            </a:r>
            <a:r>
              <a:rPr lang="cs-CZ" sz="2800" b="1" dirty="0" smtClean="0">
                <a:solidFill>
                  <a:srgbClr val="FF00FF"/>
                </a:solidFill>
              </a:rPr>
              <a:t>lákem</a:t>
            </a:r>
            <a:endParaRPr lang="cs-CZ" sz="2800" dirty="0" smtClean="0">
              <a:solidFill>
                <a:srgbClr val="FF00FF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voda se solící směsí o stejném složení jako nasolení </a:t>
            </a:r>
            <a:r>
              <a:rPr lang="cs-CZ" sz="2800" dirty="0" smtClean="0"/>
              <a:t>nasucho </a:t>
            </a:r>
          </a:p>
          <a:p>
            <a:pPr lvl="1">
              <a:buBlip>
                <a:blip r:embed="rId2"/>
              </a:buBlip>
            </a:pPr>
            <a:r>
              <a:rPr lang="cs-CZ" sz="2800" dirty="0" smtClean="0"/>
              <a:t>voda </a:t>
            </a:r>
            <a:r>
              <a:rPr lang="cs-CZ" sz="2800" dirty="0" smtClean="0"/>
              <a:t>převařená </a:t>
            </a:r>
          </a:p>
          <a:p>
            <a:pPr lvl="1">
              <a:buNone/>
            </a:pPr>
            <a:endParaRPr lang="cs-CZ" dirty="0" smtClean="0"/>
          </a:p>
          <a:p>
            <a:pPr lvl="0">
              <a:buBlip>
                <a:blip r:embed="rId2"/>
              </a:buBlip>
            </a:pPr>
            <a:endParaRPr lang="cs-CZ" sz="24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aso na uz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228184" y="6165304"/>
            <a:ext cx="29158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FF"/>
                </a:solidFill>
              </a:rPr>
              <a:t>  </a:t>
            </a:r>
            <a:r>
              <a:rPr lang="cs-CZ" sz="2400" b="1" dirty="0" smtClean="0">
                <a:solidFill>
                  <a:srgbClr val="FF00FF"/>
                </a:solidFill>
              </a:rPr>
              <a:t>Solení nasucho</a:t>
            </a:r>
            <a:endParaRPr lang="cs-CZ" sz="2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Nakládání masa na uzení | ajva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28184" y="6165304"/>
            <a:ext cx="2915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FF"/>
                </a:solidFill>
              </a:rPr>
              <a:t>Nakládání do láku</a:t>
            </a:r>
            <a:endParaRPr lang="cs-CZ" sz="24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cs-CZ" sz="3200" b="1" dirty="0" smtClean="0">
                <a:solidFill>
                  <a:srgbClr val="FF00FF"/>
                </a:solidFill>
              </a:rPr>
              <a:t>Zásady pro nakládání masa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nepoužívá se maso s </a:t>
            </a:r>
            <a:r>
              <a:rPr lang="cs-CZ" sz="2800" dirty="0" smtClean="0"/>
              <a:t>vadami </a:t>
            </a:r>
            <a:endParaRPr lang="cs-CZ" sz="2800" dirty="0" smtClean="0"/>
          </a:p>
          <a:p>
            <a:pPr marL="1076325" lvl="1" indent="-246063">
              <a:buClr>
                <a:srgbClr val="0000FF"/>
              </a:buClr>
              <a:buFont typeface="Wingdings" pitchFamily="2" charset="2"/>
              <a:buChar char="Ø"/>
            </a:pPr>
            <a:r>
              <a:rPr lang="cs-CZ" dirty="0" smtClean="0"/>
              <a:t>bez </a:t>
            </a:r>
            <a:r>
              <a:rPr lang="cs-CZ" dirty="0" smtClean="0"/>
              <a:t>šlach, kostí</a:t>
            </a:r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dostatečně </a:t>
            </a:r>
            <a:r>
              <a:rPr lang="cs-CZ" sz="2800" b="1" dirty="0" smtClean="0"/>
              <a:t>vychlazené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dobře </a:t>
            </a:r>
            <a:r>
              <a:rPr lang="cs-CZ" sz="2800" b="1" dirty="0" smtClean="0"/>
              <a:t>nasolené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hygiena – nádoby desinfikované (horkou vodou)</a:t>
            </a:r>
            <a:endParaRPr lang="cs-CZ" sz="2800" dirty="0" smtClean="0"/>
          </a:p>
          <a:p>
            <a:pPr lvl="0">
              <a:buBlip>
                <a:blip r:embed="rId2"/>
              </a:buBlip>
            </a:pPr>
            <a:r>
              <a:rPr lang="cs-CZ" sz="2800" dirty="0" smtClean="0"/>
              <a:t>zalít lákem </a:t>
            </a:r>
            <a:r>
              <a:rPr lang="cs-CZ" sz="2800" b="1" dirty="0" smtClean="0"/>
              <a:t>včas</a:t>
            </a:r>
            <a:r>
              <a:rPr lang="cs-CZ" sz="2800" dirty="0" smtClean="0"/>
              <a:t>, do 3 dnů po nasolení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zatížení</a:t>
            </a:r>
            <a:r>
              <a:rPr lang="cs-CZ" sz="2800" dirty="0" smtClean="0"/>
              <a:t> masa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/>
              <a:t>dodržení</a:t>
            </a:r>
            <a:r>
              <a:rPr lang="cs-CZ" sz="2800" dirty="0" smtClean="0"/>
              <a:t> teploty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/>
              <a:t>dodržení koncentrace</a:t>
            </a:r>
            <a:r>
              <a:rPr lang="cs-CZ" sz="2800" dirty="0" smtClean="0"/>
              <a:t> dusitanů</a:t>
            </a:r>
          </a:p>
          <a:p>
            <a:pPr lvl="0"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z láku nesmí vyčnívat části masa</a:t>
            </a:r>
          </a:p>
          <a:p>
            <a:pPr>
              <a:buBlip>
                <a:blip r:embed="rId2"/>
              </a:buBlip>
            </a:pPr>
            <a:endParaRPr lang="cs-CZ" sz="4800" dirty="0" smtClean="0"/>
          </a:p>
          <a:p>
            <a:pPr lvl="0">
              <a:buNone/>
            </a:pPr>
            <a:endParaRPr lang="cs-CZ" sz="2400" b="1" dirty="0" smtClean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1791</TotalTime>
  <Words>2618</Words>
  <Application>Microsoft Office PowerPoint</Application>
  <PresentationFormat>Předvádění na obrazovce (4:3)</PresentationFormat>
  <Paragraphs>754</Paragraphs>
  <Slides>102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102</vt:i4>
      </vt:variant>
    </vt:vector>
  </HeadingPairs>
  <TitlesOfParts>
    <vt:vector size="103" baseType="lpstr">
      <vt:lpstr>Tok</vt:lpstr>
      <vt:lpstr>TECHNOLOGIE MASA</vt:lpstr>
      <vt:lpstr>Maso ve výživě člověka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Snímek 97</vt:lpstr>
      <vt:lpstr>Snímek 98</vt:lpstr>
      <vt:lpstr>Snímek 99</vt:lpstr>
      <vt:lpstr>Snímek 100</vt:lpstr>
      <vt:lpstr>Snímek 101</vt:lpstr>
      <vt:lpstr>Snímek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MASA</dc:title>
  <dc:creator>Ptacek</dc:creator>
  <cp:lastModifiedBy>Ptacek</cp:lastModifiedBy>
  <cp:revision>59</cp:revision>
  <dcterms:created xsi:type="dcterms:W3CDTF">2017-02-28T11:05:39Z</dcterms:created>
  <dcterms:modified xsi:type="dcterms:W3CDTF">2018-03-15T00:49:59Z</dcterms:modified>
</cp:coreProperties>
</file>