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38" r:id="rId3"/>
    <p:sldId id="284" r:id="rId4"/>
    <p:sldId id="339" r:id="rId5"/>
    <p:sldId id="336" r:id="rId6"/>
    <p:sldId id="285" r:id="rId7"/>
    <p:sldId id="351" r:id="rId8"/>
    <p:sldId id="340" r:id="rId9"/>
    <p:sldId id="341" r:id="rId10"/>
    <p:sldId id="350" r:id="rId11"/>
    <p:sldId id="343" r:id="rId12"/>
    <p:sldId id="286" r:id="rId13"/>
    <p:sldId id="345" r:id="rId14"/>
    <p:sldId id="337" r:id="rId15"/>
    <p:sldId id="346" r:id="rId16"/>
    <p:sldId id="287" r:id="rId17"/>
    <p:sldId id="347" r:id="rId18"/>
    <p:sldId id="342" r:id="rId19"/>
    <p:sldId id="344" r:id="rId20"/>
    <p:sldId id="291" r:id="rId21"/>
    <p:sldId id="352" r:id="rId22"/>
    <p:sldId id="353" r:id="rId23"/>
    <p:sldId id="354" r:id="rId24"/>
    <p:sldId id="348" r:id="rId25"/>
    <p:sldId id="294" r:id="rId26"/>
    <p:sldId id="349" r:id="rId27"/>
    <p:sldId id="295" r:id="rId28"/>
    <p:sldId id="296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108" d="100"/>
          <a:sy n="108" d="100"/>
        </p:scale>
        <p:origin x="10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06.04.2018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06.04.2018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06.04.2018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06.04.2018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06.04.2018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06.04.2018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06.04.2018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06.04.2018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06.04.2018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06.04.2018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8477655-785F-4480-948D-E4C995D59F62}" type="datetimeFigureOut">
              <a:rPr lang="cs-CZ" smtClean="0"/>
              <a:pPr/>
              <a:t>06.04.2018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8477655-785F-4480-948D-E4C995D59F62}" type="datetimeFigureOut">
              <a:rPr lang="cs-CZ" smtClean="0"/>
              <a:pPr/>
              <a:t>06.04.2018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jDhyfxyJCg" TargetMode="External"/><Relationship Id="rId2" Type="http://schemas.openxmlformats.org/officeDocument/2006/relationships/hyperlink" Target="https://www.youtube.com/watch?v=pVp5pGSwZk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TB2P0cToHQ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Sociální psychologie - Emoce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5157192"/>
            <a:ext cx="8077200" cy="1499616"/>
          </a:xfrm>
        </p:spPr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Paul Ekman: </a:t>
            </a: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www.youtube.com/watch?v=pVp5pGSwZkg</a:t>
            </a:r>
            <a:endParaRPr lang="cs-CZ" dirty="0" smtClean="0"/>
          </a:p>
          <a:p>
            <a:endParaRPr lang="cs-CZ" dirty="0"/>
          </a:p>
          <a:p>
            <a:r>
              <a:rPr lang="en-GB" dirty="0"/>
              <a:t>Video: </a:t>
            </a:r>
            <a:r>
              <a:rPr lang="cs-CZ" dirty="0" smtClean="0"/>
              <a:t>Máme všichni ty samé základní emoce</a:t>
            </a:r>
            <a:r>
              <a:rPr lang="en-GB" dirty="0" smtClean="0"/>
              <a:t>? </a:t>
            </a:r>
            <a:r>
              <a:rPr lang="en-GB" sz="1800" dirty="0">
                <a:hlinkClick r:id="rId3"/>
              </a:rPr>
              <a:t>http://www.youtube.com/watch?v=jjDhyfxyJCg</a:t>
            </a:r>
            <a:endParaRPr lang="en-GB" sz="1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89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 hlavě (2015) – </a:t>
            </a:r>
            <a:r>
              <a:rPr lang="cs-CZ" i="1" dirty="0" err="1"/>
              <a:t>Inside</a:t>
            </a:r>
            <a:r>
              <a:rPr lang="cs-CZ" i="1" dirty="0"/>
              <a:t> </a:t>
            </a:r>
            <a:r>
              <a:rPr lang="cs-CZ" i="1" dirty="0" err="1"/>
              <a:t>out</a:t>
            </a:r>
            <a:r>
              <a:rPr lang="cs-CZ" i="1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7652" name="Picture 4" descr="Výsledek obrázku pro inside o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318" y="1988840"/>
            <a:ext cx="9175318" cy="396044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691680" y="6165304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/>
              </a:rPr>
              <a:t>https://www.youtube.com/watch?v=1TB2P0cToHQ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9141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Vznik </a:t>
            </a:r>
            <a:r>
              <a:rPr lang="cs-CZ" b="0" dirty="0"/>
              <a:t>základních emocí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dirty="0"/>
              <a:t>Už Darwin (1872; </a:t>
            </a:r>
            <a:r>
              <a:rPr lang="pl-PL" i="1" dirty="0"/>
              <a:t>Výraz emocí u člověka a u zvířat</a:t>
            </a:r>
            <a:r>
              <a:rPr lang="pl-PL" dirty="0"/>
              <a:t>) spekuluje o původně vnějších v průběhu evoluce zvnitřněných „účelových zvycích” (srov. výraz pro znechucení a jeho evoluce; srov. smích).</a:t>
            </a:r>
          </a:p>
          <a:p>
            <a:pPr>
              <a:buNone/>
            </a:pPr>
            <a:r>
              <a:rPr lang="pl-PL" dirty="0"/>
              <a:t>Takové programy pravděpodobně vznikají právě cestou zvnitřnění („somatizace”) původně vnějšího chování.</a:t>
            </a:r>
          </a:p>
          <a:p>
            <a:pPr>
              <a:buNone/>
            </a:pPr>
            <a:r>
              <a:rPr lang="pl-PL" dirty="0"/>
              <a:t>Jiné příklady zvnitřnění: vzpřímené držení těla, adaptace ruky na výrobu kamenných nástrojů... (nápadně to připomíná východiska L.S. Vygotského teorie o původu psychických funkcí z původně sociálních funkcí).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What Is the Limbic System | PARTS OF THE LIMBIC SYSTE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16" y="0"/>
            <a:ext cx="8028384" cy="680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66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Funkce </a:t>
            </a:r>
            <a:r>
              <a:rPr lang="cs-CZ" b="0" dirty="0"/>
              <a:t>základních emocí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118872" indent="0">
              <a:buNone/>
            </a:pPr>
            <a:r>
              <a:rPr lang="cs-CZ" dirty="0"/>
              <a:t>Nejdůležitější funkce E pro jedince spočívá v stanovení základních hodnot života (libost – nelibost ad.).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Evoluce: z plazího </a:t>
            </a:r>
            <a:r>
              <a:rPr lang="cs-CZ" i="1" dirty="0" err="1"/>
              <a:t>arousalu</a:t>
            </a:r>
            <a:r>
              <a:rPr lang="cs-CZ" dirty="0"/>
              <a:t>, asi skrze čichové funkce </a:t>
            </a:r>
            <a:r>
              <a:rPr lang="cs-CZ" dirty="0" err="1"/>
              <a:t>paleosavců</a:t>
            </a:r>
            <a:r>
              <a:rPr lang="cs-CZ" dirty="0"/>
              <a:t> (vznik limbického systému: funkce, složení).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Bez E je život velmi nebezpečný.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Nicméně tato primární funkce není tolik důležitá pro sociální psychologii</a:t>
            </a:r>
            <a:r>
              <a:rPr lang="cs-CZ" dirty="0" smtClean="0"/>
              <a:t>.</a:t>
            </a:r>
          </a:p>
          <a:p>
            <a:pPr marL="118872" indent="0">
              <a:buNone/>
            </a:pPr>
            <a:r>
              <a:rPr lang="cs-CZ" dirty="0" smtClean="0"/>
              <a:t>ALE: </a:t>
            </a:r>
            <a:r>
              <a:rPr lang="cs-CZ" b="1" i="1" dirty="0" smtClean="0"/>
              <a:t>feeling </a:t>
            </a:r>
            <a:r>
              <a:rPr lang="cs-CZ" b="1" i="1" dirty="0" err="1" smtClean="0"/>
              <a:t>rules</a:t>
            </a:r>
            <a:r>
              <a:rPr lang="cs-CZ" b="1" i="1" dirty="0" smtClean="0"/>
              <a:t> </a:t>
            </a:r>
            <a:r>
              <a:rPr lang="cs-CZ" dirty="0" smtClean="0"/>
              <a:t>v různých kulturách a různých dobách (středověk a rozkoš…).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4914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De nieuwe kampleider Tantalus is vol met woede nadat hij honderden jaren in de onderwereld heeft gezet en zint op wraak die hij vervolgens neemt op alle kampleden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" y="-13713"/>
            <a:ext cx="4567303" cy="686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ight, I mean business.... lets do this Provérbios 20:11 Até a criança se dará a conhecer pelas suas ações, se a sua obra é pura e reta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0"/>
            <a:ext cx="4211960" cy="710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087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Funkce </a:t>
            </a:r>
            <a:r>
              <a:rPr lang="cs-CZ" b="0" dirty="0"/>
              <a:t>základních emocí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9416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dirty="0"/>
              <a:t>E slouží </a:t>
            </a:r>
            <a:r>
              <a:rPr lang="cs-CZ" b="1" dirty="0"/>
              <a:t>komunikaci</a:t>
            </a:r>
            <a:r>
              <a:rPr lang="cs-CZ" dirty="0"/>
              <a:t> – je to adaptace na život ve skupině.</a:t>
            </a:r>
          </a:p>
          <a:p>
            <a:pPr>
              <a:buNone/>
            </a:pPr>
            <a:r>
              <a:rPr lang="cs-CZ" dirty="0"/>
              <a:t>E tedy nejsou jen výrazem </a:t>
            </a:r>
            <a:r>
              <a:rPr lang="cs-CZ" i="1" dirty="0"/>
              <a:t>vnitřního nastavení </a:t>
            </a:r>
            <a:r>
              <a:rPr lang="cs-CZ" dirty="0"/>
              <a:t>člověka, slouží také jako komunikační nástroj - srov. chování osob na bowlingu (</a:t>
            </a:r>
            <a:r>
              <a:rPr lang="cs-CZ" dirty="0" err="1"/>
              <a:t>Kraut</a:t>
            </a:r>
            <a:r>
              <a:rPr lang="cs-CZ" dirty="0"/>
              <a:t> &amp; </a:t>
            </a:r>
            <a:r>
              <a:rPr lang="cs-CZ" dirty="0" err="1"/>
              <a:t>Johnston</a:t>
            </a:r>
            <a:r>
              <a:rPr lang="cs-CZ" dirty="0"/>
              <a:t>, 1979). + úsměv ve </a:t>
            </a:r>
            <a:r>
              <a:rPr lang="cs-CZ" dirty="0" smtClean="0"/>
              <a:t>společnosti (ALE: při textování).</a:t>
            </a:r>
            <a:endParaRPr lang="cs-CZ" dirty="0"/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r>
              <a:rPr lang="cs-CZ" b="1" dirty="0" smtClean="0"/>
              <a:t>Základní </a:t>
            </a:r>
            <a:r>
              <a:rPr lang="cs-CZ" b="1" dirty="0"/>
              <a:t>E slouží jako znaky v soc. komunikaci</a:t>
            </a:r>
            <a:r>
              <a:rPr lang="cs-CZ" dirty="0"/>
              <a:t>.</a:t>
            </a:r>
          </a:p>
          <a:p>
            <a:pPr>
              <a:buNone/>
            </a:pPr>
            <a:r>
              <a:rPr lang="cs-CZ" dirty="0"/>
              <a:t>Se znakem lze manipulovat (resp. ho užívat, komunikovat s ním).</a:t>
            </a:r>
          </a:p>
          <a:p>
            <a:pPr>
              <a:buNone/>
            </a:pPr>
            <a:r>
              <a:rPr lang="cs-CZ" dirty="0"/>
              <a:t>Pokud má cokoli fungovat jako znak, musí to být odlišitelné od jiných znaků (proto by měli základním E rozumět všichni lidé planety; srov. výzkumy </a:t>
            </a:r>
            <a:r>
              <a:rPr lang="cs-CZ" dirty="0" err="1"/>
              <a:t>Ekmana</a:t>
            </a:r>
            <a:r>
              <a:rPr lang="cs-CZ" dirty="0"/>
              <a:t> a </a:t>
            </a:r>
            <a:r>
              <a:rPr lang="cs-CZ" dirty="0" err="1"/>
              <a:t>Izardové</a:t>
            </a:r>
            <a:r>
              <a:rPr lang="cs-CZ" dirty="0"/>
              <a:t>, 1971).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Motivační funkce</a:t>
            </a:r>
          </a:p>
        </p:txBody>
      </p:sp>
      <p:pic>
        <p:nvPicPr>
          <p:cNvPr id="3076" name="Picture 4" descr="35 Animal Memes to Get You Through the Week -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2" y="1628800"/>
            <a:ext cx="4824536" cy="492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187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Funkce </a:t>
            </a:r>
            <a:r>
              <a:rPr lang="cs-CZ" b="0" dirty="0"/>
              <a:t>základních emocí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Motivační</a:t>
            </a:r>
            <a:r>
              <a:rPr lang="cs-CZ" dirty="0"/>
              <a:t> funkce</a:t>
            </a:r>
          </a:p>
          <a:p>
            <a:r>
              <a:rPr lang="cs-CZ" dirty="0" err="1"/>
              <a:t>Dopaminergní</a:t>
            </a:r>
            <a:r>
              <a:rPr lang="cs-CZ" dirty="0"/>
              <a:t> odměňovací dráha a její ovlivnitelnost různými léky (deprese) a alkaloidy (závislost, </a:t>
            </a:r>
            <a:r>
              <a:rPr lang="cs-CZ" dirty="0" err="1"/>
              <a:t>pohl</a:t>
            </a:r>
            <a:r>
              <a:rPr lang="cs-CZ" dirty="0"/>
              <a:t>. vzrušení).</a:t>
            </a:r>
          </a:p>
          <a:p>
            <a:r>
              <a:rPr lang="cs-CZ" dirty="0" err="1"/>
              <a:t>Milner</a:t>
            </a:r>
            <a:r>
              <a:rPr lang="cs-CZ" dirty="0"/>
              <a:t> (1954): krysy a </a:t>
            </a:r>
            <a:r>
              <a:rPr lang="cs-CZ" i="1" dirty="0" err="1"/>
              <a:t>ncl</a:t>
            </a:r>
            <a:r>
              <a:rPr lang="cs-CZ" i="1" dirty="0"/>
              <a:t>. </a:t>
            </a:r>
            <a:r>
              <a:rPr lang="cs-CZ" i="1" dirty="0" err="1"/>
              <a:t>accumbens</a:t>
            </a:r>
            <a:endParaRPr lang="cs-CZ" i="1" dirty="0"/>
          </a:p>
          <a:p>
            <a:r>
              <a:rPr lang="cs-CZ" dirty="0"/>
              <a:t>E a jejich očekávání nás motivuje k různým činnostem, postojům atd.</a:t>
            </a:r>
          </a:p>
          <a:p>
            <a:r>
              <a:rPr lang="cs-CZ" dirty="0"/>
              <a:t>Při aktivitách souvisejících s pozitivním výsledkem se nám aktivuje L frontální kůra (</a:t>
            </a:r>
            <a:r>
              <a:rPr lang="cs-CZ" dirty="0" err="1"/>
              <a:t>Kringenbach</a:t>
            </a:r>
            <a:r>
              <a:rPr lang="cs-CZ" dirty="0"/>
              <a:t> et al., 2003).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1939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70BBEC-2BE3-4002-865C-FE35AC0CC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Využití E</a:t>
            </a:r>
          </a:p>
        </p:txBody>
      </p:sp>
      <p:pic>
        <p:nvPicPr>
          <p:cNvPr id="4098" name="Picture 2" descr="1860s Bal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52658"/>
            <a:ext cx="5400600" cy="554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315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Dotaz na minulou přednášku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Co je to kategorizace?</a:t>
            </a:r>
          </a:p>
          <a:p>
            <a:pPr>
              <a:buNone/>
            </a:pPr>
            <a:r>
              <a:rPr lang="cs-CZ" dirty="0"/>
              <a:t>Co je to sociální stereotyp?</a:t>
            </a:r>
          </a:p>
          <a:p>
            <a:pPr>
              <a:buNone/>
            </a:pPr>
            <a:r>
              <a:rPr lang="cs-CZ" dirty="0"/>
              <a:t>Jak vzniká soc. stereotyp?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Komunikativní funkce </a:t>
            </a:r>
            <a:br>
              <a:rPr lang="cs-CZ" dirty="0"/>
            </a:br>
            <a:r>
              <a:rPr lang="cs-CZ" dirty="0"/>
              <a:t>základních emocí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2736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dirty="0"/>
              <a:t>1. Využití ve společenském styku (</a:t>
            </a:r>
            <a:r>
              <a:rPr lang="cs-CZ" b="1" i="1" dirty="0"/>
              <a:t>display </a:t>
            </a:r>
            <a:r>
              <a:rPr lang="cs-CZ" b="1" i="1" dirty="0" err="1"/>
              <a:t>rules</a:t>
            </a:r>
            <a:r>
              <a:rPr lang="cs-CZ" b="1" i="1" dirty="0"/>
              <a:t> </a:t>
            </a:r>
            <a:r>
              <a:rPr lang="cs-CZ" dirty="0"/>
              <a:t>= </a:t>
            </a:r>
            <a:r>
              <a:rPr lang="cs-CZ" i="1" dirty="0"/>
              <a:t>pravidla projevu E </a:t>
            </a:r>
            <a:r>
              <a:rPr lang="cs-CZ" dirty="0"/>
              <a:t>platná pro danou kulturu).</a:t>
            </a:r>
          </a:p>
          <a:p>
            <a:pPr>
              <a:buNone/>
            </a:pPr>
            <a:r>
              <a:rPr lang="cs-CZ" dirty="0"/>
              <a:t>Pravidla projevu E = „podoby potlačování, zmírňování, maskování či nahrazení spontánních projevů jinými.“ (s. 217)</a:t>
            </a:r>
          </a:p>
          <a:p>
            <a:pPr>
              <a:buNone/>
            </a:pPr>
            <a:r>
              <a:rPr lang="cs-CZ" dirty="0"/>
              <a:t>Veškerá sociální komunikace podléhá těmto pravidlům projevu, ač porušování není ničím vzácným (např. chování hlavy státu, učitele, cestujícího vlakem). </a:t>
            </a:r>
          </a:p>
          <a:p>
            <a:pPr>
              <a:buNone/>
            </a:pPr>
            <a:r>
              <a:rPr lang="cs-CZ" dirty="0"/>
              <a:t>Např. u nás „muži nepláčou“ – </a:t>
            </a:r>
            <a:r>
              <a:rPr lang="cs-CZ" dirty="0" smtClean="0"/>
              <a:t>muži reagují více agresivně, ženy více submisivně v situacích zahanbení.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Neustále krotíme svoje E např. s přáteli (rozbitý talíř).</a:t>
            </a:r>
          </a:p>
          <a:p>
            <a:pPr>
              <a:buNone/>
            </a:pPr>
            <a:r>
              <a:rPr lang="cs-CZ" dirty="0" smtClean="0"/>
              <a:t>Česká verze: „Metro face“ vs. </a:t>
            </a:r>
            <a:r>
              <a:rPr lang="cs-CZ" smtClean="0"/>
              <a:t>Američané.</a:t>
            </a: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715200" cy="634082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Differences</a:t>
            </a:r>
            <a:r>
              <a:rPr lang="cs-CZ" dirty="0" smtClean="0"/>
              <a:t> in </a:t>
            </a:r>
            <a:r>
              <a:rPr lang="cs-CZ" dirty="0" err="1" smtClean="0"/>
              <a:t>emotional</a:t>
            </a:r>
            <a:r>
              <a:rPr lang="cs-CZ" dirty="0" smtClean="0"/>
              <a:t> </a:t>
            </a:r>
            <a:r>
              <a:rPr lang="cs-CZ" dirty="0" err="1" smtClean="0"/>
              <a:t>experience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147248" cy="4989168"/>
          </a:xfrm>
        </p:spPr>
        <p:txBody>
          <a:bodyPr/>
          <a:lstStyle/>
          <a:p>
            <a:pPr marL="0" indent="0">
              <a:buNone/>
            </a:pPr>
            <a:r>
              <a:rPr lang="cs-CZ" b="1" dirty="0" err="1" smtClean="0"/>
              <a:t>Culturally</a:t>
            </a:r>
            <a:r>
              <a:rPr lang="cs-CZ" b="1" dirty="0" smtClean="0"/>
              <a:t> </a:t>
            </a:r>
            <a:r>
              <a:rPr lang="cs-CZ" b="1" dirty="0" err="1" smtClean="0"/>
              <a:t>specific</a:t>
            </a:r>
            <a:r>
              <a:rPr lang="cs-CZ" b="1" dirty="0" smtClean="0"/>
              <a:t> </a:t>
            </a:r>
            <a:r>
              <a:rPr lang="cs-CZ" b="1" dirty="0" err="1" smtClean="0"/>
              <a:t>emotions</a:t>
            </a:r>
            <a:r>
              <a:rPr lang="cs-CZ" dirty="0" smtClean="0"/>
              <a:t>:</a:t>
            </a:r>
          </a:p>
          <a:p>
            <a:r>
              <a:rPr lang="cs-CZ" dirty="0" err="1" smtClean="0"/>
              <a:t>Ifaluk</a:t>
            </a:r>
            <a:r>
              <a:rPr lang="cs-CZ" dirty="0" smtClean="0"/>
              <a:t> </a:t>
            </a:r>
            <a:r>
              <a:rPr lang="cs-CZ" dirty="0" err="1" smtClean="0"/>
              <a:t>tribe</a:t>
            </a:r>
            <a:r>
              <a:rPr lang="cs-CZ" dirty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Micronesia</a:t>
            </a:r>
            <a:r>
              <a:rPr lang="cs-CZ" dirty="0" smtClean="0"/>
              <a:t>):</a:t>
            </a:r>
          </a:p>
          <a:p>
            <a:r>
              <a:rPr lang="cs-CZ" dirty="0" err="1" smtClean="0"/>
              <a:t>Emotions</a:t>
            </a:r>
            <a:r>
              <a:rPr lang="cs-CZ" dirty="0" smtClean="0"/>
              <a:t> as a </a:t>
            </a:r>
            <a:r>
              <a:rPr lang="cs-CZ" dirty="0" err="1" smtClean="0"/>
              <a:t>tool</a:t>
            </a:r>
            <a:r>
              <a:rPr lang="cs-CZ" dirty="0" smtClean="0"/>
              <a:t>  </a:t>
            </a:r>
            <a:r>
              <a:rPr lang="cs-CZ" dirty="0" err="1" smtClean="0"/>
              <a:t>for</a:t>
            </a:r>
            <a:r>
              <a:rPr lang="cs-CZ" dirty="0" smtClean="0"/>
              <a:t> stability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social</a:t>
            </a:r>
            <a:r>
              <a:rPr lang="cs-CZ" dirty="0" smtClean="0"/>
              <a:t> hierarchy</a:t>
            </a: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762036"/>
            <a:ext cx="4339391" cy="288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91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715200" cy="634082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Differences</a:t>
            </a:r>
            <a:r>
              <a:rPr lang="cs-CZ" dirty="0" smtClean="0"/>
              <a:t> in </a:t>
            </a:r>
            <a:r>
              <a:rPr lang="cs-CZ" dirty="0" err="1" smtClean="0"/>
              <a:t>emotional</a:t>
            </a:r>
            <a:r>
              <a:rPr lang="cs-CZ" dirty="0" smtClean="0"/>
              <a:t> </a:t>
            </a:r>
            <a:r>
              <a:rPr lang="cs-CZ" dirty="0" err="1" smtClean="0"/>
              <a:t>experience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7467600" cy="49171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Culturally specific emotions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err="1" smtClean="0"/>
              <a:t>Ifaluk</a:t>
            </a:r>
            <a:r>
              <a:rPr lang="en-US" dirty="0" smtClean="0"/>
              <a:t>: </a:t>
            </a:r>
            <a:r>
              <a:rPr lang="en-US" b="1" dirty="0" smtClean="0"/>
              <a:t>3 specific emotions</a:t>
            </a:r>
          </a:p>
          <a:p>
            <a:pPr marL="0" indent="0">
              <a:buNone/>
            </a:pPr>
            <a:r>
              <a:rPr lang="en-US" b="1" dirty="0" err="1" smtClean="0"/>
              <a:t>Fago</a:t>
            </a:r>
            <a:r>
              <a:rPr lang="en-US" dirty="0" smtClean="0"/>
              <a:t>: compassion/love/sadness </a:t>
            </a:r>
          </a:p>
          <a:p>
            <a:pPr marL="457200" indent="-457200"/>
            <a:r>
              <a:rPr lang="en-US" dirty="0" smtClean="0"/>
              <a:t>When a friend dies, emotional state in the presence of someone who is admired</a:t>
            </a:r>
          </a:p>
          <a:p>
            <a:r>
              <a:rPr lang="en-US" dirty="0" smtClean="0"/>
              <a:t>A measure of maturity</a:t>
            </a:r>
          </a:p>
          <a:p>
            <a:r>
              <a:rPr lang="en-US" dirty="0" smtClean="0"/>
              <a:t>Children are selfish, don‘t care about others, they have no </a:t>
            </a:r>
            <a:r>
              <a:rPr lang="en-US" i="1" dirty="0" err="1" smtClean="0"/>
              <a:t>fago</a:t>
            </a:r>
            <a:endParaRPr lang="en-US" i="1" dirty="0" smtClean="0"/>
          </a:p>
          <a:p>
            <a:pPr marL="0" indent="0">
              <a:buNone/>
            </a:pPr>
            <a:r>
              <a:rPr lang="en-US" b="1" dirty="0" smtClean="0"/>
              <a:t>Song</a:t>
            </a:r>
            <a:r>
              <a:rPr lang="en-US" dirty="0" smtClean="0"/>
              <a:t>: justifiable anger</a:t>
            </a:r>
          </a:p>
          <a:p>
            <a:r>
              <a:rPr lang="en-US" dirty="0" smtClean="0"/>
              <a:t>Displays of anger are normally not accepted</a:t>
            </a:r>
          </a:p>
          <a:p>
            <a:r>
              <a:rPr lang="en-US" dirty="0" smtClean="0"/>
              <a:t>You can show </a:t>
            </a:r>
            <a:r>
              <a:rPr lang="en-US" i="1" dirty="0" smtClean="0"/>
              <a:t>song</a:t>
            </a:r>
            <a:r>
              <a:rPr lang="en-US" dirty="0" smtClean="0"/>
              <a:t> if someone behaves in socially inappropriate way</a:t>
            </a:r>
          </a:p>
          <a:p>
            <a:r>
              <a:rPr lang="en-US" dirty="0" smtClean="0"/>
              <a:t>The higher social status of a person showing song, the more shameful the behavior is</a:t>
            </a:r>
          </a:p>
        </p:txBody>
      </p:sp>
    </p:spTree>
    <p:extLst>
      <p:ext uri="{BB962C8B-B14F-4D97-AF65-F5344CB8AC3E}">
        <p14:creationId xmlns:p14="http://schemas.microsoft.com/office/powerpoint/2010/main" val="161359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715200" cy="634082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Differences</a:t>
            </a:r>
            <a:r>
              <a:rPr lang="cs-CZ" dirty="0" smtClean="0"/>
              <a:t> in </a:t>
            </a:r>
            <a:r>
              <a:rPr lang="cs-CZ" dirty="0" err="1" smtClean="0"/>
              <a:t>emotional</a:t>
            </a:r>
            <a:r>
              <a:rPr lang="cs-CZ" dirty="0" smtClean="0"/>
              <a:t> </a:t>
            </a:r>
            <a:r>
              <a:rPr lang="cs-CZ" dirty="0" err="1" smtClean="0"/>
              <a:t>experience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7467600" cy="4845152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Culturally specific emotions</a:t>
            </a:r>
            <a:r>
              <a:rPr lang="en-GB" dirty="0" smtClean="0"/>
              <a:t>:</a:t>
            </a:r>
          </a:p>
          <a:p>
            <a:pPr marL="118872" indent="0">
              <a:buNone/>
            </a:pPr>
            <a:r>
              <a:rPr lang="en-GB" dirty="0" smtClean="0"/>
              <a:t>2 expressions for fear: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 err="1" smtClean="0"/>
              <a:t>Rus</a:t>
            </a:r>
            <a:r>
              <a:rPr lang="en-GB" b="1" dirty="0" smtClean="0"/>
              <a:t>:</a:t>
            </a:r>
            <a:r>
              <a:rPr lang="en-GB" dirty="0" smtClean="0"/>
              <a:t> from specific events (snake)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 err="1" smtClean="0"/>
              <a:t>Metagu</a:t>
            </a:r>
            <a:r>
              <a:rPr lang="en-GB" b="1" dirty="0" smtClean="0"/>
              <a:t>:</a:t>
            </a:r>
            <a:r>
              <a:rPr lang="en-GB" dirty="0" smtClean="0"/>
              <a:t> abstract fear from </a:t>
            </a:r>
            <a:r>
              <a:rPr lang="en-GB" i="1" dirty="0" smtClean="0"/>
              <a:t>song</a:t>
            </a:r>
            <a:r>
              <a:rPr lang="en-GB" dirty="0" smtClean="0"/>
              <a:t> (anxiety from social exclusion)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39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Letuška bylo dlouho exotické povolání (ilustrační foto)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0983"/>
            <a:ext cx="9144000" cy="439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4294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 základních emocí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2. Využití v praxi, v práci:</a:t>
            </a:r>
          </a:p>
          <a:p>
            <a:r>
              <a:rPr lang="cs-CZ" dirty="0"/>
              <a:t>„emocionální profese“: předstírají, resp. vytvářejí emoční atmosféru, což je vyčerpávající (rizikem je </a:t>
            </a:r>
            <a:r>
              <a:rPr lang="cs-CZ" b="1" dirty="0"/>
              <a:t>syndrom vyhoření</a:t>
            </a:r>
            <a:r>
              <a:rPr lang="cs-CZ" dirty="0"/>
              <a:t>). Profese: letušky a další… ?</a:t>
            </a:r>
          </a:p>
          <a:p>
            <a:r>
              <a:rPr lang="cs-CZ" dirty="0"/>
              <a:t>vyjednávání – např. v partnerství</a:t>
            </a:r>
          </a:p>
          <a:p>
            <a:r>
              <a:rPr lang="cs-CZ" dirty="0"/>
              <a:t>lhaní</a:t>
            </a:r>
          </a:p>
          <a:p>
            <a:r>
              <a:rPr lang="cs-CZ" dirty="0"/>
              <a:t>podvod (cílené ovlivňování E druhých: získání důvěry, lásky, soucitu, viny, strachu…)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 descr="Understanding attachment theory, Autism Spectrum Disord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2656"/>
            <a:ext cx="8244408" cy="638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5471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Emoce a citová vazba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/>
              <a:t>M. </a:t>
            </a:r>
            <a:r>
              <a:rPr lang="cs-CZ" dirty="0" err="1"/>
              <a:t>Ainsworthová</a:t>
            </a:r>
            <a:r>
              <a:rPr lang="cs-CZ" dirty="0"/>
              <a:t> zkoumala citovou vazbu a odlišila jistou </a:t>
            </a:r>
            <a:r>
              <a:rPr lang="cs-CZ"/>
              <a:t>a 2 nejisté vazby. </a:t>
            </a:r>
            <a:r>
              <a:rPr lang="cs-CZ" dirty="0"/>
              <a:t>Ovšem to je stále jakási vazba. </a:t>
            </a:r>
            <a:r>
              <a:rPr lang="cs-CZ" dirty="0" err="1"/>
              <a:t>Bowlby</a:t>
            </a:r>
            <a:r>
              <a:rPr lang="cs-CZ" dirty="0"/>
              <a:t> a </a:t>
            </a:r>
            <a:r>
              <a:rPr lang="cs-CZ" dirty="0" err="1"/>
              <a:t>Spitz</a:t>
            </a:r>
            <a:r>
              <a:rPr lang="cs-CZ" dirty="0"/>
              <a:t> zkoumali děti, které byli citově a sociálně deprivované více než 6 měsíců v prvním roce života.</a:t>
            </a:r>
          </a:p>
          <a:p>
            <a:pPr>
              <a:buNone/>
            </a:pPr>
            <a:r>
              <a:rPr lang="cs-CZ" dirty="0" err="1"/>
              <a:t>Bowlby</a:t>
            </a:r>
            <a:r>
              <a:rPr lang="cs-CZ" dirty="0"/>
              <a:t>: 12 ze 14 dětí klasifikovaných jako emočně </a:t>
            </a:r>
            <a:r>
              <a:rPr lang="cs-CZ" dirty="0" err="1"/>
              <a:t>oploštělých</a:t>
            </a:r>
            <a:r>
              <a:rPr lang="cs-CZ" dirty="0"/>
              <a:t> (</a:t>
            </a:r>
            <a:r>
              <a:rPr lang="cs-CZ" i="1" dirty="0" err="1"/>
              <a:t>affectionless</a:t>
            </a:r>
            <a:r>
              <a:rPr lang="cs-CZ" dirty="0"/>
              <a:t>) prožilo kompletní a dlouhodobou separaci od rodičů.</a:t>
            </a:r>
          </a:p>
          <a:p>
            <a:pPr>
              <a:buNone/>
            </a:pPr>
            <a:r>
              <a:rPr lang="cs-CZ" dirty="0" err="1"/>
              <a:t>Spitz</a:t>
            </a:r>
            <a:r>
              <a:rPr lang="cs-CZ" dirty="0"/>
              <a:t> mluvil o </a:t>
            </a:r>
            <a:r>
              <a:rPr lang="cs-CZ" b="1" dirty="0" err="1"/>
              <a:t>hospitalismu</a:t>
            </a:r>
            <a:r>
              <a:rPr lang="cs-CZ" dirty="0"/>
              <a:t>.</a:t>
            </a:r>
          </a:p>
          <a:p>
            <a:pPr>
              <a:buNone/>
            </a:pPr>
            <a:r>
              <a:rPr lang="cs-CZ" dirty="0"/>
              <a:t>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Diskuze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Role emocí v sociální komunikaci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cs-CZ" dirty="0"/>
              <a:t>Text: o emocích z </a:t>
            </a:r>
            <a:r>
              <a:rPr lang="cs-CZ" dirty="0" err="1"/>
              <a:t>Hewstone</a:t>
            </a:r>
            <a:r>
              <a:rPr lang="cs-CZ" dirty="0"/>
              <a:t>, </a:t>
            </a:r>
            <a:r>
              <a:rPr lang="cs-CZ" dirty="0" err="1"/>
              <a:t>Stroebe</a:t>
            </a:r>
            <a:r>
              <a:rPr lang="cs-CZ" dirty="0"/>
              <a:t> (2006, 211-221), autorem textu je Klaus </a:t>
            </a:r>
            <a:r>
              <a:rPr lang="cs-CZ" dirty="0" err="1"/>
              <a:t>Scherer</a:t>
            </a:r>
            <a:endParaRPr lang="cs-CZ" dirty="0"/>
          </a:p>
          <a:p>
            <a:pPr algn="ctr">
              <a:buNone/>
            </a:pPr>
            <a:endParaRPr lang="cs-CZ" dirty="0"/>
          </a:p>
          <a:p>
            <a:pPr algn="ctr">
              <a:buNone/>
            </a:pPr>
            <a:r>
              <a:rPr lang="cs-CZ" dirty="0"/>
              <a:t>E= emoce</a:t>
            </a:r>
          </a:p>
          <a:p>
            <a:pPr algn="ctr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Sociálnost – oční kontakt (</a:t>
            </a:r>
            <a:r>
              <a:rPr lang="cs-CZ" dirty="0" err="1"/>
              <a:t>vizika</a:t>
            </a:r>
            <a:r>
              <a:rPr lang="cs-CZ" dirty="0"/>
              <a:t> )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5073752"/>
          </a:xfrm>
        </p:spPr>
        <p:txBody>
          <a:bodyPr>
            <a:normAutofit fontScale="77500" lnSpcReduction="20000"/>
          </a:bodyPr>
          <a:lstStyle/>
          <a:p>
            <a:pPr marL="118872" indent="0">
              <a:buNone/>
            </a:pPr>
            <a:r>
              <a:rPr lang="cs-CZ" dirty="0"/>
              <a:t>Dítě upřednostňuje lidské tváře (déle se na ně dívá), než jiné tvary či zamíchané tváře. (svět má lidskou tvář?)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Pohled člověka, pohled zvířete.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Zvláštnost </a:t>
            </a:r>
            <a:r>
              <a:rPr lang="cs-CZ"/>
              <a:t>lidských </a:t>
            </a:r>
            <a:r>
              <a:rPr lang="cs-CZ" smtClean="0"/>
              <a:t>očí.</a:t>
            </a: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Pohybem očí a mimikou (vrozenou) začíná první aktivní komunikace. 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Oči hrají významnou roli: </a:t>
            </a:r>
          </a:p>
          <a:p>
            <a:pPr marL="118872" indent="0">
              <a:buNone/>
            </a:pPr>
            <a:r>
              <a:rPr lang="cs-CZ" dirty="0"/>
              <a:t>+ láska na první pohled + dívání se do očí</a:t>
            </a:r>
          </a:p>
          <a:p>
            <a:pPr marL="118872" indent="0">
              <a:buNone/>
            </a:pPr>
            <a:r>
              <a:rPr lang="cs-CZ" dirty="0"/>
              <a:t>+ ? studu (malé děti) a známého pohledu (před rodičem se dítě nestydí) </a:t>
            </a:r>
          </a:p>
          <a:p>
            <a:pPr marL="118872" indent="0">
              <a:buNone/>
            </a:pPr>
            <a:r>
              <a:rPr lang="cs-CZ" dirty="0"/>
              <a:t>+ oční kontakt u PAS</a:t>
            </a:r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1666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Role emocí v lidském životě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dirty="0"/>
              <a:t>Člověk je nejemotivnějším tvorem planety .</a:t>
            </a:r>
          </a:p>
          <a:p>
            <a:pPr marL="118872" indent="0">
              <a:buNone/>
            </a:pPr>
            <a:r>
              <a:rPr lang="cs-CZ" dirty="0"/>
              <a:t>Mravenci a ještěrky nepláčou (srov. šimpanz).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Fňukají děti (či dospělí) příliš?</a:t>
            </a:r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0148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 základních emocí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507288" cy="462560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dirty="0" smtClean="0"/>
              <a:t>S. </a:t>
            </a:r>
            <a:r>
              <a:rPr lang="cs-CZ" dirty="0" err="1" smtClean="0"/>
              <a:t>Tomkins</a:t>
            </a:r>
            <a:r>
              <a:rPr lang="cs-CZ" dirty="0" smtClean="0"/>
              <a:t> v </a:t>
            </a:r>
            <a:r>
              <a:rPr lang="cs-CZ" dirty="0"/>
              <a:t>60. letech přišel s (nijak novým) názorem, že existuje omezený počet základních E.</a:t>
            </a:r>
          </a:p>
          <a:p>
            <a:pPr>
              <a:buNone/>
            </a:pPr>
            <a:r>
              <a:rPr lang="cs-CZ" b="1" dirty="0"/>
              <a:t>Základní E </a:t>
            </a:r>
            <a:r>
              <a:rPr lang="cs-CZ" dirty="0"/>
              <a:t>= vrozený nervově-motorický program. Tento program by měl určovat výraz tváře, modulovat hlas a vést ke změnám na fyziologické úrovni i v motorické činnosti. Tyto základní E by </a:t>
            </a:r>
            <a:r>
              <a:rPr lang="cs-CZ" dirty="0" smtClean="0"/>
              <a:t>měly:</a:t>
            </a:r>
          </a:p>
          <a:p>
            <a:r>
              <a:rPr lang="cs-CZ" dirty="0" smtClean="0"/>
              <a:t>být rozpoznatelné ve všech kulturách;</a:t>
            </a:r>
          </a:p>
          <a:p>
            <a:r>
              <a:rPr lang="cs-CZ" dirty="0" smtClean="0"/>
              <a:t>mít podobné motorické vzorce;</a:t>
            </a:r>
          </a:p>
          <a:p>
            <a:r>
              <a:rPr lang="cs-CZ" dirty="0" smtClean="0"/>
              <a:t>mít ve všech jazycích svoje názvy.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 základních emocí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Výzkumy </a:t>
            </a:r>
            <a:r>
              <a:rPr lang="cs-CZ" i="1" dirty="0"/>
              <a:t>výrazů tváře </a:t>
            </a:r>
            <a:r>
              <a:rPr lang="cs-CZ" dirty="0"/>
              <a:t>P. </a:t>
            </a:r>
            <a:r>
              <a:rPr lang="cs-CZ" dirty="0" err="1"/>
              <a:t>Ekmana</a:t>
            </a:r>
            <a:r>
              <a:rPr lang="cs-CZ" dirty="0"/>
              <a:t> (1972) a C. </a:t>
            </a:r>
            <a:r>
              <a:rPr lang="cs-CZ" dirty="0" err="1"/>
              <a:t>Izardové</a:t>
            </a:r>
            <a:r>
              <a:rPr lang="cs-CZ" dirty="0"/>
              <a:t> (1971) 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a </a:t>
            </a:r>
            <a:r>
              <a:rPr lang="cs-CZ" i="1" dirty="0" smtClean="0"/>
              <a:t>zvukových</a:t>
            </a:r>
            <a:r>
              <a:rPr lang="cs-CZ" dirty="0" smtClean="0"/>
              <a:t> (tj. </a:t>
            </a:r>
            <a:r>
              <a:rPr lang="cs-CZ" b="1" dirty="0" err="1" smtClean="0"/>
              <a:t>paraverbálních</a:t>
            </a:r>
            <a:r>
              <a:rPr lang="cs-CZ" dirty="0" smtClean="0"/>
              <a:t>) projevů (</a:t>
            </a:r>
            <a:r>
              <a:rPr lang="en-GB" dirty="0" smtClean="0"/>
              <a:t>Scherer et al.</a:t>
            </a:r>
            <a:r>
              <a:rPr lang="cs-CZ" dirty="0" smtClean="0"/>
              <a:t>, </a:t>
            </a:r>
            <a:r>
              <a:rPr lang="en-GB" dirty="0" smtClean="0"/>
              <a:t>1996</a:t>
            </a:r>
            <a:r>
              <a:rPr lang="cs-CZ" dirty="0" smtClean="0"/>
              <a:t>) tento předpoklad potvrdily. (</a:t>
            </a:r>
            <a:r>
              <a:rPr lang="en-GB" dirty="0" smtClean="0"/>
              <a:t>60 </a:t>
            </a:r>
            <a:r>
              <a:rPr lang="en-GB" dirty="0"/>
              <a:t>% </a:t>
            </a:r>
            <a:r>
              <a:rPr lang="cs-CZ" dirty="0"/>
              <a:t>přesnost</a:t>
            </a:r>
            <a:r>
              <a:rPr lang="en-GB" dirty="0"/>
              <a:t>: </a:t>
            </a:r>
            <a:r>
              <a:rPr lang="cs-CZ" dirty="0"/>
              <a:t>všechny emoce a u všech </a:t>
            </a:r>
            <a:r>
              <a:rPr lang="cs-CZ" dirty="0" smtClean="0"/>
              <a:t>skupin).</a:t>
            </a:r>
            <a:endParaRPr lang="en-GB" dirty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err="1" smtClean="0"/>
              <a:t>Ekman</a:t>
            </a:r>
            <a:r>
              <a:rPr lang="cs-CZ" dirty="0" smtClean="0"/>
              <a:t> – Papua-Nová Guinea (1967)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7482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Ekman</a:t>
            </a:r>
            <a:r>
              <a:rPr lang="cs-CZ" dirty="0"/>
              <a:t> &amp; </a:t>
            </a:r>
            <a:r>
              <a:rPr lang="cs-CZ" dirty="0" err="1"/>
              <a:t>Izardová</a:t>
            </a:r>
            <a:r>
              <a:rPr lang="cs-CZ" dirty="0"/>
              <a:t> (1972)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Výsledek obrázku pro ekman izard basic emo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7886804" cy="472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849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Ekman</a:t>
            </a:r>
            <a:r>
              <a:rPr lang="cs-CZ" dirty="0"/>
              <a:t> &amp; </a:t>
            </a:r>
            <a:r>
              <a:rPr lang="cs-CZ" dirty="0" err="1"/>
              <a:t>Izardová</a:t>
            </a:r>
            <a:r>
              <a:rPr lang="cs-CZ" dirty="0"/>
              <a:t> (1972)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endParaRPr lang="cs-CZ" dirty="0"/>
          </a:p>
        </p:txBody>
      </p:sp>
      <p:pic>
        <p:nvPicPr>
          <p:cNvPr id="3074" name="Picture 2" descr="Výsledek obrázku pro ekman izard basic emo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61385"/>
            <a:ext cx="6869038" cy="515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1804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12201</TotalTime>
  <Words>1088</Words>
  <Application>Microsoft Office PowerPoint</Application>
  <PresentationFormat>Předvádění na obrazovce (4:3)</PresentationFormat>
  <Paragraphs>113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4" baseType="lpstr">
      <vt:lpstr>Arial</vt:lpstr>
      <vt:lpstr>Corbel</vt:lpstr>
      <vt:lpstr>Wingdings</vt:lpstr>
      <vt:lpstr>Wingdings 2</vt:lpstr>
      <vt:lpstr>Wingdings 3</vt:lpstr>
      <vt:lpstr>Modul</vt:lpstr>
      <vt:lpstr>Sociální psychologie - Emoce</vt:lpstr>
      <vt:lpstr>Dotaz na minulou přednášku</vt:lpstr>
      <vt:lpstr>Role emocí v sociální komunikaci</vt:lpstr>
      <vt:lpstr>Sociálnost – oční kontakt (vizika ) </vt:lpstr>
      <vt:lpstr>Role emocí v lidském životě</vt:lpstr>
      <vt:lpstr>Výzkum základních emocí</vt:lpstr>
      <vt:lpstr>Výzkum základních emocí</vt:lpstr>
      <vt:lpstr>Ekman &amp; Izardová (1972)</vt:lpstr>
      <vt:lpstr>Ekman &amp; Izardová (1972)</vt:lpstr>
      <vt:lpstr>Prezentace aplikace PowerPoint</vt:lpstr>
      <vt:lpstr>V hlavě (2015) – Inside out </vt:lpstr>
      <vt:lpstr>Vznik základních emocí</vt:lpstr>
      <vt:lpstr>Prezentace aplikace PowerPoint</vt:lpstr>
      <vt:lpstr>1. Funkce základních emocí</vt:lpstr>
      <vt:lpstr>Prezentace aplikace PowerPoint</vt:lpstr>
      <vt:lpstr>2. Funkce základních emocí</vt:lpstr>
      <vt:lpstr>3. Motivační funkce</vt:lpstr>
      <vt:lpstr>3. Funkce základních emocí</vt:lpstr>
      <vt:lpstr>Využití E</vt:lpstr>
      <vt:lpstr>Komunikativní funkce  základních emocí</vt:lpstr>
      <vt:lpstr>Differences in emotional experience</vt:lpstr>
      <vt:lpstr>Differences in emotional experience</vt:lpstr>
      <vt:lpstr>Differences in emotional experience</vt:lpstr>
      <vt:lpstr>Prezentace aplikace PowerPoint</vt:lpstr>
      <vt:lpstr>Funkce základních emocí</vt:lpstr>
      <vt:lpstr>Prezentace aplikace PowerPoint</vt:lpstr>
      <vt:lpstr>Emoce a citová vazba</vt:lpstr>
      <vt:lpstr>Diskuze</vt:lpstr>
    </vt:vector>
  </TitlesOfParts>
  <Company>Pedagogicka fakulta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psychologie 1</dc:title>
  <dc:creator>Krasa</dc:creator>
  <cp:lastModifiedBy>Uživatel systému Windows</cp:lastModifiedBy>
  <cp:revision>90</cp:revision>
  <dcterms:created xsi:type="dcterms:W3CDTF">2015-10-20T07:43:33Z</dcterms:created>
  <dcterms:modified xsi:type="dcterms:W3CDTF">2018-04-06T16:20:35Z</dcterms:modified>
</cp:coreProperties>
</file>