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78" r:id="rId2"/>
    <p:sldId id="280" r:id="rId3"/>
    <p:sldId id="259" r:id="rId4"/>
    <p:sldId id="260" r:id="rId5"/>
    <p:sldId id="293" r:id="rId6"/>
    <p:sldId id="294" r:id="rId7"/>
    <p:sldId id="261" r:id="rId8"/>
    <p:sldId id="276" r:id="rId9"/>
    <p:sldId id="279" r:id="rId10"/>
    <p:sldId id="287" r:id="rId11"/>
    <p:sldId id="288" r:id="rId12"/>
    <p:sldId id="290" r:id="rId13"/>
    <p:sldId id="277" r:id="rId14"/>
    <p:sldId id="282" r:id="rId15"/>
    <p:sldId id="296" r:id="rId16"/>
    <p:sldId id="266" r:id="rId17"/>
    <p:sldId id="267" r:id="rId18"/>
    <p:sldId id="298" r:id="rId19"/>
    <p:sldId id="299" r:id="rId20"/>
    <p:sldId id="268" r:id="rId21"/>
    <p:sldId id="265" r:id="rId22"/>
    <p:sldId id="297" r:id="rId23"/>
    <p:sldId id="271" r:id="rId24"/>
    <p:sldId id="272" r:id="rId25"/>
    <p:sldId id="273" r:id="rId26"/>
    <p:sldId id="281" r:id="rId27"/>
    <p:sldId id="292" r:id="rId28"/>
    <p:sldId id="300" r:id="rId29"/>
    <p:sldId id="301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 Y" initials="L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22" autoAdjust="0"/>
  </p:normalViewPr>
  <p:slideViewPr>
    <p:cSldViewPr snapToGrid="0" snapToObjects="1">
      <p:cViewPr varScale="1">
        <p:scale>
          <a:sx n="75" d="100"/>
          <a:sy n="75" d="100"/>
        </p:scale>
        <p:origin x="9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CF366-FA59-0842-950A-B2513200876B}" type="datetimeFigureOut">
              <a:rPr lang="en-US" smtClean="0"/>
              <a:t>4/21/2018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BA02-43B6-CC45-A085-2624F88EAC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06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1720" cy="35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Shape 107"/>
          <p:cNvSpPr/>
          <p:nvPr/>
        </p:nvSpPr>
        <p:spPr>
          <a:xfrm>
            <a:off x="3884760" y="8685360"/>
            <a:ext cx="2967120" cy="453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8650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783" y="4343375"/>
            <a:ext cx="5486385" cy="411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4111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685783" y="4343375"/>
            <a:ext cx="5486385" cy="411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8215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783" y="4343375"/>
            <a:ext cx="5486385" cy="411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7970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685783" y="4343375"/>
            <a:ext cx="5486385" cy="411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91793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783" y="4343375"/>
            <a:ext cx="5486385" cy="411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21923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783" y="4343375"/>
            <a:ext cx="5486385" cy="411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02691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783" y="4343375"/>
            <a:ext cx="5486385" cy="411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035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8442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6004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Výskum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0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Noto Sans Symbols"/>
              <a:buChar char="-"/>
            </a:pPr>
            <a:r>
              <a:rPr lang="cs-CZ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Včasná 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intervence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psych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epizodach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je </a:t>
            </a:r>
            <a:r>
              <a:rPr lang="cs-CZ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nejvíce účinná  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Marshall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2011)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0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Noto Sans Symbols"/>
              <a:buChar char="-"/>
            </a:pP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Rodinné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intervencie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sú spojené s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nižšou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mierou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relapsu </a:t>
            </a:r>
            <a:r>
              <a:rPr lang="cs-CZ" sz="11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psychot</a:t>
            </a:r>
            <a:r>
              <a:rPr lang="cs-CZ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ataky 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Marshall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2011,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Pharoah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2010)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0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Noto Sans Symbols"/>
              <a:buChar char="-"/>
            </a:pP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Psychoedukativne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pristupy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sú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benefitom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prípade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schizofréniie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ovplyvnuju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mieru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relapsu a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dlzku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hospitalizacie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cs-CZ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Xia</a:t>
            </a: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2011)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4648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2265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0/12:38</a:t>
            </a:r>
            <a:r>
              <a:rPr lang="mr-IN" dirty="0" smtClean="0"/>
              <a:t>–</a:t>
            </a:r>
            <a:r>
              <a:rPr lang="cs-CZ" dirty="0" smtClean="0"/>
              <a:t> 17:10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BA02-43B6-CC45-A085-2624F88EAC4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916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="" xmlns:a16="http://schemas.microsoft.com/office/drawing/2014/main" id="{5217EAC7-90F7-4869-B703-663332E640D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>
            <a:extLst>
              <a:ext uri="{FF2B5EF4-FFF2-40B4-BE49-F238E27FC236}">
                <a16:creationId xmlns="" xmlns:a16="http://schemas.microsoft.com/office/drawing/2014/main" id="{FF4BBD17-447F-4F7C-B497-E62E8D5934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Harlene: „jako vztahové bytosti, které se navzájem ovlivňují, nemůže být naše „já“ odděleno od sítě vztahů, jíž jsme všichni součástí…“</a:t>
            </a:r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="" xmlns:a16="http://schemas.microsoft.com/office/drawing/2014/main" id="{D47BEBA7-7815-42C5-A056-7B6225B9D2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0B40D2E7-A55C-4646-9496-84AD5C122565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1223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5978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3F41-A358-2741-B9FE-642F52131424}" type="datetimeFigureOut">
              <a:rPr lang="en-US" smtClean="0"/>
              <a:t>4/21/2018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9E93-93F2-D647-819B-36A72A193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98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3F41-A358-2741-B9FE-642F52131424}" type="datetimeFigureOut">
              <a:rPr lang="en-US" smtClean="0"/>
              <a:t>4/21/2018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9E93-93F2-D647-819B-36A72A193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0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3F41-A358-2741-B9FE-642F52131424}" type="datetimeFigureOut">
              <a:rPr lang="en-US" smtClean="0"/>
              <a:t>4/21/2018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9E93-93F2-D647-819B-36A72A193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985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gráfico" type="chart">
  <p:cSld name="Título e gráfico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1150328" y="214314"/>
            <a:ext cx="7794380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chart" idx="2"/>
          </p:nvPr>
        </p:nvSpPr>
        <p:spPr>
          <a:xfrm>
            <a:off x="1182566" y="201771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sz="3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6002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0574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1162050" y="6243637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6576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7042638" y="6243637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813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3F41-A358-2741-B9FE-642F52131424}" type="datetimeFigureOut">
              <a:rPr lang="en-US" smtClean="0"/>
              <a:t>4/21/2018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9E93-93F2-D647-819B-36A72A193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7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3F41-A358-2741-B9FE-642F52131424}" type="datetimeFigureOut">
              <a:rPr lang="en-US" smtClean="0"/>
              <a:t>4/21/2018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9E93-93F2-D647-819B-36A72A193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36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3F41-A358-2741-B9FE-642F52131424}" type="datetimeFigureOut">
              <a:rPr lang="en-US" smtClean="0"/>
              <a:t>4/21/2018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9E93-93F2-D647-819B-36A72A193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7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3F41-A358-2741-B9FE-642F52131424}" type="datetimeFigureOut">
              <a:rPr lang="en-US" smtClean="0"/>
              <a:t>4/21/2018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9E93-93F2-D647-819B-36A72A193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78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3F41-A358-2741-B9FE-642F52131424}" type="datetimeFigureOut">
              <a:rPr lang="en-US" smtClean="0"/>
              <a:t>4/21/2018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9E93-93F2-D647-819B-36A72A193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682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3F41-A358-2741-B9FE-642F52131424}" type="datetimeFigureOut">
              <a:rPr lang="en-US" smtClean="0"/>
              <a:t>4/21/2018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9E93-93F2-D647-819B-36A72A193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78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3F41-A358-2741-B9FE-642F52131424}" type="datetimeFigureOut">
              <a:rPr lang="en-US" smtClean="0"/>
              <a:t>4/21/2018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9E93-93F2-D647-819B-36A72A193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77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3F41-A358-2741-B9FE-642F52131424}" type="datetimeFigureOut">
              <a:rPr lang="en-US" smtClean="0"/>
              <a:t>4/21/2018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9E93-93F2-D647-819B-36A72A193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73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3F41-A358-2741-B9FE-642F52131424}" type="datetimeFigureOut">
              <a:rPr lang="en-US" smtClean="0"/>
              <a:t>4/21/2018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09E93-93F2-D647-819B-36A72A193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73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.x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rativ.cz/" TargetMode="External"/><Relationship Id="rId2" Type="http://schemas.openxmlformats.org/officeDocument/2006/relationships/hyperlink" Target="http://otevrenedialogy.cz/index.php/zdroj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ialogicalpractices.org" TargetMode="External"/><Relationship Id="rId4" Type="http://schemas.openxmlformats.org/officeDocument/2006/relationships/hyperlink" Target="http://horizonty.narativ.cz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fnwn5OrRus&amp;t=1029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3634919" y="4661736"/>
            <a:ext cx="5443103" cy="1426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0" i="0" u="none" strike="noStrike" cap="none" dirty="0" smtClean="0">
                <a:solidFill>
                  <a:srgbClr val="000000"/>
                </a:solidFill>
                <a:latin typeface="Arial"/>
                <a:ea typeface="Calibri"/>
                <a:cs typeface="Arial"/>
                <a:sym typeface="Calibri"/>
              </a:rPr>
              <a:t>Mgr. Lucia Ukropová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 err="1" smtClean="0">
                <a:solidFill>
                  <a:srgbClr val="000000"/>
                </a:solidFill>
                <a:latin typeface="Arial"/>
                <a:ea typeface="Calibri"/>
                <a:cs typeface="Arial"/>
                <a:sym typeface="Calibri"/>
              </a:rPr>
              <a:t>PedF</a:t>
            </a:r>
            <a:r>
              <a:rPr lang="cs-CZ" sz="2400" dirty="0" smtClean="0">
                <a:solidFill>
                  <a:srgbClr val="000000"/>
                </a:solidFill>
                <a:latin typeface="Arial"/>
                <a:ea typeface="Calibri"/>
                <a:cs typeface="Arial"/>
                <a:sym typeface="Calibri"/>
              </a:rPr>
              <a:t> __6.4.2018</a:t>
            </a:r>
            <a:endParaRPr lang="cs-CZ" sz="2400" b="0" i="0" u="none" strike="noStrike" cap="none" dirty="0" smtClean="0">
              <a:solidFill>
                <a:srgbClr val="000000"/>
              </a:solidFill>
              <a:latin typeface="Arial"/>
              <a:ea typeface="Calibri"/>
              <a:cs typeface="Arial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110"/>
          <p:cNvSpPr/>
          <p:nvPr/>
        </p:nvSpPr>
        <p:spPr>
          <a:xfrm>
            <a:off x="961770" y="1816887"/>
            <a:ext cx="7862654" cy="1383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algn="ctr"/>
            <a:r>
              <a:rPr lang="cs-CZ" sz="5400" b="1" dirty="0" smtClean="0">
                <a:solidFill>
                  <a:srgbClr val="660066"/>
                </a:solidFill>
                <a:latin typeface="Calibri"/>
                <a:ea typeface="Calibri"/>
                <a:cs typeface="Calibri"/>
                <a:sym typeface="Calibri"/>
              </a:rPr>
              <a:t>Otevřený dialog</a:t>
            </a:r>
          </a:p>
          <a:p>
            <a:pPr algn="ctr"/>
            <a:r>
              <a:rPr lang="cs-CZ" sz="3600" b="1" dirty="0" smtClean="0">
                <a:solidFill>
                  <a:srgbClr val="66006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pic>
        <p:nvPicPr>
          <p:cNvPr id="2" name="Picture 1" descr="n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770" y="3924827"/>
            <a:ext cx="2174628" cy="216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827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: Shape 72">
            <a:extLst>
              <a:ext uri="{FF2B5EF4-FFF2-40B4-BE49-F238E27FC236}">
                <a16:creationId xmlns="" xmlns:a16="http://schemas.microsoft.com/office/drawing/2014/main" id="{E0D60ECE-8986-45DC-B7FE-EC7699B466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79122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="" xmlns:a16="http://schemas.microsoft.com/office/drawing/2014/main" id="{96964194-5878-40D2-8EC0-DDC58387FA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3951851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8" name="Picture 5" descr="Harry Goolishian">
            <a:extLst>
              <a:ext uri="{FF2B5EF4-FFF2-40B4-BE49-F238E27FC236}">
                <a16:creationId xmlns="" xmlns:a16="http://schemas.microsoft.com/office/drawing/2014/main" id="{F84EE3D6-3864-4C05-97F6-98F2A0BBA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543136"/>
            <a:ext cx="2915158" cy="3886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6" name="Rectangle 2">
            <a:extLst>
              <a:ext uri="{FF2B5EF4-FFF2-40B4-BE49-F238E27FC236}">
                <a16:creationId xmlns="" xmlns:a16="http://schemas.microsoft.com/office/drawing/2014/main" id="{2779EBEB-2CB1-429F-B9F4-C8A5E8BCE70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40251" y="803326"/>
            <a:ext cx="3985902" cy="13255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2800" i="1" dirty="0">
                <a:latin typeface="Calibri" panose="020F0502020204030204" pitchFamily="34" charset="0"/>
              </a:rPr>
              <a:t>„Jestli chcete měnit systém, ve kterém jste, začněte měnit způsob, jak mluvíte s lidmi“.</a:t>
            </a:r>
            <a:endParaRPr lang="cs-CZ" altLang="cs-CZ" sz="2800" dirty="0"/>
          </a:p>
        </p:txBody>
      </p:sp>
      <p:sp>
        <p:nvSpPr>
          <p:cNvPr id="41987" name="Rectangle 3">
            <a:extLst>
              <a:ext uri="{FF2B5EF4-FFF2-40B4-BE49-F238E27FC236}">
                <a16:creationId xmlns="" xmlns:a16="http://schemas.microsoft.com/office/drawing/2014/main" id="{37849989-F402-49B3-B527-BFBD2F042A9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4540251" y="2279018"/>
            <a:ext cx="3985907" cy="3375920"/>
          </a:xfrm>
        </p:spPr>
        <p:txBody>
          <a:bodyPr anchor="t"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cs-CZ" altLang="cs-CZ" sz="1800" i="1" dirty="0">
                <a:latin typeface="Calibri" panose="020F0502020204030204" pitchFamily="34" charset="0"/>
              </a:rPr>
              <a:t>   </a:t>
            </a:r>
            <a:endParaRPr lang="cs-CZ" altLang="cs-CZ" sz="1800" dirty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1800" i="1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1800" i="1" dirty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1800" i="1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cs-CZ" altLang="cs-CZ" sz="1800" i="1" dirty="0" smtClean="0">
                <a:latin typeface="Arial"/>
                <a:cs typeface="Arial"/>
              </a:rPr>
              <a:t>				Harold </a:t>
            </a:r>
            <a:r>
              <a:rPr lang="cs-CZ" altLang="cs-CZ" sz="1800" i="1" dirty="0" err="1">
                <a:latin typeface="Arial"/>
                <a:cs typeface="Arial"/>
              </a:rPr>
              <a:t>Goolishian</a:t>
            </a:r>
            <a:endParaRPr lang="cs-CZ" altLang="cs-CZ" sz="1800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0277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98A9BB20-CA5A-4334-9DF8-D27482889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>
                <a:solidFill>
                  <a:srgbClr val="660066"/>
                </a:solidFill>
                <a:ea typeface="Arial"/>
                <a:cs typeface="Calibri"/>
                <a:sym typeface="Arial"/>
              </a:rPr>
              <a:t>Filosofie </a:t>
            </a:r>
            <a:r>
              <a:rPr lang="cs-CZ" b="1" dirty="0" err="1" smtClean="0">
                <a:solidFill>
                  <a:srgbClr val="660066"/>
                </a:solidFill>
                <a:ea typeface="Arial"/>
                <a:cs typeface="Calibri"/>
                <a:sym typeface="Arial"/>
              </a:rPr>
              <a:t>dialogismu</a:t>
            </a:r>
            <a:r>
              <a:rPr lang="cs-CZ" b="1" dirty="0" smtClean="0">
                <a:solidFill>
                  <a:srgbClr val="660066"/>
                </a:solidFill>
                <a:ea typeface="Arial"/>
                <a:cs typeface="Calibri"/>
                <a:sym typeface="Arial"/>
              </a:rPr>
              <a:t/>
            </a:r>
            <a:br>
              <a:rPr lang="cs-CZ" b="1" dirty="0" smtClean="0">
                <a:solidFill>
                  <a:srgbClr val="660066"/>
                </a:solidFill>
                <a:ea typeface="Arial"/>
                <a:cs typeface="Calibri"/>
                <a:sym typeface="Arial"/>
              </a:rPr>
            </a:br>
            <a:r>
              <a:rPr lang="cs-CZ" sz="3100" b="1" dirty="0" smtClean="0">
                <a:solidFill>
                  <a:srgbClr val="660066"/>
                </a:solidFill>
                <a:ea typeface="Arial"/>
                <a:cs typeface="Calibri"/>
              </a:rPr>
              <a:t>Dialog </a:t>
            </a:r>
            <a:r>
              <a:rPr lang="mr-IN" sz="3100" b="1" dirty="0" smtClean="0">
                <a:solidFill>
                  <a:srgbClr val="660066"/>
                </a:solidFill>
                <a:ea typeface="Arial"/>
                <a:cs typeface="Calibri"/>
              </a:rPr>
              <a:t>–</a:t>
            </a:r>
            <a:r>
              <a:rPr lang="cs-CZ" sz="3100" b="1" dirty="0" smtClean="0">
                <a:solidFill>
                  <a:srgbClr val="660066"/>
                </a:solidFill>
                <a:ea typeface="Arial"/>
                <a:cs typeface="Calibri"/>
              </a:rPr>
              <a:t> odezva - </a:t>
            </a:r>
            <a:r>
              <a:rPr lang="cs-CZ" sz="3100" b="1" dirty="0" err="1" smtClean="0">
                <a:solidFill>
                  <a:srgbClr val="660066"/>
                </a:solidFill>
                <a:ea typeface="Arial"/>
                <a:cs typeface="Calibri"/>
              </a:rPr>
              <a:t>responz</a:t>
            </a:r>
            <a:endParaRPr lang="cs-CZ" sz="3100" b="1" dirty="0">
              <a:solidFill>
                <a:srgbClr val="660066"/>
              </a:solidFill>
              <a:ea typeface="Arial"/>
              <a:cs typeface="Calibri"/>
            </a:endParaRP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91218062-3588-4562-A357-BC4DDC6C88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Monolog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BEB3EEE5-4F1C-4A20-B819-F8D6ED8230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Monolog je ukončený a hluchý k odezvě druhého, neočekává ji a nedává jí žádnou rozhodující platnost.</a:t>
            </a:r>
          </a:p>
          <a:p>
            <a:pPr marL="0" indent="0" algn="r">
              <a:buNone/>
            </a:pPr>
            <a:r>
              <a:rPr lang="cs-CZ" dirty="0"/>
              <a:t>Michail </a:t>
            </a:r>
            <a:r>
              <a:rPr lang="cs-CZ" dirty="0" err="1"/>
              <a:t>Bachtin</a:t>
            </a:r>
            <a:endParaRPr 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="" xmlns:a16="http://schemas.microsoft.com/office/drawing/2014/main" id="{22E09C17-20CE-44BE-8CC8-245607607C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Dialog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="" xmlns:a16="http://schemas.microsoft.com/office/drawing/2014/main" id="{D2255166-4A46-472C-95F0-508FAF00640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Dialog je schopnost poskytovat odezvu nebo možná jednodušeji: dialog je odezva. </a:t>
            </a:r>
          </a:p>
          <a:p>
            <a:pPr marL="0" indent="0" algn="r">
              <a:buNone/>
            </a:pPr>
            <a:r>
              <a:rPr lang="cs-CZ" dirty="0"/>
              <a:t>Jaakko Seikkula</a:t>
            </a:r>
          </a:p>
        </p:txBody>
      </p:sp>
    </p:spTree>
    <p:extLst>
      <p:ext uri="{BB962C8B-B14F-4D97-AF65-F5344CB8AC3E}">
        <p14:creationId xmlns:p14="http://schemas.microsoft.com/office/powerpoint/2010/main" val="3402941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783650D-BA86-4B5D-9320-DC5156E20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8845"/>
            <a:ext cx="8229600" cy="1260475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solidFill>
                  <a:srgbClr val="660066"/>
                </a:solidFill>
                <a:ea typeface="Arial"/>
                <a:cs typeface="Calibri"/>
                <a:sym typeface="Arial"/>
              </a:rPr>
              <a:t>Filosofie </a:t>
            </a:r>
            <a:r>
              <a:rPr lang="cs-CZ" sz="4000" b="1" dirty="0" err="1">
                <a:solidFill>
                  <a:srgbClr val="660066"/>
                </a:solidFill>
                <a:ea typeface="Arial"/>
                <a:cs typeface="Calibri"/>
                <a:sym typeface="Arial"/>
              </a:rPr>
              <a:t>dialogismu</a:t>
            </a:r>
            <a:r>
              <a:rPr lang="cs-CZ" sz="4000" b="1" dirty="0" smtClean="0">
                <a:solidFill>
                  <a:srgbClr val="660066"/>
                </a:solidFill>
                <a:ea typeface="Arial"/>
                <a:cs typeface="Calibri"/>
              </a:rPr>
              <a:t/>
            </a:r>
            <a:br>
              <a:rPr lang="cs-CZ" sz="4000" b="1" dirty="0" smtClean="0">
                <a:solidFill>
                  <a:srgbClr val="660066"/>
                </a:solidFill>
                <a:ea typeface="Arial"/>
                <a:cs typeface="Calibri"/>
              </a:rPr>
            </a:br>
            <a:r>
              <a:rPr lang="cs-CZ" sz="3100" b="1" dirty="0" smtClean="0">
                <a:solidFill>
                  <a:srgbClr val="660066"/>
                </a:solidFill>
                <a:ea typeface="Arial"/>
                <a:cs typeface="Calibri"/>
              </a:rPr>
              <a:t>Nevědění </a:t>
            </a:r>
            <a:r>
              <a:rPr lang="cs-CZ" sz="3100" b="1" dirty="0">
                <a:solidFill>
                  <a:srgbClr val="660066"/>
                </a:solidFill>
                <a:ea typeface="Arial"/>
                <a:cs typeface="Calibri"/>
              </a:rPr>
              <a:t>a </a:t>
            </a:r>
            <a:r>
              <a:rPr lang="cs-CZ" sz="3100" b="1" dirty="0" smtClean="0">
                <a:solidFill>
                  <a:srgbClr val="660066"/>
                </a:solidFill>
                <a:ea typeface="Arial"/>
                <a:cs typeface="Calibri"/>
              </a:rPr>
              <a:t>zvědavost/zvídavost</a:t>
            </a:r>
            <a:endParaRPr lang="cs-CZ" sz="3100" b="1" dirty="0">
              <a:solidFill>
                <a:srgbClr val="660066"/>
              </a:solidFill>
              <a:ea typeface="Arial"/>
              <a:cs typeface="Calibri"/>
            </a:endParaRPr>
          </a:p>
        </p:txBody>
      </p:sp>
      <p:sp>
        <p:nvSpPr>
          <p:cNvPr id="10" name="Zástupný symbol pro text 9">
            <a:extLst>
              <a:ext uri="{FF2B5EF4-FFF2-40B4-BE49-F238E27FC236}">
                <a16:creationId xmlns="" xmlns:a16="http://schemas.microsoft.com/office/drawing/2014/main" id="{39830AA9-C2E7-4BC4-AEBA-311104D520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Vědění</a:t>
            </a:r>
          </a:p>
        </p:txBody>
      </p:sp>
      <p:sp>
        <p:nvSpPr>
          <p:cNvPr id="11" name="Zástupný symbol pro obsah 10">
            <a:extLst>
              <a:ext uri="{FF2B5EF4-FFF2-40B4-BE49-F238E27FC236}">
                <a16:creationId xmlns="" xmlns:a16="http://schemas.microsoft.com/office/drawing/2014/main" id="{F3442461-A3A0-42A8-AD53-4988CF0049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Vědění zhoršuje naší schopnost vidět a slyšet neočekávané, nevyslovené. Pokud vždy vidíme a slyšíme určité věci tak, jak jsme zvyklí, potom našim očím a uším unikne to, co je zvláštní a jedinečné.</a:t>
            </a:r>
          </a:p>
        </p:txBody>
      </p:sp>
      <p:sp>
        <p:nvSpPr>
          <p:cNvPr id="12" name="Zástupný symbol pro text 11">
            <a:extLst>
              <a:ext uri="{FF2B5EF4-FFF2-40B4-BE49-F238E27FC236}">
                <a16:creationId xmlns="" xmlns:a16="http://schemas.microsoft.com/office/drawing/2014/main" id="{3E8E16F6-E542-48AC-BD83-17BE8BA097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Nevědění/zvědavost-zvídavost</a:t>
            </a:r>
            <a:endParaRPr lang="cs-CZ" dirty="0"/>
          </a:p>
        </p:txBody>
      </p:sp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E873A797-3D27-436D-8A83-BC0AA22C203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Nevědění je… přesvědčení, že nikdy nemůžeme dokonale rozumět druhé osobě, vždy musíme být připraveni nechat se inspirovat druhou osobou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 smtClean="0"/>
              <a:t>Nejsme experti na životy druhých, odpověď si nese každý v sobě... </a:t>
            </a:r>
            <a:endParaRPr lang="cs-CZ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426459" y="576211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1267459" y="4690534"/>
            <a:ext cx="4318000" cy="1932320"/>
          </a:xfrm>
          <a:prstGeom prst="wedgeRoundRectCallout">
            <a:avLst>
              <a:gd name="adj1" fmla="val 30188"/>
              <a:gd name="adj2" fmla="val -98832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08320" lvl="1" algn="just">
              <a:buClr>
                <a:srgbClr val="000000"/>
              </a:buClr>
              <a:buSzPts val="4000"/>
            </a:pPr>
            <a:r>
              <a:rPr lang="cs-CZ" sz="1600" b="1" dirty="0">
                <a:solidFill>
                  <a:srgbClr val="660066"/>
                </a:solidFill>
                <a:ea typeface="Arial"/>
                <a:cs typeface="Calibri"/>
              </a:rPr>
              <a:t>Tolerance nejistoty</a:t>
            </a:r>
            <a:br>
              <a:rPr lang="cs-CZ" sz="1600" b="1" dirty="0">
                <a:solidFill>
                  <a:srgbClr val="660066"/>
                </a:solidFill>
                <a:ea typeface="Arial"/>
                <a:cs typeface="Calibri"/>
              </a:rPr>
            </a:br>
            <a:r>
              <a:rPr lang="cs-CZ" sz="14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Nejobtížnější, </a:t>
            </a:r>
            <a:r>
              <a:rPr lang="cs-CZ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ale nejdůležitější. Vytvoření zázemí </a:t>
            </a:r>
            <a:r>
              <a:rPr lang="cs-CZ" sz="1400" dirty="0" smtClean="0">
                <a:solidFill>
                  <a:schemeClr val="tx1"/>
                </a:solidFill>
                <a:sym typeface="Arial"/>
              </a:rPr>
              <a:t>pro dostatečně bezpečný proces</a:t>
            </a:r>
            <a:r>
              <a:rPr lang="cs-CZ" sz="1400" dirty="0">
                <a:solidFill>
                  <a:schemeClr val="tx1"/>
                </a:solidFill>
                <a:sym typeface="Arial"/>
              </a:rPr>
              <a:t>, tolerance nejistoty a úzkosti. V psychotických krizích alespoň tři nebo čtyři členové týmu. Využívaní reflektujících rozhovorů. Přemýšlí se často o bezpečí a o tom, jak ho vytvořit. Práce se zdroji </a:t>
            </a:r>
            <a:r>
              <a:rPr lang="cs-CZ" sz="1400" dirty="0" smtClean="0">
                <a:solidFill>
                  <a:schemeClr val="tx1"/>
                </a:solidFill>
                <a:sym typeface="Arial"/>
              </a:rPr>
              <a:t>klienta. </a:t>
            </a:r>
            <a:endParaRPr lang="cs-CZ" sz="1400" dirty="0">
              <a:solidFill>
                <a:schemeClr val="tx1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8972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/>
        </p:nvSpPr>
        <p:spPr>
          <a:xfrm>
            <a:off x="268309" y="1550576"/>
            <a:ext cx="8686890" cy="5016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25" tIns="122025" rIns="122025" bIns="122025" anchor="t" anchorCtr="0">
            <a:noAutofit/>
          </a:bodyPr>
          <a:lstStyle/>
          <a:p>
            <a:pPr marL="609480" marR="0" lvl="0" indent="-55836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cs-CZ" sz="2000" b="1" strike="noStrik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Nasloucháme a pečlivě </a:t>
            </a:r>
            <a:r>
              <a:rPr lang="cs-CZ" sz="2000" b="1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reagujeme (dáváme odezvu</a:t>
            </a:r>
            <a:r>
              <a:rPr lang="cs-CZ" sz="2000" b="1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)</a:t>
            </a:r>
            <a:r>
              <a:rPr lang="cs-CZ" sz="2000" b="1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</a:t>
            </a:r>
            <a:r>
              <a:rPr lang="cs-CZ" sz="2000" b="1" strike="noStrik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na to, co zaznělo</a:t>
            </a:r>
            <a:r>
              <a:rPr lang="cs-CZ" sz="2000" b="1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…</a:t>
            </a:r>
            <a:r>
              <a:rPr lang="cs-CZ" sz="2000" b="1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</a:t>
            </a:r>
            <a:r>
              <a:rPr lang="cs-CZ" sz="2000" b="1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X</a:t>
            </a:r>
            <a:r>
              <a:rPr lang="cs-CZ" sz="2000" b="1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</a:t>
            </a:r>
            <a:r>
              <a:rPr lang="cs-CZ" sz="2000" b="1" strike="sng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interpretovat</a:t>
            </a:r>
            <a:r>
              <a:rPr lang="cs-CZ" sz="2000" b="1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</a:t>
            </a:r>
            <a:r>
              <a:rPr lang="cs-CZ" sz="2000" b="1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	</a:t>
            </a:r>
            <a:endParaRPr lang="cs-CZ" sz="2000" b="0" strike="noStrike" dirty="0" smtClean="0">
              <a:solidFill>
                <a:srgbClr val="000000"/>
              </a:solidFill>
              <a:latin typeface="Calibri"/>
              <a:ea typeface="Arial"/>
              <a:cs typeface="Calibri"/>
              <a:sym typeface="Arial"/>
            </a:endParaRPr>
          </a:p>
          <a:p>
            <a:pPr marL="609480" marR="0" lvl="0" indent="-55836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cs-CZ" sz="20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N</a:t>
            </a:r>
            <a:r>
              <a:rPr lang="cs-CZ" sz="2000" b="0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asloucháme konverzaci v nás nebo „co říká tělo“</a:t>
            </a:r>
          </a:p>
          <a:p>
            <a:pPr marL="609480" marR="0" lvl="0" indent="-55836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cs-CZ" sz="2000" b="1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Zájem a zvědavost o </a:t>
            </a:r>
            <a:r>
              <a:rPr lang="cs-CZ" sz="2000" b="1" strike="noStrik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rozličné hlasy/pohledy/ zážitky </a:t>
            </a:r>
            <a:r>
              <a:rPr lang="cs-CZ" sz="2000" b="1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v </a:t>
            </a:r>
            <a:r>
              <a:rPr lang="cs-CZ" sz="2000" b="1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rozhovoru </a:t>
            </a:r>
            <a:endParaRPr lang="cs-CZ" sz="2000" b="1" i="0" u="none" strike="noStrike" cap="none" dirty="0">
              <a:solidFill>
                <a:srgbClr val="000000"/>
              </a:solidFill>
              <a:latin typeface="Calibri"/>
              <a:ea typeface="Arial"/>
              <a:cs typeface="Calibri"/>
              <a:sym typeface="Arial"/>
            </a:endParaRPr>
          </a:p>
          <a:p>
            <a:pPr marL="609480" marR="0" lvl="0" indent="-55836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cs-CZ" sz="2000" b="0" i="0" u="none" strike="noStrike" cap="non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Otevřená komunikace</a:t>
            </a:r>
            <a:r>
              <a:rPr lang="cs-CZ" sz="20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</a:t>
            </a:r>
            <a:r>
              <a:rPr lang="cs-CZ" sz="2000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a</a:t>
            </a:r>
            <a:r>
              <a:rPr lang="cs-CZ" sz="2000" b="0" i="0" u="none" strike="noStrike" cap="non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transparentnost  X </a:t>
            </a:r>
            <a:r>
              <a:rPr lang="cs-CZ" sz="2000" b="0" i="0" u="none" strike="sng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ne o lidech bez lidí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Arial"/>
              <a:cs typeface="Calibri"/>
              <a:sym typeface="Arial"/>
            </a:endParaRPr>
          </a:p>
          <a:p>
            <a:pPr marL="609480" marR="0" lvl="0" indent="-55836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cs-CZ" sz="2000" b="0" strike="noStrik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Tolerance rozličných </a:t>
            </a:r>
            <a:r>
              <a:rPr lang="cs-CZ" sz="2000" b="0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možností  </a:t>
            </a:r>
            <a:r>
              <a:rPr lang="cs-CZ" sz="2000" b="0" strike="noStrik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X </a:t>
            </a:r>
            <a:r>
              <a:rPr lang="cs-CZ" sz="2000" b="0" strike="sngStrik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špatně / </a:t>
            </a:r>
            <a:r>
              <a:rPr lang="cs-CZ" sz="2000" b="0" strike="sng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dobře</a:t>
            </a:r>
          </a:p>
          <a:p>
            <a:pPr marL="609480" lvl="0" indent="-558360">
              <a:lnSpc>
                <a:spcPct val="110000"/>
              </a:lnSpc>
              <a:buClr>
                <a:srgbClr val="000000"/>
              </a:buClr>
              <a:buSzPts val="2400"/>
              <a:buFont typeface="Arial"/>
              <a:buChar char="●"/>
            </a:pPr>
            <a:r>
              <a:rPr lang="cs-CZ" sz="2000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Mluvení </a:t>
            </a:r>
            <a:r>
              <a:rPr lang="cs-CZ" sz="20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v první osobě </a:t>
            </a:r>
            <a:endParaRPr sz="2000" b="1" strike="noStrike" dirty="0">
              <a:solidFill>
                <a:srgbClr val="000000"/>
              </a:solidFill>
              <a:latin typeface="Calibri"/>
              <a:ea typeface="Arial"/>
              <a:cs typeface="Calibri"/>
              <a:sym typeface="Arial"/>
            </a:endParaRPr>
          </a:p>
          <a:p>
            <a:pPr marL="609480" marR="0" lvl="0" indent="-55836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cs-CZ" sz="2000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Zkoušet (si) nespěchat, nebát se ticha... </a:t>
            </a:r>
            <a:endParaRPr sz="2000" b="0" strike="noStrike" dirty="0">
              <a:solidFill>
                <a:srgbClr val="000000"/>
              </a:solidFill>
              <a:latin typeface="Calibri"/>
              <a:ea typeface="Arial"/>
              <a:cs typeface="Calibri"/>
              <a:sym typeface="Arial"/>
            </a:endParaRPr>
          </a:p>
          <a:p>
            <a:pPr marL="609480" marR="0" lvl="0" indent="-55836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cs-CZ" sz="2000" b="0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Vnímavost </a:t>
            </a:r>
            <a:r>
              <a:rPr lang="cs-CZ" sz="2000" b="0" strike="noStrik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k pozitivnímu, tomu, co se daří… </a:t>
            </a:r>
            <a:endParaRPr sz="2000" b="0" strike="noStrike" dirty="0">
              <a:solidFill>
                <a:srgbClr val="000000"/>
              </a:solidFill>
              <a:latin typeface="Calibri"/>
              <a:ea typeface="Arial"/>
              <a:cs typeface="Calibri"/>
              <a:sym typeface="Arial"/>
            </a:endParaRPr>
          </a:p>
          <a:p>
            <a:pPr marL="609480" marR="0" lvl="0" indent="-55836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cs-CZ" sz="2000" b="0" strike="noStrik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Důraz na přítomnou chvíli </a:t>
            </a:r>
            <a:r>
              <a:rPr lang="cs-CZ" sz="2000" b="0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a aktuální témata konverzace X </a:t>
            </a:r>
            <a:r>
              <a:rPr lang="cs-CZ" sz="2000" b="0" strike="sng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příběhy z </a:t>
            </a:r>
            <a:r>
              <a:rPr lang="cs-CZ" sz="2000" strike="sng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dřívějších rozhovorů</a:t>
            </a:r>
            <a:endParaRPr lang="cs-CZ" sz="2000" b="0" strike="sngStrike" dirty="0" smtClean="0">
              <a:solidFill>
                <a:srgbClr val="000000"/>
              </a:solidFill>
              <a:latin typeface="Calibri"/>
              <a:ea typeface="Arial"/>
              <a:cs typeface="Calibri"/>
              <a:sym typeface="Arial"/>
            </a:endParaRPr>
          </a:p>
          <a:p>
            <a:pPr marL="5112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000" b="0" strike="noStrike" dirty="0">
              <a:solidFill>
                <a:srgbClr val="000000"/>
              </a:solidFill>
              <a:latin typeface="Calibri"/>
              <a:ea typeface="Arial"/>
              <a:cs typeface="Calibri"/>
              <a:sym typeface="Arial"/>
            </a:endParaRPr>
          </a:p>
          <a:p>
            <a:pPr marL="609480" marR="0" lvl="0" indent="-5583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strike="noStrik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</a:t>
            </a:r>
            <a:r>
              <a:rPr lang="cs-CZ" sz="2400" b="1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						</a:t>
            </a:r>
            <a:r>
              <a:rPr lang="cs-CZ" sz="2400" b="1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Wingdings"/>
              </a:rPr>
              <a:t>    </a:t>
            </a:r>
            <a:r>
              <a:rPr lang="cs-CZ" sz="2400" b="1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směrem </a:t>
            </a:r>
            <a:r>
              <a:rPr lang="cs-CZ" sz="2400" b="1" strike="noStrik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k </a:t>
            </a:r>
            <a:r>
              <a:rPr lang="cs-CZ" sz="2400" b="1" strike="noStrik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zotavení</a:t>
            </a:r>
            <a:endParaRPr sz="2400" b="1" strike="noStrike" dirty="0">
              <a:solidFill>
                <a:srgbClr val="000000"/>
              </a:solidFill>
              <a:latin typeface="Calibri"/>
              <a:ea typeface="Arial"/>
              <a:cs typeface="Calibri"/>
              <a:sym typeface="Arial"/>
            </a:endParaRPr>
          </a:p>
        </p:txBody>
      </p:sp>
      <p:sp>
        <p:nvSpPr>
          <p:cNvPr id="155" name="Shape 155"/>
          <p:cNvSpPr txBox="1"/>
          <p:nvPr/>
        </p:nvSpPr>
        <p:spPr>
          <a:xfrm>
            <a:off x="457110" y="274680"/>
            <a:ext cx="868689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25" tIns="122025" rIns="122025" bIns="122025" anchor="b" anchorCtr="0">
            <a:noAutofit/>
          </a:bodyPr>
          <a:lstStyle/>
          <a:p>
            <a:pPr lvl="0"/>
            <a:r>
              <a:rPr lang="cs-CZ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Arial"/>
              </a:rPr>
              <a:t>Filosofie </a:t>
            </a:r>
            <a:r>
              <a:rPr lang="cs-CZ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Arial"/>
              </a:rPr>
              <a:t>dialogismu</a:t>
            </a:r>
            <a:endParaRPr lang="cs-CZ" sz="3600" b="1" dirty="0">
              <a:solidFill>
                <a:srgbClr val="660066"/>
              </a:solidFill>
              <a:latin typeface="Calibri"/>
              <a:ea typeface="Arial"/>
              <a:cs typeface="Calibri"/>
              <a:sym typeface="Arial"/>
            </a:endParaRPr>
          </a:p>
          <a:p>
            <a:pPr lvl="0"/>
            <a:r>
              <a:rPr lang="cs-CZ" sz="2800" b="1" dirty="0">
                <a:solidFill>
                  <a:srgbClr val="660066"/>
                </a:solidFill>
                <a:latin typeface="Calibri"/>
                <a:ea typeface="Arial"/>
                <a:cs typeface="Calibri"/>
                <a:sym typeface="Arial"/>
              </a:rPr>
              <a:t>V</a:t>
            </a:r>
            <a:r>
              <a:rPr lang="cs-CZ" sz="28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Arial"/>
              </a:rPr>
              <a:t>odítka pro dialog</a:t>
            </a:r>
            <a:endParaRPr lang="cs-CZ" sz="2800" b="1" dirty="0">
              <a:solidFill>
                <a:srgbClr val="660066"/>
              </a:solidFill>
              <a:latin typeface="Calibri"/>
              <a:ea typeface="Arial"/>
              <a:cs typeface="Calibri"/>
              <a:sym typeface="Arial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5843310" y="274680"/>
            <a:ext cx="2622001" cy="1080400"/>
          </a:xfrm>
          <a:prstGeom prst="wedgeRoundRectCallout">
            <a:avLst>
              <a:gd name="adj1" fmla="val -34043"/>
              <a:gd name="adj2" fmla="val 7729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Calibri"/>
                <a:cs typeface="Calibri"/>
              </a:rPr>
              <a:t>„</a:t>
            </a:r>
            <a:r>
              <a:rPr lang="cs-CZ" i="1" dirty="0" smtClean="0">
                <a:latin typeface="Calibri"/>
                <a:cs typeface="Calibri"/>
              </a:rPr>
              <a:t>Naslouchat tomu, co druzí doopravdy říkají, ne co tím míní...“</a:t>
            </a:r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591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rgbClr val="660066"/>
                </a:solidFill>
                <a:ea typeface="Arial"/>
                <a:cs typeface="Calibri"/>
              </a:rPr>
              <a:t>Pojďme </a:t>
            </a:r>
            <a:r>
              <a:rPr lang="cs-CZ" b="1" dirty="0">
                <a:solidFill>
                  <a:srgbClr val="660066"/>
                </a:solidFill>
                <a:ea typeface="Arial"/>
                <a:cs typeface="Calibri"/>
              </a:rPr>
              <a:t>si </a:t>
            </a:r>
            <a:r>
              <a:rPr lang="cs-CZ" b="1" dirty="0" smtClean="0">
                <a:solidFill>
                  <a:srgbClr val="660066"/>
                </a:solidFill>
                <a:ea typeface="Arial"/>
                <a:cs typeface="Calibri"/>
              </a:rPr>
              <a:t>vyzkoušet... </a:t>
            </a:r>
            <a:br>
              <a:rPr lang="cs-CZ" b="1" dirty="0" smtClean="0">
                <a:solidFill>
                  <a:srgbClr val="660066"/>
                </a:solidFill>
                <a:ea typeface="Arial"/>
                <a:cs typeface="Calibri"/>
              </a:rPr>
            </a:br>
            <a:r>
              <a:rPr lang="cs-CZ" sz="3600" b="1" dirty="0" smtClean="0">
                <a:solidFill>
                  <a:srgbClr val="660066"/>
                </a:solidFill>
                <a:ea typeface="Arial"/>
                <a:cs typeface="Calibri"/>
              </a:rPr>
              <a:t>dávat odezvu, být zvídavý a tolerovat nejistotu </a:t>
            </a:r>
            <a:endParaRPr lang="cs-CZ" sz="3600" b="1" dirty="0">
              <a:solidFill>
                <a:srgbClr val="660066"/>
              </a:solidFill>
              <a:ea typeface="Arial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0000"/>
                </a:solidFill>
                <a:ea typeface="Arial"/>
                <a:cs typeface="Calibri"/>
                <a:sym typeface="Arial"/>
              </a:rPr>
              <a:t>Trojice 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  <a:ea typeface="Arial"/>
                <a:cs typeface="Calibri"/>
                <a:sym typeface="Arial"/>
              </a:rPr>
              <a:t>Vyprávěč, naslouchající/rozvíjející rozhovor, pozorovatel 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  <a:ea typeface="Arial"/>
                <a:cs typeface="Calibri"/>
                <a:sym typeface="Arial"/>
              </a:rPr>
              <a:t>Výměna rolí - 3 </a:t>
            </a:r>
            <a:r>
              <a:rPr lang="cs-CZ" dirty="0" err="1" smtClean="0">
                <a:solidFill>
                  <a:srgbClr val="000000"/>
                </a:solidFill>
                <a:ea typeface="Arial"/>
                <a:cs typeface="Calibri"/>
                <a:sym typeface="Arial"/>
              </a:rPr>
              <a:t>x</a:t>
            </a:r>
            <a:r>
              <a:rPr lang="cs-CZ" dirty="0" smtClean="0">
                <a:solidFill>
                  <a:srgbClr val="000000"/>
                </a:solidFill>
                <a:ea typeface="Arial"/>
                <a:cs typeface="Calibri"/>
                <a:sym typeface="Arial"/>
              </a:rPr>
              <a:t> 20 min</a:t>
            </a:r>
          </a:p>
          <a:p>
            <a:r>
              <a:rPr lang="cs-CZ" sz="2800" dirty="0" smtClean="0">
                <a:solidFill>
                  <a:srgbClr val="000000"/>
                </a:solidFill>
                <a:ea typeface="Arial"/>
                <a:cs typeface="Calibri"/>
                <a:sym typeface="Arial"/>
              </a:rPr>
              <a:t>krátký příběh z rána/večera... </a:t>
            </a:r>
          </a:p>
          <a:p>
            <a:pPr marL="457200" lvl="1" indent="0">
              <a:buNone/>
            </a:pPr>
            <a:endParaRPr lang="cs-CZ" sz="1600" dirty="0" smtClean="0">
              <a:solidFill>
                <a:srgbClr val="000000"/>
              </a:solidFill>
              <a:ea typeface="Arial"/>
              <a:cs typeface="Calibri"/>
              <a:sym typeface="Arial"/>
            </a:endParaRPr>
          </a:p>
          <a:p>
            <a:pPr lvl="1"/>
            <a:endParaRPr lang="cs-CZ" sz="1600" b="1" dirty="0">
              <a:solidFill>
                <a:srgbClr val="660066"/>
              </a:solidFill>
              <a:latin typeface="+mj-lt"/>
              <a:ea typeface="Arial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5385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rgbClr val="660066"/>
                </a:solidFill>
                <a:ea typeface="Arial"/>
                <a:cs typeface="Calibri"/>
                <a:sym typeface="Arial"/>
              </a:rPr>
              <a:t>Je </a:t>
            </a:r>
            <a:r>
              <a:rPr lang="cs-CZ" b="1" i="1" dirty="0" smtClean="0">
                <a:solidFill>
                  <a:srgbClr val="660066"/>
                </a:solidFill>
                <a:ea typeface="Arial"/>
                <a:cs typeface="Calibri"/>
                <a:sym typeface="Arial"/>
              </a:rPr>
              <a:t>Otevřený dialog </a:t>
            </a:r>
            <a:r>
              <a:rPr lang="cs-CZ" b="1" dirty="0" smtClean="0">
                <a:solidFill>
                  <a:srgbClr val="660066"/>
                </a:solidFill>
                <a:ea typeface="Arial"/>
                <a:cs typeface="Calibri"/>
                <a:sym typeface="Arial"/>
              </a:rPr>
              <a:t>efektivní způsob práce ?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Co myslíte ...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993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idx="1"/>
          </p:nvPr>
        </p:nvSpPr>
        <p:spPr>
          <a:xfrm>
            <a:off x="533041" y="1284752"/>
            <a:ext cx="8354516" cy="4987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buClr>
                <a:schemeClr val="folHlink"/>
              </a:buClr>
              <a:buSzPts val="1920"/>
              <a:buNone/>
            </a:pP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Follow-up </a:t>
            </a:r>
            <a:r>
              <a:rPr lang="en-US" sz="20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po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5 </a:t>
            </a:r>
            <a:r>
              <a:rPr lang="en-US" sz="20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letech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OD u </a:t>
            </a:r>
            <a:r>
              <a:rPr lang="en-US" sz="2000" b="1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akutních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b="1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neafekt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. </a:t>
            </a:r>
            <a:r>
              <a:rPr lang="en-US" sz="20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psychóz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Clr>
                <a:schemeClr val="folHlink"/>
              </a:buClr>
              <a:buSzPts val="1920"/>
              <a:buNone/>
            </a:pP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01.04.1992 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– 31.03.1997 </a:t>
            </a:r>
            <a:r>
              <a:rPr lang="en-US" sz="20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Západní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Laponsko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, 72 000 </a:t>
            </a:r>
            <a:r>
              <a:rPr lang="en-US" sz="2000" b="1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obyvatel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(</a:t>
            </a:r>
            <a:r>
              <a:rPr lang="en-US" sz="2000" b="1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Seikkula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et al., 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2006) 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Clr>
                <a:schemeClr val="folHlink"/>
              </a:buClr>
              <a:buSzPts val="1920"/>
              <a:buNone/>
            </a:pP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endParaRPr sz="2000" b="1" dirty="0">
              <a:solidFill>
                <a:schemeClr val="dk1"/>
              </a:solidFill>
              <a:latin typeface="Arial"/>
              <a:ea typeface="Tahoma"/>
              <a:cs typeface="Arial"/>
            </a:endParaRPr>
          </a:p>
          <a:p>
            <a:pPr marR="0" lv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2000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součást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Finského</a:t>
            </a:r>
            <a:r>
              <a:rPr lang="en-US" sz="20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Národní</a:t>
            </a:r>
            <a:r>
              <a:rPr lang="en-US" sz="20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integrované</a:t>
            </a:r>
            <a:r>
              <a:rPr lang="en-US" sz="20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léčby</a:t>
            </a:r>
            <a:r>
              <a:rPr lang="en-US" sz="20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akutních</a:t>
            </a:r>
            <a:r>
              <a:rPr lang="en-US" sz="20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psychóz</a:t>
            </a:r>
            <a:r>
              <a:rPr lang="en-US" sz="20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–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projekt</a:t>
            </a:r>
            <a:r>
              <a:rPr lang="en-US" sz="20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léčby</a:t>
            </a:r>
            <a:r>
              <a:rPr lang="en-US" sz="20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zaměřené</a:t>
            </a:r>
            <a:r>
              <a:rPr lang="en-US" sz="20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na</a:t>
            </a:r>
            <a:r>
              <a:rPr lang="en-US" sz="20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potřeby</a:t>
            </a:r>
            <a:endParaRPr sz="2000" dirty="0">
              <a:solidFill>
                <a:schemeClr val="dk1"/>
              </a:solidFill>
              <a:latin typeface="Arial"/>
              <a:ea typeface="Tahoma"/>
              <a:cs typeface="Arial"/>
            </a:endParaRPr>
          </a:p>
          <a:p>
            <a:pPr marR="0" lv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Naturalistická</a:t>
            </a:r>
            <a:r>
              <a:rPr lang="en-US" sz="20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studie</a:t>
            </a:r>
            <a:r>
              <a:rPr lang="en-US" sz="20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–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nikoliv</a:t>
            </a:r>
            <a:r>
              <a:rPr lang="en-US" sz="20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randomizovaná</a:t>
            </a:r>
            <a:endParaRPr sz="2000" dirty="0">
              <a:solidFill>
                <a:schemeClr val="dk1"/>
              </a:solidFill>
              <a:latin typeface="Arial"/>
              <a:ea typeface="Tahoma"/>
              <a:cs typeface="Arial"/>
            </a:endParaRPr>
          </a:p>
          <a:p>
            <a:pPr lvl="1">
              <a:lnSpc>
                <a:spcPct val="110000"/>
              </a:lnSpc>
              <a:spcBef>
                <a:spcPts val="480"/>
              </a:spcBef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1600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Cíl</a:t>
            </a:r>
            <a:r>
              <a:rPr lang="en-US" sz="16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do </a:t>
            </a:r>
            <a:r>
              <a:rPr lang="en-US" sz="1600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praxe</a:t>
            </a:r>
            <a:r>
              <a:rPr lang="en-US" sz="16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 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1: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Přinést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léčbu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z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nemocnice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do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domácího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prostředí</a:t>
            </a:r>
            <a:endParaRPr sz="1600" dirty="0">
              <a:solidFill>
                <a:schemeClr val="dk1"/>
              </a:solidFill>
              <a:latin typeface="Arial"/>
              <a:ea typeface="Tahoma"/>
              <a:cs typeface="Arial"/>
            </a:endParaRPr>
          </a:p>
          <a:p>
            <a:pPr lvl="1">
              <a:lnSpc>
                <a:spcPct val="110000"/>
              </a:lnSpc>
              <a:spcBef>
                <a:spcPts val="480"/>
              </a:spcBef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1600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Cíl</a:t>
            </a:r>
            <a:r>
              <a:rPr lang="en-US" sz="16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do </a:t>
            </a:r>
            <a:r>
              <a:rPr lang="en-US" sz="1600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praxe</a:t>
            </a:r>
            <a:r>
              <a:rPr lang="en-US" sz="16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 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2: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Zvýšit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poznání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o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roli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medikace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–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nezačínat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s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neuroleptickou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medikací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na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začátku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léčby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, ale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zaměřit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se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na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aktivní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psychosociální</a:t>
            </a:r>
            <a:r>
              <a:rPr lang="en-US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léčbu</a:t>
            </a:r>
            <a:endParaRPr sz="1600" dirty="0">
              <a:solidFill>
                <a:schemeClr val="dk1"/>
              </a:solidFill>
              <a:latin typeface="Arial"/>
              <a:ea typeface="Tahoma"/>
              <a:cs typeface="Arial"/>
            </a:endParaRPr>
          </a:p>
          <a:p>
            <a:pPr marR="0" lv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2000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Výsk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. </a:t>
            </a:r>
            <a:r>
              <a:rPr lang="en-US" sz="2000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cíl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mr-IN" sz="20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–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porovnat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OD </a:t>
            </a:r>
            <a:r>
              <a:rPr lang="en-US" sz="2000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léčbu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a </a:t>
            </a:r>
            <a:r>
              <a:rPr lang="en-US" sz="2000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neOD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léčbu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</a:p>
          <a:p>
            <a:pPr lvl="1">
              <a:lnSpc>
                <a:spcPct val="110000"/>
              </a:lnSpc>
              <a:spcBef>
                <a:spcPts val="480"/>
              </a:spcBef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1600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Srovnání</a:t>
            </a:r>
            <a:r>
              <a:rPr lang="en-US" sz="16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2 s</a:t>
            </a:r>
            <a:r>
              <a:rPr lang="sk-SK" sz="16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kupin </a:t>
            </a:r>
            <a:r>
              <a:rPr lang="mr-IN" sz="16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–</a:t>
            </a:r>
            <a:r>
              <a:rPr lang="sk-SK" sz="16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 API léčba </a:t>
            </a:r>
            <a:r>
              <a:rPr lang="mr-IN" sz="16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–</a:t>
            </a:r>
            <a:r>
              <a:rPr lang="sk-SK" sz="16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( Integrated treatm. Of Acute Psych ) &amp; ODAP léčba - (Open dialogue Approach - Tornio)</a:t>
            </a:r>
          </a:p>
          <a:p>
            <a:pPr lvl="1">
              <a:lnSpc>
                <a:spcPct val="110000"/>
              </a:lnSpc>
              <a:spcBef>
                <a:spcPts val="480"/>
              </a:spcBef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sk-SK" sz="16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první </a:t>
            </a:r>
            <a:r>
              <a:rPr lang="sk-SK" sz="16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epizoda </a:t>
            </a:r>
            <a:r>
              <a:rPr lang="sk-SK" sz="1600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psychózy</a:t>
            </a:r>
            <a:endParaRPr lang="sk-SK" sz="1600" dirty="0">
              <a:solidFill>
                <a:schemeClr val="dk1"/>
              </a:solidFill>
              <a:latin typeface="Arial"/>
              <a:ea typeface="Tahoma"/>
              <a:cs typeface="Arial"/>
              <a:sym typeface="Tahoma"/>
            </a:endParaRPr>
          </a:p>
          <a:p>
            <a:pPr lvl="1">
              <a:lnSpc>
                <a:spcPct val="110000"/>
              </a:lnSpc>
              <a:spcBef>
                <a:spcPts val="480"/>
              </a:spcBef>
              <a:buClr>
                <a:schemeClr val="folHlink"/>
              </a:buClr>
              <a:buSzPts val="1920"/>
              <a:buFont typeface="Arial"/>
              <a:buChar char="■"/>
            </a:pPr>
            <a:endParaRPr sz="1600" dirty="0">
              <a:solidFill>
                <a:schemeClr val="dk1"/>
              </a:solidFill>
              <a:latin typeface="Arial"/>
              <a:ea typeface="Tahoma"/>
              <a:cs typeface="Arial"/>
            </a:endParaRPr>
          </a:p>
        </p:txBody>
      </p:sp>
      <p:sp>
        <p:nvSpPr>
          <p:cNvPr id="4" name="Shape 261"/>
          <p:cNvSpPr txBox="1">
            <a:spLocks/>
          </p:cNvSpPr>
          <p:nvPr/>
        </p:nvSpPr>
        <p:spPr>
          <a:xfrm>
            <a:off x="688488" y="367145"/>
            <a:ext cx="7794380" cy="91760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2"/>
              </a:buClr>
              <a:buFont typeface="Tahoma"/>
              <a:buNone/>
            </a:pP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Analýza</a:t>
            </a:r>
            <a:r>
              <a:rPr lang="en-US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 </a:t>
            </a: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dialogické</a:t>
            </a:r>
            <a:r>
              <a:rPr lang="en-US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 </a:t>
            </a: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praxe</a:t>
            </a:r>
            <a:endParaRPr lang="en-US" sz="3600" b="1" dirty="0">
              <a:solidFill>
                <a:srgbClr val="660066"/>
              </a:solidFill>
              <a:latin typeface="Calibri"/>
              <a:ea typeface="Arial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5011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/>
        </p:nvSpPr>
        <p:spPr>
          <a:xfrm>
            <a:off x="1458997" y="1595885"/>
            <a:ext cx="5815576" cy="4676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Table 1. </a:t>
            </a:r>
            <a:r>
              <a:rPr lang="en-US" sz="1800" b="1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Charasteristiky</a:t>
            </a:r>
            <a:r>
              <a:rPr lang="en-US" sz="18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pacientů</a:t>
            </a:r>
            <a:r>
              <a:rPr lang="en-US" sz="18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(N=80) </a:t>
            </a:r>
            <a:endParaRPr dirty="0" smtClean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          	</a:t>
            </a:r>
            <a:r>
              <a:rPr lang="en-US" sz="1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-US" sz="1800" b="0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Muži</a:t>
            </a:r>
            <a:r>
              <a:rPr lang="en-US" sz="1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-US" sz="1800" b="0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Ženy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Celkově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  ---------------------------------------------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Věk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průměr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          26.9        25.9		26.5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endParaRPr sz="1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Zaměstnání</a:t>
            </a:r>
            <a:r>
              <a:rPr lang="en-US" sz="1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Studující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12              12		24       30 %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Pracující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27              11		38       48 %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Nezaměstnaní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7                2	 	 9       11 %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Pasivní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               4                 5	 	 9       11 %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endParaRPr sz="1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Diagnózy</a:t>
            </a:r>
            <a:r>
              <a:rPr lang="en-US" sz="1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(DSM-III-R)                 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Krátká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psychotická</a:t>
            </a:r>
            <a:r>
              <a:rPr lang="en-US" sz="1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Epizoda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12               7		19       23 %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Nespecifická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psychóza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8               6		15       18 %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Schizofrenní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psychózy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9               8		17       21 %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Schizofrenie</a:t>
            </a:r>
            <a:r>
              <a:rPr lang="en-US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20             10		30       38 %</a:t>
            </a:r>
            <a:endParaRPr dirty="0"/>
          </a:p>
        </p:txBody>
      </p:sp>
      <p:sp>
        <p:nvSpPr>
          <p:cNvPr id="280" name="Shape 280"/>
          <p:cNvSpPr txBox="1"/>
          <p:nvPr/>
        </p:nvSpPr>
        <p:spPr>
          <a:xfrm>
            <a:off x="1314450" y="549276"/>
            <a:ext cx="5662246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Times New Roman"/>
              <a:buNone/>
            </a:pPr>
            <a:r>
              <a:rPr lang="en-US" sz="1200" b="1" i="0" u="none" dirty="0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1200" b="1" i="0" u="none" dirty="0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 b="1" i="0" u="none" dirty="0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sp>
        <p:nvSpPr>
          <p:cNvPr id="5" name="Shape 261"/>
          <p:cNvSpPr txBox="1">
            <a:spLocks/>
          </p:cNvSpPr>
          <p:nvPr/>
        </p:nvSpPr>
        <p:spPr>
          <a:xfrm>
            <a:off x="688488" y="226983"/>
            <a:ext cx="7794380" cy="123124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  <a:buClr>
                <a:schemeClr val="dk2"/>
              </a:buClr>
            </a:pP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Analýza</a:t>
            </a:r>
            <a:r>
              <a:rPr lang="en-US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 </a:t>
            </a: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dialogické</a:t>
            </a:r>
            <a:r>
              <a:rPr lang="en-US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 </a:t>
            </a: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praxe</a:t>
            </a:r>
            <a:r>
              <a:rPr lang="en-US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  </a:t>
            </a:r>
          </a:p>
          <a:p>
            <a:pPr lvl="0" algn="l">
              <a:spcBef>
                <a:spcPts val="0"/>
              </a:spcBef>
              <a:buClr>
                <a:schemeClr val="dk2"/>
              </a:buClr>
            </a:pPr>
            <a:r>
              <a:rPr lang="en-US" sz="18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Follow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-up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po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5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letech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OD u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akutních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psychóz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8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- (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Seikkula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et al., 2006) </a:t>
            </a:r>
            <a:endParaRPr lang="en-US" sz="1800" b="1" dirty="0">
              <a:solidFill>
                <a:schemeClr val="dk1"/>
              </a:solidFill>
              <a:latin typeface="Arial"/>
              <a:ea typeface="Tahom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8530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nímka obrazovky 2018-04-05 o 15.57.1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980" r="-26980"/>
          <a:stretch>
            <a:fillRect/>
          </a:stretch>
        </p:blipFill>
        <p:spPr>
          <a:xfrm>
            <a:off x="1680058" y="2101957"/>
            <a:ext cx="7297251" cy="4013207"/>
          </a:xfrm>
        </p:spPr>
      </p:pic>
      <p:sp>
        <p:nvSpPr>
          <p:cNvPr id="5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  <a:buClr>
                <a:schemeClr val="dk2"/>
              </a:buClr>
            </a:pP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Analýza</a:t>
            </a:r>
            <a:r>
              <a:rPr lang="en-US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 </a:t>
            </a: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dialogické</a:t>
            </a:r>
            <a:r>
              <a:rPr lang="en-US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 </a:t>
            </a: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praxe</a:t>
            </a:r>
            <a:r>
              <a:rPr lang="en-US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  </a:t>
            </a:r>
          </a:p>
          <a:p>
            <a:pPr lvl="0" algn="l">
              <a:spcBef>
                <a:spcPts val="0"/>
              </a:spcBef>
              <a:buClr>
                <a:schemeClr val="dk2"/>
              </a:buClr>
            </a:pPr>
            <a:r>
              <a:rPr lang="en-US" sz="18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Follow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-up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po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5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letech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OD u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akutních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psychóz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8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- (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Seikkula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et al., 2006) </a:t>
            </a:r>
            <a:endParaRPr lang="en-US" sz="1800" b="1" dirty="0">
              <a:solidFill>
                <a:schemeClr val="dk1"/>
              </a:solidFill>
              <a:latin typeface="Arial"/>
              <a:ea typeface="Tahoma"/>
              <a:cs typeface="Arial"/>
            </a:endParaRPr>
          </a:p>
        </p:txBody>
      </p:sp>
      <p:sp>
        <p:nvSpPr>
          <p:cNvPr id="6" name="Shape 261"/>
          <p:cNvSpPr txBox="1">
            <a:spLocks/>
          </p:cNvSpPr>
          <p:nvPr/>
        </p:nvSpPr>
        <p:spPr>
          <a:xfrm>
            <a:off x="609600" y="1273753"/>
            <a:ext cx="8077200" cy="82820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2"/>
              </a:buClr>
            </a:pPr>
            <a:r>
              <a:rPr lang="en-US" sz="1800" b="1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Relapsy</a:t>
            </a:r>
            <a:r>
              <a:rPr lang="en-US" sz="18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&amp; </a:t>
            </a:r>
            <a:r>
              <a:rPr lang="en-US" sz="1800" b="1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zaměstnanost</a:t>
            </a:r>
            <a:r>
              <a:rPr lang="en-US" sz="18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endParaRPr lang="en-US" sz="1800" b="1" dirty="0">
              <a:solidFill>
                <a:schemeClr val="dk1"/>
              </a:solidFill>
              <a:latin typeface="Arial"/>
              <a:ea typeface="Tahoma"/>
              <a:cs typeface="Arial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252552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  <a:buClr>
                <a:schemeClr val="dk2"/>
              </a:buClr>
            </a:pP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Analýza</a:t>
            </a:r>
            <a:r>
              <a:rPr lang="en-US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 </a:t>
            </a: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dialogické</a:t>
            </a:r>
            <a:r>
              <a:rPr lang="en-US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 </a:t>
            </a: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praxe</a:t>
            </a:r>
            <a:r>
              <a:rPr lang="en-US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  </a:t>
            </a:r>
          </a:p>
          <a:p>
            <a:pPr lvl="0" algn="l">
              <a:spcBef>
                <a:spcPts val="0"/>
              </a:spcBef>
              <a:buClr>
                <a:schemeClr val="dk2"/>
              </a:buClr>
            </a:pPr>
            <a:r>
              <a:rPr lang="en-US" sz="18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Follow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-up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po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5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letech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OD u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akutních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psychóz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8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- (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Seikkula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et al., 2006) </a:t>
            </a:r>
            <a:endParaRPr lang="en-US" sz="1800" b="1" dirty="0">
              <a:solidFill>
                <a:schemeClr val="dk1"/>
              </a:solidFill>
              <a:latin typeface="Arial"/>
              <a:ea typeface="Tahoma"/>
              <a:cs typeface="Arial"/>
            </a:endParaRPr>
          </a:p>
        </p:txBody>
      </p:sp>
      <p:sp>
        <p:nvSpPr>
          <p:cNvPr id="6" name="Shape 261"/>
          <p:cNvSpPr txBox="1">
            <a:spLocks/>
          </p:cNvSpPr>
          <p:nvPr/>
        </p:nvSpPr>
        <p:spPr>
          <a:xfrm>
            <a:off x="609600" y="1273753"/>
            <a:ext cx="8077200" cy="82820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2"/>
              </a:buClr>
            </a:pPr>
            <a:r>
              <a:rPr lang="en-US" sz="1800" b="1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Užívaní</a:t>
            </a:r>
            <a:r>
              <a:rPr lang="en-US" sz="18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1800" b="1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léků</a:t>
            </a:r>
            <a:r>
              <a:rPr lang="en-US" sz="18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&amp; </a:t>
            </a:r>
            <a:r>
              <a:rPr lang="en-US" sz="1800" b="1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psychoterapie</a:t>
            </a:r>
            <a:endParaRPr lang="en-US" sz="1800" b="1" dirty="0">
              <a:solidFill>
                <a:schemeClr val="dk1"/>
              </a:solidFill>
              <a:latin typeface="Arial"/>
              <a:ea typeface="Tahoma"/>
              <a:cs typeface="Arial"/>
              <a:sym typeface="Tahoma"/>
            </a:endParaRPr>
          </a:p>
        </p:txBody>
      </p:sp>
      <p:pic>
        <p:nvPicPr>
          <p:cNvPr id="3" name="Content Placeholder 2" descr="Snímka obrazovky 2018-04-05 o 15.57.37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370" r="-41370"/>
          <a:stretch>
            <a:fillRect/>
          </a:stretch>
        </p:blipFill>
        <p:spPr>
          <a:xfrm>
            <a:off x="1727389" y="2232198"/>
            <a:ext cx="7569249" cy="4162796"/>
          </a:xfrm>
        </p:spPr>
      </p:pic>
    </p:spTree>
    <p:extLst>
      <p:ext uri="{BB962C8B-B14F-4D97-AF65-F5344CB8AC3E}">
        <p14:creationId xmlns:p14="http://schemas.microsoft.com/office/powerpoint/2010/main" val="2929170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/>
        </p:nvSpPr>
        <p:spPr>
          <a:xfrm>
            <a:off x="577298" y="274680"/>
            <a:ext cx="8109141" cy="945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25" tIns="122025" rIns="122025" bIns="1220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 dirty="0">
                <a:solidFill>
                  <a:srgbClr val="660066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libri"/>
                <a:ea typeface="Calibri"/>
                <a:cs typeface="Calibri"/>
                <a:sym typeface="Arial"/>
              </a:rPr>
              <a:t>Co to je Otevřený dialog ?</a:t>
            </a:r>
            <a:endParaRPr sz="3600" b="1" dirty="0">
              <a:solidFill>
                <a:srgbClr val="660066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Calibri"/>
              <a:ea typeface="Calibri"/>
              <a:cs typeface="Calibri"/>
              <a:sym typeface="Arial"/>
            </a:endParaRPr>
          </a:p>
        </p:txBody>
      </p:sp>
      <p:sp>
        <p:nvSpPr>
          <p:cNvPr id="118" name="Shape 118"/>
          <p:cNvSpPr txBox="1"/>
          <p:nvPr/>
        </p:nvSpPr>
        <p:spPr>
          <a:xfrm>
            <a:off x="457110" y="1352559"/>
            <a:ext cx="8562745" cy="5273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25" tIns="122025" rIns="122025" bIns="122025" anchor="t" anchorCtr="0">
            <a:noAutofit/>
          </a:bodyPr>
          <a:lstStyle/>
          <a:p>
            <a:pPr marL="609480" marR="0" lvl="0" indent="-55836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●"/>
            </a:pPr>
            <a:endParaRPr lang="cs-CZ" sz="2000" b="1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120"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</a:pPr>
            <a:endParaRPr lang="cs-CZ" sz="2000" b="1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120"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</a:pPr>
            <a:endParaRPr lang="cs-CZ" sz="2000" b="1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480" marR="0" lvl="0" indent="-55836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●"/>
            </a:pPr>
            <a:r>
              <a:rPr lang="cs-CZ" sz="20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komplexní systém </a:t>
            </a:r>
            <a:r>
              <a:rPr lang="cs-CZ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péče </a:t>
            </a:r>
            <a:r>
              <a:rPr lang="cs-CZ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lidi v duševní krizi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19320" marR="0" lvl="1" indent="-507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integrovaný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léčebný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systém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který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zapojuje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rodinu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spol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sítě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klienta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od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úplného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počátku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hledání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pomoci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” (Olson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 al., 2014)</a:t>
            </a:r>
          </a:p>
          <a:p>
            <a:pPr marL="1219320" marR="0" lvl="1" indent="-507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-US" sz="2000" u="sng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cs-CZ" sz="2000" i="0" u="sng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ultidisciplinární</a:t>
            </a:r>
            <a:r>
              <a:rPr lang="cs-CZ" sz="2000" i="0" u="sng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000" u="sng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týmy</a:t>
            </a:r>
            <a:r>
              <a:rPr lang="cs-CZ" sz="2000" u="sng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2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psychiatři</a:t>
            </a:r>
            <a:r>
              <a:rPr lang="cs-CZ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psych. sestry, psychologové, peer pracovníci, soc. pracovníci </a:t>
            </a:r>
            <a:r>
              <a:rPr lang="cs-CZ" sz="2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aj</a:t>
            </a:r>
            <a:r>
              <a:rPr lang="cs-CZ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cs-CZ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cs-CZ" sz="2000" b="0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1720" marR="0" lvl="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cs-CZ" sz="2000" b="1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480" indent="-558360">
              <a:lnSpc>
                <a:spcPct val="110000"/>
              </a:lnSpc>
              <a:buClr>
                <a:srgbClr val="000000"/>
              </a:buClr>
              <a:buSzPts val="2800"/>
              <a:buFont typeface="Arial"/>
              <a:buChar char="●"/>
            </a:pPr>
            <a:r>
              <a:rPr lang="cs-CZ" sz="20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systematické </a:t>
            </a:r>
            <a:r>
              <a:rPr lang="cs-CZ" sz="20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vzdělávaní </a:t>
            </a:r>
            <a:r>
              <a:rPr lang="cs-CZ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 veškerý </a:t>
            </a:r>
            <a:r>
              <a:rPr lang="cs-CZ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personál</a:t>
            </a:r>
          </a:p>
          <a:p>
            <a:pPr marL="609480" indent="-558360">
              <a:lnSpc>
                <a:spcPct val="110000"/>
              </a:lnSpc>
              <a:buClr>
                <a:srgbClr val="000000"/>
              </a:buClr>
              <a:buSzPts val="2800"/>
              <a:buFont typeface="Arial"/>
              <a:buChar char="●"/>
            </a:pPr>
            <a:endParaRPr lang="cs-CZ"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480" indent="-558360">
              <a:lnSpc>
                <a:spcPct val="110000"/>
              </a:lnSpc>
              <a:buClr>
                <a:srgbClr val="000000"/>
              </a:buClr>
              <a:buSzPts val="2800"/>
              <a:buFont typeface="Arial"/>
              <a:buChar char="●"/>
            </a:pPr>
            <a:r>
              <a:rPr lang="cs-CZ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systematická </a:t>
            </a:r>
            <a:r>
              <a:rPr lang="cs-CZ" sz="20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analýza praxe </a:t>
            </a:r>
            <a:endParaRPr lang="cs-CZ"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6080487" y="649961"/>
            <a:ext cx="2721412" cy="1405196"/>
          </a:xfrm>
          <a:prstGeom prst="wedgeRoundRectCallout">
            <a:avLst>
              <a:gd name="adj1" fmla="val -34043"/>
              <a:gd name="adj2" fmla="val 7729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Calibri"/>
                <a:cs typeface="Calibri"/>
              </a:rPr>
              <a:t>Dialog ne jako intervence, ale způsob bytí v rozhovoru, způsob jak mluvíme s druhými</a:t>
            </a:r>
            <a:endParaRPr lang="cs-CZ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593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687999" y="378578"/>
            <a:ext cx="7794380" cy="1092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en-US" sz="4000" b="0" i="0" u="none" strike="noStrike" cap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/>
            </a:r>
            <a:br>
              <a:rPr lang="en-US" sz="4000" b="0" i="0" u="none" strike="noStrike" cap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4000" b="0" i="0" u="none" strike="noStrike" cap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Calibri"/>
                <a:ea typeface="Arial"/>
                <a:cs typeface="Calibri"/>
              </a:rPr>
              <a:t>Analýza</a:t>
            </a:r>
            <a:r>
              <a:rPr lang="en-US" sz="3600" b="1" dirty="0">
                <a:solidFill>
                  <a:srgbClr val="660066"/>
                </a:solidFill>
                <a:latin typeface="Calibri"/>
                <a:ea typeface="Arial"/>
                <a:cs typeface="Calibri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Calibri"/>
                <a:ea typeface="Arial"/>
                <a:cs typeface="Calibri"/>
              </a:rPr>
              <a:t>dialogické</a:t>
            </a:r>
            <a:r>
              <a:rPr lang="en-US" sz="3600" b="1" dirty="0">
                <a:solidFill>
                  <a:srgbClr val="660066"/>
                </a:solidFill>
                <a:latin typeface="Calibri"/>
                <a:ea typeface="Arial"/>
                <a:cs typeface="Calibri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Calibri"/>
                <a:ea typeface="Arial"/>
                <a:cs typeface="Calibri"/>
              </a:rPr>
              <a:t>praxe</a:t>
            </a:r>
            <a:r>
              <a:rPr lang="en-US" sz="3600" b="1" dirty="0">
                <a:solidFill>
                  <a:srgbClr val="660066"/>
                </a:solidFill>
                <a:latin typeface="Calibri"/>
                <a:ea typeface="Arial"/>
                <a:cs typeface="Calibri"/>
              </a:rPr>
              <a:t>  </a:t>
            </a:r>
            <a:r>
              <a:rPr lang="en-US" sz="5400" b="1" dirty="0">
                <a:solidFill>
                  <a:srgbClr val="660066"/>
                </a:solidFill>
                <a:latin typeface="Calibri"/>
                <a:ea typeface="Arial"/>
                <a:cs typeface="Calibri"/>
              </a:rPr>
              <a:t/>
            </a:r>
            <a:br>
              <a:rPr lang="en-US" sz="5400" b="1" dirty="0">
                <a:solidFill>
                  <a:srgbClr val="660066"/>
                </a:solidFill>
                <a:latin typeface="Calibri"/>
                <a:ea typeface="Arial"/>
                <a:cs typeface="Calibri"/>
              </a:rPr>
            </a:br>
            <a:r>
              <a:rPr lang="en-US" sz="1800" b="1" dirty="0">
                <a:solidFill>
                  <a:schemeClr val="dk1"/>
                </a:solidFill>
                <a:latin typeface="Arial"/>
                <a:cs typeface="Arial"/>
              </a:rPr>
              <a:t>Follow-up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cs typeface="Arial"/>
              </a:rPr>
              <a:t>po</a:t>
            </a:r>
            <a:r>
              <a:rPr lang="en-US" sz="1800" b="1" dirty="0">
                <a:solidFill>
                  <a:schemeClr val="dk1"/>
                </a:solidFill>
                <a:latin typeface="Arial"/>
                <a:cs typeface="Arial"/>
              </a:rPr>
              <a:t> 5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cs typeface="Arial"/>
              </a:rPr>
              <a:t>letech</a:t>
            </a:r>
            <a:r>
              <a:rPr lang="en-US" sz="1800" b="1" dirty="0">
                <a:solidFill>
                  <a:schemeClr val="dk1"/>
                </a:solidFill>
                <a:latin typeface="Arial"/>
                <a:cs typeface="Arial"/>
              </a:rPr>
              <a:t> OD u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cs typeface="Arial"/>
              </a:rPr>
              <a:t>akutních</a:t>
            </a:r>
            <a:r>
              <a:rPr lang="en-US" sz="1800" b="1" dirty="0">
                <a:solidFill>
                  <a:schemeClr val="dk1"/>
                </a:solidFill>
                <a:latin typeface="Arial"/>
                <a:cs typeface="Arial"/>
              </a:rPr>
              <a:t> 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cs typeface="Arial"/>
              </a:rPr>
              <a:t>psychóz</a:t>
            </a:r>
            <a:r>
              <a:rPr lang="en-US" sz="1800" b="1" dirty="0">
                <a:solidFill>
                  <a:schemeClr val="dk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chemeClr val="dk1"/>
                </a:solidFill>
                <a:latin typeface="Arial"/>
                <a:cs typeface="Arial"/>
              </a:rPr>
              <a:t>(</a:t>
            </a:r>
            <a:r>
              <a:rPr lang="en-US" sz="1800" b="1" dirty="0" err="1">
                <a:solidFill>
                  <a:schemeClr val="dk1"/>
                </a:solidFill>
                <a:latin typeface="Arial"/>
                <a:cs typeface="Arial"/>
              </a:rPr>
              <a:t>Seikkula</a:t>
            </a:r>
            <a:r>
              <a:rPr lang="en-US" sz="1800" b="1" dirty="0">
                <a:solidFill>
                  <a:schemeClr val="dk1"/>
                </a:solidFill>
                <a:latin typeface="Arial"/>
                <a:cs typeface="Arial"/>
              </a:rPr>
              <a:t> et al., 2006) </a:t>
            </a:r>
          </a:p>
        </p:txBody>
      </p:sp>
      <p:pic>
        <p:nvPicPr>
          <p:cNvPr id="286" name="Shape 286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870166" y="2028825"/>
            <a:ext cx="5753100" cy="406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Shape 287"/>
          <p:cNvSpPr txBox="1"/>
          <p:nvPr/>
        </p:nvSpPr>
        <p:spPr>
          <a:xfrm>
            <a:off x="3376247" y="5364162"/>
            <a:ext cx="120894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2-5 years</a:t>
            </a: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1402012" y="1659493"/>
            <a:ext cx="5785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ahoma"/>
                <a:ea typeface="Tahoma"/>
                <a:cs typeface="Tahoma"/>
                <a:sym typeface="Tahoma"/>
              </a:rPr>
              <a:t>Fig. 1</a:t>
            </a:r>
            <a:r>
              <a:rPr lang="en-US" dirty="0">
                <a:latin typeface="Tahoma"/>
                <a:ea typeface="Tahoma"/>
                <a:cs typeface="Tahoma"/>
                <a:sym typeface="Tahoma"/>
              </a:rPr>
              <a:t>:</a:t>
            </a:r>
            <a:r>
              <a:rPr lang="en-US" dirty="0" smtClean="0"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dirty="0" err="1">
                <a:latin typeface="Tahoma"/>
                <a:ea typeface="Tahoma"/>
                <a:cs typeface="Tahoma"/>
                <a:sym typeface="Tahoma"/>
              </a:rPr>
              <a:t>Průměry</a:t>
            </a:r>
            <a:r>
              <a:rPr lang="en-US" dirty="0"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dirty="0" err="1">
                <a:latin typeface="Tahoma"/>
                <a:ea typeface="Tahoma"/>
                <a:cs typeface="Tahoma"/>
                <a:sym typeface="Tahoma"/>
              </a:rPr>
              <a:t>počtu</a:t>
            </a:r>
            <a:r>
              <a:rPr lang="en-US" dirty="0"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dirty="0" err="1">
                <a:latin typeface="Tahoma"/>
                <a:ea typeface="Tahoma"/>
                <a:cs typeface="Tahoma"/>
                <a:sym typeface="Tahoma"/>
              </a:rPr>
              <a:t>dnů</a:t>
            </a:r>
            <a:r>
              <a:rPr lang="en-US" dirty="0">
                <a:latin typeface="Tahoma"/>
                <a:ea typeface="Tahoma"/>
                <a:cs typeface="Tahoma"/>
                <a:sym typeface="Tahoma"/>
              </a:rPr>
              <a:t> v </a:t>
            </a:r>
            <a:r>
              <a:rPr lang="en-US" dirty="0" err="1">
                <a:latin typeface="Tahoma"/>
                <a:ea typeface="Tahoma"/>
                <a:cs typeface="Tahoma"/>
                <a:sym typeface="Tahoma"/>
              </a:rPr>
              <a:t>nemocnici</a:t>
            </a:r>
            <a:r>
              <a:rPr lang="en-US" dirty="0"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dirty="0" err="1">
                <a:latin typeface="Tahoma"/>
                <a:ea typeface="Tahoma"/>
                <a:cs typeface="Tahoma"/>
                <a:sym typeface="Tahoma"/>
              </a:rPr>
              <a:t>po</a:t>
            </a:r>
            <a:r>
              <a:rPr lang="en-US" dirty="0">
                <a:latin typeface="Tahoma"/>
                <a:ea typeface="Tahoma"/>
                <a:cs typeface="Tahoma"/>
                <a:sym typeface="Tahoma"/>
              </a:rPr>
              <a:t> 2 a 5 </a:t>
            </a:r>
            <a:r>
              <a:rPr lang="en-US" dirty="0" err="1">
                <a:latin typeface="Tahoma"/>
                <a:ea typeface="Tahoma"/>
                <a:cs typeface="Tahoma"/>
                <a:sym typeface="Tahoma"/>
              </a:rPr>
              <a:t>letech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161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1112317" y="428754"/>
            <a:ext cx="7794380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</a:pPr>
            <a:r>
              <a:rPr lang="en-US" sz="4400" b="0" i="0" u="none" strike="noStrike" cap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/>
            </a:r>
            <a:br>
              <a:rPr lang="en-US" sz="4400" b="0" i="0" u="none" strike="noStrike" cap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4400" b="0" i="0" u="none" strike="noStrike" cap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/>
            </a:r>
            <a:br>
              <a:rPr lang="en-US" sz="4400" b="0" i="0" u="none" strike="noStrike" cap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3600" b="1" dirty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/>
            </a:r>
            <a:br>
              <a:rPr lang="en-US" sz="3600" b="1" dirty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</a:br>
            <a:r>
              <a:rPr lang="en-US" sz="3600" b="1" dirty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/>
            </a:r>
            <a:br>
              <a:rPr lang="en-US" sz="3600" b="1" dirty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</a:br>
            <a:endParaRPr sz="2000" dirty="0">
              <a:solidFill>
                <a:schemeClr val="dk2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268" name="Shape 268"/>
          <p:cNvSpPr txBox="1">
            <a:spLocks noGrp="1"/>
          </p:cNvSpPr>
          <p:nvPr>
            <p:ph idx="1"/>
          </p:nvPr>
        </p:nvSpPr>
        <p:spPr>
          <a:xfrm>
            <a:off x="492215" y="1885845"/>
            <a:ext cx="7990653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folHlink"/>
              </a:buClr>
              <a:buSzPts val="1920"/>
              <a:buNone/>
            </a:pPr>
            <a:r>
              <a:rPr lang="en-US" sz="20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Efektivita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dialogické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praxe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(</a:t>
            </a:r>
            <a:r>
              <a:rPr lang="en-US" sz="20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léky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, </a:t>
            </a:r>
            <a:r>
              <a:rPr lang="en-US" sz="20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prac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. </a:t>
            </a:r>
            <a:r>
              <a:rPr lang="en-US" sz="2000" b="1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zařazení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mr-IN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–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b="1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replikace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stability </a:t>
            </a:r>
            <a:r>
              <a:rPr lang="en-US" sz="2000" b="1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výsledků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) </a:t>
            </a:r>
            <a:r>
              <a:rPr lang="mr-IN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–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en-US" sz="20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Aaltonen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et al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.(2011),  </a:t>
            </a:r>
            <a:r>
              <a:rPr lang="en-US" sz="2000" b="1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Seikkula</a:t>
            </a:r>
            <a:r>
              <a:rPr lang="en-US" sz="2000" b="1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et al, </a:t>
            </a:r>
            <a:r>
              <a:rPr lang="en-US" sz="2000" b="1" dirty="0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(2011)</a:t>
            </a:r>
          </a:p>
          <a:p>
            <a:pPr>
              <a:spcBef>
                <a:spcPts val="0"/>
              </a:spcBef>
              <a:buClr>
                <a:schemeClr val="folHlink"/>
              </a:buClr>
              <a:buSzPts val="1920"/>
              <a:buNone/>
            </a:pPr>
            <a:endParaRPr lang="en-US" sz="2000" b="1" dirty="0">
              <a:solidFill>
                <a:schemeClr val="dk1"/>
              </a:solidFill>
              <a:latin typeface="Arial"/>
              <a:ea typeface="Tahoma"/>
              <a:cs typeface="Arial"/>
              <a:sym typeface="Tahoma"/>
            </a:endParaRPr>
          </a:p>
          <a:p>
            <a:pPr>
              <a:spcBef>
                <a:spcPts val="0"/>
              </a:spcBef>
              <a:buClr>
                <a:schemeClr val="folHlink"/>
              </a:buClr>
              <a:buSzPts val="1920"/>
            </a:pPr>
            <a:r>
              <a:rPr lang="en-US" sz="2000" dirty="0" err="1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trvání</a:t>
            </a:r>
            <a:r>
              <a:rPr lang="en-US" sz="2000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neléčené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psychózy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kleslo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3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týdny</a:t>
            </a:r>
            <a:endParaRPr sz="2000" dirty="0">
              <a:solidFill>
                <a:schemeClr val="dk1"/>
              </a:solidFill>
              <a:latin typeface="Tahoma"/>
              <a:ea typeface="Tahoma"/>
              <a:cs typeface="Tahoma"/>
            </a:endParaRPr>
          </a:p>
          <a:p>
            <a:pPr>
              <a:spcBef>
                <a:spcPts val="640"/>
              </a:spcBef>
              <a:buClr>
                <a:schemeClr val="folHlink"/>
              </a:buClr>
              <a:buSzPts val="1920"/>
            </a:pPr>
            <a:r>
              <a:rPr lang="en-US" sz="2000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/3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lidí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užívalo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antipsychotika</a:t>
            </a:r>
            <a:endParaRPr sz="2000" dirty="0">
              <a:solidFill>
                <a:schemeClr val="dk1"/>
              </a:solidFill>
              <a:latin typeface="Tahoma"/>
              <a:ea typeface="Tahoma"/>
              <a:cs typeface="Tahoma"/>
            </a:endParaRPr>
          </a:p>
          <a:p>
            <a:pPr>
              <a:spcBef>
                <a:spcPts val="640"/>
              </a:spcBef>
              <a:buClr>
                <a:schemeClr val="folHlink"/>
              </a:buClr>
              <a:buSzPts val="1920"/>
            </a:pPr>
            <a:r>
              <a:rPr lang="en-US" sz="2000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84 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% se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navrátilo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plnohodnotného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zaměstnání</a:t>
            </a:r>
            <a:endParaRPr sz="2000" dirty="0">
              <a:solidFill>
                <a:schemeClr val="dk1"/>
              </a:solidFill>
              <a:latin typeface="Tahoma"/>
              <a:ea typeface="Tahoma"/>
              <a:cs typeface="Tahoma"/>
            </a:endParaRPr>
          </a:p>
          <a:p>
            <a:pPr>
              <a:spcBef>
                <a:spcPts val="640"/>
              </a:spcBef>
              <a:buClr>
                <a:schemeClr val="folHlink"/>
              </a:buClr>
              <a:buSzPts val="1920"/>
            </a:pPr>
            <a:r>
              <a:rPr lang="en-US" sz="2000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Jen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málo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nových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pacientů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se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schizofrenií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Roční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incidence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klesla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z 33  (1985) </a:t>
            </a:r>
            <a:r>
              <a:rPr lang="en-US" sz="20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</a:t>
            </a:r>
            <a:r>
              <a:rPr lang="en-US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2-3 /100 000   (</a:t>
            </a:r>
            <a:r>
              <a:rPr lang="en-US" sz="2000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2005</a:t>
            </a:r>
          </a:p>
        </p:txBody>
      </p:sp>
      <p:sp>
        <p:nvSpPr>
          <p:cNvPr id="4" name="Shape 261"/>
          <p:cNvSpPr txBox="1">
            <a:spLocks/>
          </p:cNvSpPr>
          <p:nvPr/>
        </p:nvSpPr>
        <p:spPr>
          <a:xfrm>
            <a:off x="688488" y="511361"/>
            <a:ext cx="7794380" cy="91760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2"/>
              </a:buClr>
              <a:buFont typeface="Tahoma"/>
              <a:buNone/>
            </a:pP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Analýza</a:t>
            </a:r>
            <a:r>
              <a:rPr lang="en-US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 </a:t>
            </a: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dialogické</a:t>
            </a:r>
            <a:r>
              <a:rPr lang="en-US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 </a:t>
            </a:r>
            <a:r>
              <a:rPr lang="en-US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Tahoma"/>
              </a:rPr>
              <a:t>praxe</a:t>
            </a:r>
            <a:endParaRPr lang="en-US" sz="3600" b="1" dirty="0">
              <a:solidFill>
                <a:srgbClr val="660066"/>
              </a:solidFill>
              <a:latin typeface="Calibri"/>
              <a:ea typeface="Arial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2151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57584" y="52527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488441" y="4260208"/>
            <a:ext cx="805470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1400" dirty="0" err="1" smtClean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Svedberg</a:t>
            </a:r>
            <a:r>
              <a:rPr lang="cs-CZ" sz="14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, B.,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Mesterton</a:t>
            </a:r>
            <a:r>
              <a:rPr lang="cs-CZ" sz="14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, A. &amp;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Cullberg</a:t>
            </a:r>
            <a:r>
              <a:rPr lang="cs-CZ" sz="14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, J. (2001).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First-episode</a:t>
            </a:r>
            <a:r>
              <a:rPr lang="cs-CZ" sz="14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non-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affective</a:t>
            </a:r>
            <a:r>
              <a:rPr lang="cs-CZ" sz="14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psychosis</a:t>
            </a:r>
            <a:r>
              <a:rPr lang="cs-CZ" sz="14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in a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total</a:t>
            </a:r>
            <a:r>
              <a:rPr lang="cs-CZ" sz="14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urban</a:t>
            </a:r>
            <a:r>
              <a:rPr lang="cs-CZ" sz="14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population</a:t>
            </a:r>
            <a:r>
              <a:rPr lang="cs-CZ" sz="14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: a 5-year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follow</a:t>
            </a:r>
            <a:r>
              <a:rPr lang="cs-CZ" sz="14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-up. </a:t>
            </a:r>
            <a:r>
              <a:rPr lang="cs-CZ" sz="1400" u="sng" dirty="0" err="1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Social</a:t>
            </a:r>
            <a:r>
              <a:rPr lang="cs-CZ" sz="1400" u="sng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 Psychiatry</a:t>
            </a:r>
            <a:r>
              <a:rPr lang="cs-CZ" sz="1400" dirty="0">
                <a:solidFill>
                  <a:schemeClr val="dk1"/>
                </a:solidFill>
                <a:latin typeface="Arial"/>
                <a:ea typeface="Tahoma"/>
                <a:cs typeface="Arial"/>
                <a:sym typeface="Tahoma"/>
              </a:rPr>
              <a:t>, 36:332-337.</a:t>
            </a:r>
            <a:endParaRPr lang="cs-CZ" sz="1400" dirty="0">
              <a:latin typeface="Arial"/>
              <a:cs typeface="Arial"/>
            </a:endParaRPr>
          </a:p>
          <a:p>
            <a:endParaRPr lang="cs-CZ" dirty="0"/>
          </a:p>
        </p:txBody>
      </p:sp>
      <p:pic>
        <p:nvPicPr>
          <p:cNvPr id="8" name="Picture 7" descr="Snímka obrazovky 2018-04-05 o 15.34.3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54" y="981556"/>
            <a:ext cx="7995542" cy="264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1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>
            <a:spLocks noGrp="1"/>
          </p:cNvSpPr>
          <p:nvPr>
            <p:ph type="title"/>
          </p:nvPr>
        </p:nvSpPr>
        <p:spPr>
          <a:xfrm>
            <a:off x="1150327" y="214313"/>
            <a:ext cx="7794380" cy="1146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2400" b="1" i="0" u="none" strike="noStrike" cap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COMPARISON OF 5-YEARS FOLLOW-UPS IN WESTERN LAPLAND AND </a:t>
            </a:r>
            <a:r>
              <a:rPr lang="en-US" sz="2400" b="1" i="0" u="none" strike="noStrike" cap="none" dirty="0" smtClean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STOCKHOLM</a:t>
            </a:r>
            <a:endParaRPr dirty="0"/>
          </a:p>
        </p:txBody>
      </p:sp>
      <p:sp>
        <p:nvSpPr>
          <p:cNvPr id="311" name="Shape 311"/>
          <p:cNvSpPr txBox="1">
            <a:spLocks noGrp="1"/>
          </p:cNvSpPr>
          <p:nvPr>
            <p:ph idx="1"/>
          </p:nvPr>
        </p:nvSpPr>
        <p:spPr>
          <a:xfrm>
            <a:off x="1186962" y="1268412"/>
            <a:ext cx="7504234" cy="4627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7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		    </a:t>
            </a: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ODAP Western Lapland	Stockholm*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		        1992-1997		1991-1992		                			N = 72		N=71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Diagnosis: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Schizophrenia	  	59 %		54 %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Other non-affective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psychosis	 	41 %		46 %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Mean age years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	female             	26.5  		30  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	male		27.5  		29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Hospitalization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days/mean		 31		110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Neuroleptic used	 33 %		93 %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 - ongoing		 17 %		75 %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GAF at f-u		 66		55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Disability allowance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or sick leave		19 %		62  %</a:t>
            </a:r>
            <a:endParaRPr dirty="0"/>
          </a:p>
          <a:p>
            <a:pPr marL="342900" marR="0" lvl="0" indent="-27432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endParaRPr sz="18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folHlink"/>
              </a:buClr>
              <a:buSzPts val="720"/>
              <a:buNone/>
            </a:pPr>
            <a:r>
              <a:rPr lang="en-US" sz="12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Svedberg</a:t>
            </a:r>
            <a:r>
              <a:rPr lang="en-US" sz="12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B., </a:t>
            </a:r>
            <a:r>
              <a:rPr lang="en-US" sz="12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Mesterton</a:t>
            </a:r>
            <a:r>
              <a:rPr lang="en-US" sz="12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A. &amp; </a:t>
            </a:r>
            <a:r>
              <a:rPr lang="en-US" sz="12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Cullberg</a:t>
            </a:r>
            <a:r>
              <a:rPr lang="en-US" sz="12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J. (2001). First-episode non-affective psychosis in a total urban population: a 5-year follow-up. </a:t>
            </a:r>
            <a:r>
              <a:rPr lang="en-US" sz="1200" b="0" i="0" u="sng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Social Psychiatry</a:t>
            </a:r>
            <a:r>
              <a:rPr lang="en-US" sz="12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36:332-337.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endParaRPr sz="12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297180" algn="l" rtl="0">
              <a:spcBef>
                <a:spcPts val="240"/>
              </a:spcBef>
              <a:spcAft>
                <a:spcPts val="0"/>
              </a:spcAft>
              <a:buClr>
                <a:schemeClr val="folHlink"/>
              </a:buClr>
              <a:buSzPts val="720"/>
              <a:buFont typeface="Noto Sans Symbols"/>
              <a:buNone/>
            </a:pPr>
            <a:endParaRPr sz="12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852060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title"/>
          </p:nvPr>
        </p:nvSpPr>
        <p:spPr>
          <a:xfrm>
            <a:off x="1150327" y="214313"/>
            <a:ext cx="7794380" cy="1682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1600" b="1" i="0" u="none" strike="noStrike" cap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TABLE </a:t>
            </a:r>
            <a:br>
              <a:rPr lang="en-US" sz="1600" b="1" i="0" u="none" strike="noStrike" cap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400" b="0" i="0" u="none" strike="noStrike" cap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Means of treatment process variables in three schizophrenia groups at the two-year follow-up, t-test pair comparison</a:t>
            </a:r>
            <a:br>
              <a:rPr lang="en-US" sz="2400" b="0" i="0" u="none" strike="noStrike" cap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400" b="0" i="0" u="none" strike="noStrike" cap="none" dirty="0" smtClean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(</a:t>
            </a:r>
            <a:r>
              <a:rPr lang="en-US" sz="1800" b="0" i="0" u="none" strike="noStrike" cap="none" dirty="0" err="1" smtClean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Seikkula</a:t>
            </a:r>
            <a:r>
              <a:rPr lang="en-US" sz="1800" b="0" i="0" u="none" strike="noStrike" cap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, J. et al</a:t>
            </a:r>
            <a:r>
              <a:rPr lang="en-US" sz="1800" b="0" i="0" u="none" strike="noStrike" cap="none" dirty="0" smtClean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., 2003)</a:t>
            </a:r>
            <a:endParaRPr dirty="0"/>
          </a:p>
        </p:txBody>
      </p:sp>
      <p:sp>
        <p:nvSpPr>
          <p:cNvPr id="317" name="Shape 317"/>
          <p:cNvSpPr txBox="1">
            <a:spLocks noGrp="1"/>
          </p:cNvSpPr>
          <p:nvPr>
            <p:ph idx="1"/>
          </p:nvPr>
        </p:nvSpPr>
        <p:spPr>
          <a:xfrm>
            <a:off x="1182565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057400" marR="0" lvl="4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API              ODAP               Comparison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6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		     group           group               group</a:t>
            </a:r>
            <a:endParaRPr/>
          </a:p>
          <a:p>
            <a:pPr marL="2057400" marR="0" lvl="4" indent="-2286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N=22            N=23                 N=14          		         </a:t>
            </a:r>
            <a:endParaRPr sz="1600" b="1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Hospitalization days	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Mean         35.9       14.3          116.9     	**	  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SD	   44.0       25.0          102.2</a:t>
            </a: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Number of family meetings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Mean          26.1        20.1           8.9    	 ***	  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SD	             14.1        20.6           6.2	</a:t>
            </a: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/>
            </a:r>
            <a:b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000" b="0" i="0" u="sng">
                <a:solidFill>
                  <a:schemeClr val="hlink"/>
                </a:solidFill>
                <a:latin typeface="Tahoma"/>
                <a:ea typeface="Tahoma"/>
                <a:cs typeface="Tahoma"/>
                <a:sym typeface="Tahoma"/>
                <a:hlinkClick r:id="rId3"/>
              </a:rPr>
              <a:t>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42880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>
            <a:spLocks noGrp="1"/>
          </p:cNvSpPr>
          <p:nvPr>
            <p:ph type="title"/>
          </p:nvPr>
        </p:nvSpPr>
        <p:spPr>
          <a:xfrm>
            <a:off x="1150327" y="214313"/>
            <a:ext cx="7794380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1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TABLE </a:t>
            </a:r>
            <a:br>
              <a:rPr lang="en-US" sz="1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18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Frequencies of outcome variables in three schizophrenia groups at the two-year follow-up</a:t>
            </a:r>
            <a:r>
              <a:rPr lang="en-US" sz="4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23" name="Shape 323"/>
          <p:cNvSpPr txBox="1">
            <a:spLocks noGrp="1"/>
          </p:cNvSpPr>
          <p:nvPr>
            <p:ph idx="1"/>
          </p:nvPr>
        </p:nvSpPr>
        <p:spPr>
          <a:xfrm>
            <a:off x="1182565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                                                       API group    ODAP          Comparison 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				             group          group 	   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1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                                    	             N=22        N=23  	 N=14       	         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20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Number of relapsed	</a:t>
            </a: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  8	          6	10              **           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20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patients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endParaRPr sz="20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20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Employment status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Studying or working	      13           15            3      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Unemployed                   1            6 	 3      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Disability allowance         8            2             8               ***           </a:t>
            </a:r>
            <a:endParaRPr sz="20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ans Symbols"/>
              <a:buNone/>
            </a:pPr>
            <a:r>
              <a:rPr lang="en-US" sz="20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Residual psychotic symptoms </a:t>
            </a:r>
            <a:endParaRPr sz="20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0 - 1	 	       14          19     	 7                **          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2 - 4	  	         6           4      	 7          			</a:t>
            </a:r>
            <a:endParaRPr/>
          </a:p>
          <a:p>
            <a:pPr marL="342900" marR="0" lvl="0" indent="-2667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</a:pPr>
            <a:endParaRPr sz="2000" b="0" i="0" u="sng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2667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</a:pPr>
            <a:endParaRPr sz="2000" b="0" i="0" u="sng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4024753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</a:rPr>
              <a:t>Otevřený dialog v ČR ? </a:t>
            </a:r>
            <a:endParaRPr lang="cs-CZ" b="1" dirty="0">
              <a:solidFill>
                <a:srgbClr val="660066"/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Reforma psychiatrické péče </a:t>
            </a:r>
            <a:r>
              <a:rPr lang="mr-IN" dirty="0" smtClean="0"/>
              <a:t>–</a:t>
            </a:r>
            <a:r>
              <a:rPr lang="cs-CZ" dirty="0" smtClean="0"/>
              <a:t> vznikající Centra duševního zdraví (CDZ) </a:t>
            </a:r>
          </a:p>
          <a:p>
            <a:pPr lvl="1">
              <a:buFontTx/>
              <a:buChar char="-"/>
            </a:pPr>
            <a:r>
              <a:rPr lang="cs-CZ" dirty="0" smtClean="0"/>
              <a:t>CDZ poskytuje individualizovanou péči, koordinuje dostupné služby, podporuje zotavení</a:t>
            </a:r>
          </a:p>
          <a:p>
            <a:pPr lvl="1">
              <a:buFontTx/>
              <a:buChar char="-"/>
            </a:pPr>
            <a:r>
              <a:rPr lang="cs-CZ" dirty="0" smtClean="0"/>
              <a:t>je mezičlánkem mezi </a:t>
            </a:r>
            <a:r>
              <a:rPr lang="cs-CZ" dirty="0" err="1" smtClean="0"/>
              <a:t>ambul</a:t>
            </a:r>
            <a:r>
              <a:rPr lang="cs-CZ" dirty="0" smtClean="0"/>
              <a:t>. a lůžkovou péči (akutní i specializovanou). Jeho funkce je prevence hospitalizací, jejich zkracování a nápomoc k návratu </a:t>
            </a:r>
            <a:r>
              <a:rPr lang="cs-CZ" dirty="0" err="1" smtClean="0"/>
              <a:t>dlouhodob</a:t>
            </a:r>
            <a:r>
              <a:rPr lang="cs-CZ" dirty="0" smtClean="0"/>
              <a:t>. </a:t>
            </a:r>
            <a:r>
              <a:rPr lang="cs-CZ" dirty="0" err="1" smtClean="0"/>
              <a:t>hospital</a:t>
            </a:r>
            <a:r>
              <a:rPr lang="cs-CZ" dirty="0" smtClean="0"/>
              <a:t>. do běžného prostředí. </a:t>
            </a:r>
          </a:p>
          <a:p>
            <a:pPr lvl="1">
              <a:buFontTx/>
              <a:buChar char="-"/>
            </a:pPr>
            <a:r>
              <a:rPr lang="cs-CZ" dirty="0" smtClean="0"/>
              <a:t>Poskytuje </a:t>
            </a:r>
            <a:r>
              <a:rPr lang="cs-CZ" dirty="0" err="1" smtClean="0"/>
              <a:t>indiv</a:t>
            </a:r>
            <a:r>
              <a:rPr lang="cs-CZ" dirty="0" smtClean="0"/>
              <a:t>. péči všem potřebným klientům/pacientům bez čekací doby </a:t>
            </a:r>
          </a:p>
          <a:p>
            <a:pPr lvl="1">
              <a:buFontTx/>
              <a:buChar char="-"/>
            </a:pPr>
            <a:r>
              <a:rPr lang="cs-CZ" dirty="0" smtClean="0"/>
              <a:t>Zajišťuje v rámci své spádové oblasti funkční propojení ambulantní a lůžkové péče </a:t>
            </a:r>
          </a:p>
          <a:p>
            <a:pPr lvl="1">
              <a:buFontTx/>
              <a:buChar char="-"/>
            </a:pPr>
            <a:r>
              <a:rPr lang="cs-CZ" dirty="0" smtClean="0"/>
              <a:t>Spolupráce s dalšími subjekty a služby, které jsou určené i „běžné populaci“ v oblasti </a:t>
            </a:r>
            <a:r>
              <a:rPr lang="cs-CZ" dirty="0" err="1" smtClean="0"/>
              <a:t>zaměstn</a:t>
            </a:r>
            <a:r>
              <a:rPr lang="cs-CZ" dirty="0" smtClean="0"/>
              <a:t>., </a:t>
            </a:r>
            <a:r>
              <a:rPr lang="cs-CZ" dirty="0" err="1" smtClean="0"/>
              <a:t>vzděl</a:t>
            </a:r>
            <a:r>
              <a:rPr lang="cs-CZ" dirty="0" smtClean="0"/>
              <a:t>., bydlení, </a:t>
            </a:r>
            <a:r>
              <a:rPr lang="cs-CZ" dirty="0" err="1" smtClean="0"/>
              <a:t>volnočas</a:t>
            </a:r>
            <a:r>
              <a:rPr lang="cs-CZ" dirty="0" smtClean="0"/>
              <a:t>. </a:t>
            </a:r>
            <a:r>
              <a:rPr lang="cs-CZ" dirty="0"/>
              <a:t>a</a:t>
            </a:r>
            <a:r>
              <a:rPr lang="cs-CZ" dirty="0" smtClean="0"/>
              <a:t>kt...</a:t>
            </a:r>
          </a:p>
          <a:p>
            <a:pPr lvl="1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523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Arial"/>
              </a:rPr>
              <a:t>Další zdroje</a:t>
            </a:r>
            <a:endParaRPr lang="cs-CZ" b="1" dirty="0">
              <a:solidFill>
                <a:srgbClr val="660066"/>
              </a:solidFill>
              <a:latin typeface="Calibri"/>
              <a:ea typeface="Arial"/>
              <a:cs typeface="Calibri"/>
              <a:sym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http://otevrenedialogy.cz/index.php/zdroje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http://www.narativ.cz/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http://horizonty.narativ.cz/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https://dialogicalpractices.org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http://</a:t>
            </a:r>
            <a:r>
              <a:rPr lang="cs-CZ" dirty="0" err="1"/>
              <a:t>opendialogueapproach.co.uk</a:t>
            </a:r>
            <a:r>
              <a:rPr lang="cs-CZ" dirty="0" smtClean="0"/>
              <a:t>/</a:t>
            </a:r>
          </a:p>
          <a:p>
            <a:r>
              <a:rPr lang="cs-CZ" dirty="0"/>
              <a:t>http://</a:t>
            </a:r>
            <a:r>
              <a:rPr lang="cs-CZ" dirty="0" err="1"/>
              <a:t>apopendialogue.org</a:t>
            </a:r>
            <a:r>
              <a:rPr lang="cs-CZ" dirty="0" smtClean="0"/>
              <a:t>/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172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660066"/>
                </a:solidFill>
                <a:ea typeface="Arial"/>
                <a:cs typeface="Calibri"/>
                <a:sym typeface="Arial"/>
              </a:rPr>
              <a:t>Dotazy, </a:t>
            </a:r>
            <a:r>
              <a:rPr lang="cs-CZ" b="1" dirty="0" err="1" smtClean="0">
                <a:solidFill>
                  <a:srgbClr val="660066"/>
                </a:solidFill>
                <a:ea typeface="Arial"/>
                <a:cs typeface="Calibri"/>
                <a:sym typeface="Arial"/>
              </a:rPr>
              <a:t>komenty</a:t>
            </a:r>
            <a:r>
              <a:rPr lang="cs-CZ" b="1" dirty="0" smtClean="0">
                <a:solidFill>
                  <a:srgbClr val="660066"/>
                </a:solidFill>
                <a:ea typeface="Arial"/>
                <a:cs typeface="Calibri"/>
                <a:sym typeface="Arial"/>
              </a:rPr>
              <a:t>...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637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660066"/>
                </a:solidFill>
                <a:ea typeface="Arial"/>
                <a:cs typeface="Calibri"/>
                <a:sym typeface="Arial"/>
              </a:rPr>
              <a:t>Použitá literatura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lvl="0" indent="0" algn="just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" sz="5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Calibri"/>
              </a:rPr>
              <a:t>Alanen, Y., Lehtinen, K., Räkköläinen, V., &amp; Aaltonen, J. (1991). Need-adapted treatment of new schizophrenic patients: Experiences and results of the Turku project. Acta Psychiatrica Scandinavica, 83, 363–372</a:t>
            </a:r>
            <a:r>
              <a:rPr lang="en" sz="5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Calibri"/>
              </a:rPr>
              <a:t>.</a:t>
            </a:r>
            <a:endParaRPr lang="sk-SK" sz="5600" dirty="0" smtClean="0">
              <a:solidFill>
                <a:srgbClr val="000000"/>
              </a:solidFill>
              <a:latin typeface="Arial"/>
              <a:ea typeface="Arial"/>
              <a:cs typeface="Arial"/>
              <a:sym typeface="Calibri"/>
            </a:endParaRPr>
          </a:p>
          <a:p>
            <a:pPr marL="0" indent="0" algn="just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lang="en-US" sz="5600" dirty="0" smtClean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0" indent="0" algn="just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56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Aaltonen</a:t>
            </a:r>
            <a:r>
              <a:rPr lang="en-US" sz="5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J., </a:t>
            </a:r>
            <a:r>
              <a:rPr lang="en-US" sz="56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Seikkula</a:t>
            </a:r>
            <a:r>
              <a:rPr lang="en-US" sz="5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J., &amp; </a:t>
            </a:r>
            <a:r>
              <a:rPr lang="en-US" sz="56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Lehtinen</a:t>
            </a:r>
            <a:r>
              <a:rPr lang="en-US" sz="5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K. (2011). The Comprehensive Open-Dialogue Approach in Western Lapland: I. The incidence of non-affective psychosis and prodromal states. Psychosis, 3(3), 179–191. </a:t>
            </a:r>
            <a:endParaRPr lang="en" sz="5600" dirty="0">
              <a:solidFill>
                <a:srgbClr val="000000"/>
              </a:solidFill>
              <a:latin typeface="Arial"/>
              <a:ea typeface="Arial"/>
              <a:cs typeface="Arial"/>
              <a:sym typeface="Calibri"/>
            </a:endParaRPr>
          </a:p>
          <a:p>
            <a:pPr marL="0" lvl="0" indent="0" algn="just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lang="en" sz="5600" dirty="0">
              <a:solidFill>
                <a:srgbClr val="000000"/>
              </a:solidFill>
              <a:latin typeface="Arial"/>
              <a:ea typeface="Arial"/>
              <a:cs typeface="Arial"/>
              <a:sym typeface="Calibri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n" sz="5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Calibri"/>
              </a:rPr>
              <a:t>Seikkula, J., Aaltonen, J., Alakare, B., Haarakangas, K., Keranen, J., &amp; Lehtinen, K. (2006). Five year experience of first-episode nonaffective psychosis in open-dialogue approach: Treatment principles, follow-up outcomes, and two case studies. Psychotherapy Research, 16, 214–228</a:t>
            </a:r>
            <a:r>
              <a:rPr lang="en" sz="5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Calibri"/>
              </a:rPr>
              <a:t>.</a:t>
            </a:r>
            <a:endParaRPr lang="sk-SK" sz="5600" dirty="0" smtClean="0">
              <a:solidFill>
                <a:srgbClr val="000000"/>
              </a:solidFill>
              <a:latin typeface="Arial"/>
              <a:ea typeface="Arial"/>
              <a:cs typeface="Arial"/>
              <a:sym typeface="Calibri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" sz="5600" dirty="0">
              <a:solidFill>
                <a:srgbClr val="000000"/>
              </a:solidFill>
              <a:latin typeface="Arial"/>
              <a:ea typeface="Arial"/>
              <a:cs typeface="Arial"/>
              <a:sym typeface="Calibri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" sz="5600" dirty="0">
              <a:solidFill>
                <a:srgbClr val="000000"/>
              </a:solidFill>
              <a:latin typeface="Arial"/>
              <a:ea typeface="Arial"/>
              <a:cs typeface="Arial"/>
              <a:sym typeface="Calibri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n" sz="5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Calibri"/>
              </a:rPr>
              <a:t>Seikkula, J., Alakare, B., Aaltonen, J., Holma, J., Rasinkangas, A., &amp; Lehtinen, V. (2003). Open dialogue approach: Treatment principles and preliminary results of a two-year follow up on first episode schizophrenia. Ethical Human Sciences and Services, 5, 163–182.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n" sz="5600" dirty="0">
              <a:solidFill>
                <a:srgbClr val="000000"/>
              </a:solidFill>
              <a:latin typeface="Arial"/>
              <a:ea typeface="Arial"/>
              <a:cs typeface="Arial"/>
              <a:sym typeface="Calibri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n" sz="5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Calibri"/>
              </a:rPr>
              <a:t>Seikkula, J., &amp; Arnkil, T. E. (2013). Otevřené dialogy: setkávání sítí klienta v psychosociální práci. Brno: Narativ.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" sz="5600" dirty="0">
              <a:solidFill>
                <a:srgbClr val="000000"/>
              </a:solidFill>
              <a:latin typeface="Arial"/>
              <a:ea typeface="Arial"/>
              <a:cs typeface="Arial"/>
              <a:sym typeface="Verdana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5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Calibri"/>
              </a:rPr>
              <a:t>Svedberg, B., Mesterton, A. &amp; Cullberg, J. (2001). First-episode non-affective psychosis in a total urban population: a 5-year follow-up. Social Psychiatry, 36,332-337.</a:t>
            </a:r>
          </a:p>
          <a:p>
            <a:endParaRPr lang="cs-CZ" sz="4800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78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/>
        </p:nvSpPr>
        <p:spPr>
          <a:xfrm>
            <a:off x="247413" y="162899"/>
            <a:ext cx="868689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25" tIns="122025" rIns="122025" bIns="1220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 dirty="0">
                <a:solidFill>
                  <a:srgbClr val="660066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libri"/>
                <a:ea typeface="Calibri"/>
                <a:cs typeface="Calibri"/>
                <a:sym typeface="Arial"/>
              </a:rPr>
              <a:t>Vznik a rozvoj Otevřeného dialogu</a:t>
            </a:r>
            <a:endParaRPr sz="3600" b="1" dirty="0">
              <a:solidFill>
                <a:srgbClr val="660066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Calibri"/>
              <a:ea typeface="Calibri"/>
              <a:cs typeface="Calibri"/>
              <a:sym typeface="Arial"/>
            </a:endParaRPr>
          </a:p>
        </p:txBody>
      </p:sp>
      <p:pic>
        <p:nvPicPr>
          <p:cNvPr id="124" name="Shape 1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24880" y="1712160"/>
            <a:ext cx="2761560" cy="476604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 txBox="1"/>
          <p:nvPr/>
        </p:nvSpPr>
        <p:spPr>
          <a:xfrm>
            <a:off x="457110" y="1600200"/>
            <a:ext cx="5467500" cy="496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25" tIns="122025" rIns="122025" bIns="122025" anchor="t" anchorCtr="0">
            <a:noAutofit/>
          </a:bodyPr>
          <a:lstStyle/>
          <a:p>
            <a:pPr marL="457200" marR="0" lvl="0" indent="-387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cs-CZ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Reforma psychiatrie 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národní projekt na hledání nových přístupů ke </a:t>
            </a:r>
            <a:r>
              <a:rPr lang="cs-CZ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schizofrenii</a:t>
            </a:r>
            <a:r>
              <a:rPr lang="cs-CZ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Finsko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region Západní Laponsko, začátek 80. </a:t>
            </a:r>
            <a:r>
              <a:rPr lang="cs-CZ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let) 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7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Tým kolem </a:t>
            </a:r>
            <a:r>
              <a:rPr lang="cs-CZ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Jaakka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Seikkuly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 nemocnici </a:t>
            </a:r>
            <a:r>
              <a:rPr lang="cs-CZ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Keropudas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cs-CZ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Tornio</a:t>
            </a:r>
            <a:r>
              <a:rPr lang="cs-CZ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90719" marR="0" lvl="1" indent="-298079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Přechod z “chronické” nemocnice ---&gt; na “akutní” </a:t>
            </a:r>
            <a:r>
              <a:rPr lang="cs-CZ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zařízení a terénní týmy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90719" marR="0" lvl="1" indent="-298079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zaměření na to, co bude s </a:t>
            </a:r>
            <a:r>
              <a:rPr lang="cs-CZ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pacienty 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 jejich </a:t>
            </a:r>
            <a:r>
              <a:rPr lang="cs-CZ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propuštění</a:t>
            </a:r>
          </a:p>
          <a:p>
            <a:pPr marL="990719" lvl="1" indent="-298079">
              <a:lnSpc>
                <a:spcPct val="110000"/>
              </a:lnSpc>
              <a:buClr>
                <a:srgbClr val="000000"/>
              </a:buClr>
              <a:buSzPts val="2400"/>
              <a:buFont typeface="Arial"/>
              <a:buChar char="○"/>
            </a:pPr>
            <a:r>
              <a:rPr lang="cs-CZ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 současnosti </a:t>
            </a:r>
            <a:r>
              <a:rPr lang="cs-CZ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-&gt;</a:t>
            </a:r>
            <a:r>
              <a:rPr lang="cs-CZ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zaměření na léčbu a zachycení tzv. prvních </a:t>
            </a:r>
            <a:r>
              <a:rPr lang="cs-CZ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psychot</a:t>
            </a:r>
            <a:r>
              <a:rPr lang="cs-CZ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cs-CZ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epizód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7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Aktuálně rozvoj mimo Finsko: 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90719" marR="0" lvl="1" indent="-361439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Norsko, Dánsko, Velká Británie, Polsko, Německo, Itálie, USA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90719" marR="0" lvl="1" indent="-361439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Rozvoj peer otevřeného dialogu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037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/>
        </p:nvSpPr>
        <p:spPr>
          <a:xfrm>
            <a:off x="341650" y="176776"/>
            <a:ext cx="868689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25" tIns="122025" rIns="122025" bIns="122025" anchor="b" anchorCtr="0">
            <a:noAutofit/>
          </a:bodyPr>
          <a:lstStyle/>
          <a:p>
            <a:r>
              <a:rPr lang="cs-CZ" sz="3600" b="1" dirty="0">
                <a:solidFill>
                  <a:srgbClr val="660066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libri"/>
                <a:ea typeface="Calibri"/>
                <a:cs typeface="Calibri"/>
                <a:sym typeface="Arial"/>
              </a:rPr>
              <a:t>Co všechno se v OD využívá ?</a:t>
            </a:r>
            <a:endParaRPr sz="3600" b="1" dirty="0">
              <a:solidFill>
                <a:srgbClr val="660066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Calibri"/>
              <a:ea typeface="Calibri"/>
              <a:cs typeface="Calibri"/>
              <a:sym typeface="Arial"/>
            </a:endParaRPr>
          </a:p>
        </p:txBody>
      </p:sp>
      <p:sp>
        <p:nvSpPr>
          <p:cNvPr id="131" name="Shape 131"/>
          <p:cNvSpPr txBox="1"/>
          <p:nvPr/>
        </p:nvSpPr>
        <p:spPr>
          <a:xfrm>
            <a:off x="457110" y="1600200"/>
            <a:ext cx="8229330" cy="364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25" tIns="122025" rIns="122025" bIns="122025" anchor="t" anchorCtr="0">
            <a:noAutofit/>
          </a:bodyPr>
          <a:lstStyle/>
          <a:p>
            <a:pPr marL="609480" marR="0" lvl="0" indent="-53928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Char char="●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Krizová intervence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okamžitá pomoc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480" marR="0" lvl="0" indent="-53928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Char char="●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Farmakoterapie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 antipsychotika (preferují nízké dávky na krátkou dobu), anxiolytika, antidepresiva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480" marR="0" lvl="0" indent="-51408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Char char="●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Psychoterapeutické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porozumění významu prožívané zkušenosti (a symptomům) v dialogu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480" marR="0" lvl="0" indent="-53928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Char char="●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Psychosociální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zahrnutí rodiny a sociální sítě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480" marR="0" lvl="0" indent="-53928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Char char="●"/>
            </a:pPr>
            <a:r>
              <a:rPr lang="cs-CZ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Psychoedukační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pro rodinu nebo jiné zapojené osoby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49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rgbClr val="660066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libri"/>
                <a:ea typeface="Calibri"/>
                <a:cs typeface="Calibri"/>
              </a:rPr>
              <a:t>Ukázka </a:t>
            </a:r>
            <a:r>
              <a:rPr lang="cs-CZ" sz="3600" b="1" dirty="0">
                <a:solidFill>
                  <a:srgbClr val="660066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libri"/>
                <a:ea typeface="Calibri"/>
                <a:cs typeface="Calibri"/>
              </a:rPr>
              <a:t>práce v krizové</a:t>
            </a:r>
            <a:r>
              <a:rPr lang="cs-CZ" sz="3600" b="1" dirty="0" smtClean="0">
                <a:solidFill>
                  <a:srgbClr val="660066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libri"/>
                <a:ea typeface="Calibri"/>
                <a:cs typeface="Calibri"/>
              </a:rPr>
              <a:t> situaci dle OD</a:t>
            </a:r>
            <a:endParaRPr lang="cs-CZ" sz="3600" b="1" dirty="0">
              <a:solidFill>
                <a:srgbClr val="660066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Calibri"/>
              <a:ea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...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725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660066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libri"/>
                <a:ea typeface="Calibri"/>
                <a:cs typeface="Calibri"/>
              </a:rPr>
              <a:t>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63393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Arial"/>
                <a:cs typeface="Arial"/>
              </a:rPr>
              <a:t>Jaké principy práce v kazuistice pozorujete ? 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/>
                <a:cs typeface="Arial"/>
              </a:rPr>
              <a:t>Jak by jste to porovnali se současným systémem nebo možnosti v práci s krizí u nás ? </a:t>
            </a:r>
          </a:p>
        </p:txBody>
      </p:sp>
    </p:spTree>
    <p:extLst>
      <p:ext uri="{BB962C8B-B14F-4D97-AF65-F5344CB8AC3E}">
        <p14:creationId xmlns:p14="http://schemas.microsoft.com/office/powerpoint/2010/main" val="3902877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/>
        </p:nvSpPr>
        <p:spPr>
          <a:xfrm>
            <a:off x="270940" y="1208202"/>
            <a:ext cx="8681009" cy="537736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122025" tIns="122025" rIns="122025" bIns="122025" numCol="2" anchor="t" anchorCtr="0">
            <a:noAutofit/>
          </a:bodyPr>
          <a:lstStyle/>
          <a:p>
            <a:pPr marL="51120">
              <a:buClr>
                <a:srgbClr val="000000"/>
              </a:buClr>
              <a:buSzPts val="4000"/>
            </a:pPr>
            <a:r>
              <a:rPr lang="cs-CZ" u="sng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Přístup zaměřený na potřeby (</a:t>
            </a:r>
            <a:r>
              <a:rPr lang="cs-CZ" u="sng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Alanen</a:t>
            </a:r>
            <a:r>
              <a:rPr lang="cs-CZ" u="sng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1991) </a:t>
            </a:r>
          </a:p>
          <a:p>
            <a:pPr marL="5112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</a:pPr>
            <a:endParaRPr lang="cs-CZ" b="1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0832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•"/>
            </a:pPr>
            <a:r>
              <a:rPr lang="cs-CZ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Okamžitá </a:t>
            </a:r>
            <a:r>
              <a:rPr lang="cs-CZ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pomoc 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do </a:t>
            </a:r>
            <a:r>
              <a:rPr lang="cs-CZ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24/48 hod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krize jako </a:t>
            </a:r>
            <a:r>
              <a:rPr lang="cs-CZ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změna, tým 3 lidí</a:t>
            </a:r>
          </a:p>
          <a:p>
            <a:pPr marL="5112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</a:pPr>
            <a:endParaRPr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0832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•"/>
            </a:pPr>
            <a:r>
              <a:rPr lang="cs-CZ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Perspektiva rodin. a soc. sítí 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rodina a blízcí na všech </a:t>
            </a:r>
            <a:r>
              <a:rPr lang="cs-CZ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setk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od samého začátku, rodina jako zdroj („kdo s čím a jak může pomoci¨), ne předmět </a:t>
            </a:r>
            <a:r>
              <a:rPr lang="cs-CZ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léčby</a:t>
            </a:r>
          </a:p>
          <a:p>
            <a:pPr marL="5112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</a:pP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0832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•"/>
            </a:pPr>
            <a:r>
              <a:rPr lang="cs-CZ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Flexibilita a mobilita 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reakce odborníků je zaměřena na potřeby (</a:t>
            </a:r>
            <a:r>
              <a:rPr lang="cs-CZ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individ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a měnící se), frekvence a místo setkání se domlouvá </a:t>
            </a:r>
            <a:r>
              <a:rPr lang="cs-CZ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společně</a:t>
            </a:r>
          </a:p>
          <a:p>
            <a:pPr marL="5112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</a:pP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0832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•"/>
            </a:pPr>
            <a:r>
              <a:rPr lang="cs-CZ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Odpovědnost 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ten, kdo je prvně kontaktován, je zodpovědný za domluvení prvního </a:t>
            </a:r>
            <a:r>
              <a:rPr lang="cs-CZ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setk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a celého procesu. Každý člen týmu je </a:t>
            </a:r>
            <a:r>
              <a:rPr lang="cs-CZ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zodp</a:t>
            </a:r>
            <a:r>
              <a:rPr lang="cs-CZ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za všechny důležité zálež., ke kterým má co říct. </a:t>
            </a:r>
            <a:r>
              <a:rPr lang="cs-CZ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Všechny otázky jsou otevřeně diskutovány mezi odborníky, klientem a rodinou.</a:t>
            </a:r>
          </a:p>
          <a:p>
            <a:pPr marL="50832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•"/>
            </a:pPr>
            <a:endParaRPr lang="cs-CZ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08320" indent="-457200">
              <a:buClr>
                <a:srgbClr val="000000"/>
              </a:buClr>
              <a:buSzPts val="4000"/>
              <a:buFont typeface="Arial"/>
              <a:buChar char="•"/>
            </a:pPr>
            <a:r>
              <a:rPr lang="cs-CZ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Psychologická </a:t>
            </a:r>
            <a:r>
              <a:rPr lang="cs-CZ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kontinuita - </a:t>
            </a:r>
            <a:r>
              <a:rPr lang="cs-CZ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Setkává se tak dlouho, jak je potřeba. Změny v týmu, nové způsoby léčby atd. jsou zvažovány ohleduplně/promyšleně společně dopředu. Zvažují se rizika.</a:t>
            </a:r>
          </a:p>
          <a:p>
            <a:pPr marL="51120">
              <a:buClr>
                <a:srgbClr val="000000"/>
              </a:buClr>
              <a:buSzPts val="4000"/>
            </a:pPr>
            <a:endParaRPr lang="cs-CZ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08320" indent="-457200">
              <a:buClr>
                <a:srgbClr val="000000"/>
              </a:buClr>
              <a:buSzPts val="4000"/>
              <a:buFont typeface="Arial"/>
              <a:buChar char="•"/>
            </a:pPr>
            <a:r>
              <a:rPr lang="cs-CZ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Filozofie </a:t>
            </a:r>
            <a:r>
              <a:rPr lang="cs-CZ" b="1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dialogismu</a:t>
            </a:r>
            <a:endParaRPr lang="cs-CZ" b="1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120">
              <a:buClr>
                <a:srgbClr val="000000"/>
              </a:buClr>
              <a:buSzPts val="4000"/>
            </a:pPr>
            <a:endParaRPr lang="cs-CZ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65520" lvl="1" indent="-457200">
              <a:buClr>
                <a:srgbClr val="000000"/>
              </a:buClr>
              <a:buSzPts val="4000"/>
              <a:buFont typeface="Arial"/>
              <a:buChar char="•"/>
            </a:pPr>
            <a:r>
              <a:rPr lang="cs-CZ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Tolerance nejistoty</a:t>
            </a:r>
          </a:p>
          <a:p>
            <a:pPr marL="965520" lvl="1" indent="-457200">
              <a:buClr>
                <a:srgbClr val="000000"/>
              </a:buClr>
              <a:buSzPts val="4000"/>
              <a:buFont typeface="Arial"/>
              <a:buChar char="•"/>
            </a:pPr>
            <a:r>
              <a:rPr lang="cs-CZ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Odezva </a:t>
            </a:r>
            <a:r>
              <a:rPr lang="mr-IN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cs-CZ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responzivnost</a:t>
            </a:r>
            <a:r>
              <a:rPr lang="cs-CZ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dialog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457108" y="250878"/>
            <a:ext cx="8686891" cy="957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25" tIns="122025" rIns="122025" bIns="122025" anchor="b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 i="0" u="none" strike="noStrike" cap="none" dirty="0">
                <a:solidFill>
                  <a:srgbClr val="660066"/>
                </a:solidFill>
                <a:latin typeface="Calibri"/>
                <a:ea typeface="Arial"/>
                <a:cs typeface="Calibri"/>
                <a:sym typeface="Arial"/>
              </a:rPr>
              <a:t>Principy OD </a:t>
            </a:r>
            <a:r>
              <a:rPr lang="mr-IN" sz="3600" b="1" i="0" u="none" strike="noStrike" cap="none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Arial"/>
              </a:rPr>
              <a:t>–</a:t>
            </a:r>
            <a:r>
              <a:rPr lang="cs-CZ" sz="3600" b="1" i="0" u="none" strike="noStrike" cap="none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Arial"/>
              </a:rPr>
              <a:t> organizace péče</a:t>
            </a:r>
          </a:p>
        </p:txBody>
      </p:sp>
    </p:spTree>
    <p:extLst>
      <p:ext uri="{BB962C8B-B14F-4D97-AF65-F5344CB8AC3E}">
        <p14:creationId xmlns:p14="http://schemas.microsoft.com/office/powerpoint/2010/main" val="206732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/>
        </p:nvSpPr>
        <p:spPr>
          <a:xfrm>
            <a:off x="467544" y="1357701"/>
            <a:ext cx="8229330" cy="515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25" tIns="122025" rIns="122025" bIns="122025" anchor="t" anchorCtr="0">
            <a:noAutofit/>
          </a:bodyPr>
          <a:lstStyle/>
          <a:p>
            <a:endParaRPr lang="cs-CZ" sz="2400" b="1" strike="sngStrike" dirty="0" smtClean="0">
              <a:solidFill>
                <a:srgbClr val="660066"/>
              </a:solidFill>
              <a:latin typeface="Calibri"/>
              <a:ea typeface="Arial"/>
              <a:cs typeface="Calibri"/>
              <a:sym typeface="Arial"/>
            </a:endParaRPr>
          </a:p>
          <a:p>
            <a:endParaRPr lang="cs-CZ" sz="2400" b="1" strike="sngStrike" dirty="0">
              <a:solidFill>
                <a:srgbClr val="660066"/>
              </a:solidFill>
              <a:latin typeface="Calibri"/>
              <a:ea typeface="Arial"/>
              <a:cs typeface="Calibri"/>
              <a:sym typeface="Arial"/>
            </a:endParaRPr>
          </a:p>
          <a:p>
            <a:endParaRPr lang="cs-CZ" sz="2400" b="1" strike="sngStrike" dirty="0" smtClean="0">
              <a:solidFill>
                <a:srgbClr val="660066"/>
              </a:solidFill>
              <a:latin typeface="Calibri"/>
              <a:ea typeface="Arial"/>
              <a:cs typeface="Calibri"/>
              <a:sym typeface="Arial"/>
            </a:endParaRPr>
          </a:p>
          <a:p>
            <a:endParaRPr lang="cs-CZ" sz="2400" b="1" strike="sngStrike" dirty="0">
              <a:solidFill>
                <a:srgbClr val="660066"/>
              </a:solidFill>
              <a:latin typeface="Calibri"/>
              <a:ea typeface="Arial"/>
              <a:cs typeface="Calibri"/>
              <a:sym typeface="Arial"/>
            </a:endParaRPr>
          </a:p>
          <a:p>
            <a:pPr algn="ctr"/>
            <a:endParaRPr lang="cs-CZ" sz="2400" b="1" strike="sngStrike" dirty="0">
              <a:solidFill>
                <a:srgbClr val="660066"/>
              </a:solidFill>
              <a:latin typeface="Calibri"/>
              <a:ea typeface="Arial"/>
              <a:cs typeface="Calibri"/>
              <a:sym typeface="Arial"/>
            </a:endParaRPr>
          </a:p>
          <a:p>
            <a:r>
              <a:rPr lang="cs-CZ" sz="2400" b="1" strike="sngStrike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Arial"/>
              </a:rPr>
              <a:t>Ne </a:t>
            </a:r>
            <a:r>
              <a:rPr lang="cs-CZ" sz="2400" b="1" strike="sngStrike" dirty="0">
                <a:solidFill>
                  <a:srgbClr val="660066"/>
                </a:solidFill>
                <a:latin typeface="Calibri"/>
                <a:ea typeface="Arial"/>
                <a:cs typeface="Calibri"/>
                <a:sym typeface="Arial"/>
              </a:rPr>
              <a:t>CO děláme</a:t>
            </a:r>
            <a:r>
              <a:rPr lang="cs-CZ" sz="2400" b="1" dirty="0">
                <a:solidFill>
                  <a:srgbClr val="660066"/>
                </a:solidFill>
                <a:latin typeface="Calibri"/>
                <a:ea typeface="Arial"/>
                <a:cs typeface="Calibri"/>
                <a:sym typeface="Arial"/>
              </a:rPr>
              <a:t>, ale JAK to děláme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457110" y="274680"/>
            <a:ext cx="8528140" cy="909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25" tIns="122025" rIns="122025" bIns="122025" anchor="b" anchorCtr="0">
            <a:noAutofit/>
          </a:bodyPr>
          <a:lstStyle/>
          <a:p>
            <a:r>
              <a:rPr lang="cs-CZ" sz="3600" b="1" dirty="0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Arial"/>
              </a:rPr>
              <a:t>Filosofie </a:t>
            </a:r>
            <a:r>
              <a:rPr lang="cs-CZ" sz="3600" b="1" dirty="0" err="1" smtClean="0">
                <a:solidFill>
                  <a:srgbClr val="660066"/>
                </a:solidFill>
                <a:latin typeface="Calibri"/>
                <a:ea typeface="Arial"/>
                <a:cs typeface="Calibri"/>
                <a:sym typeface="Arial"/>
              </a:rPr>
              <a:t>dialogismu</a:t>
            </a:r>
            <a:endParaRPr lang="cs-CZ" sz="3600" b="1" dirty="0">
              <a:solidFill>
                <a:srgbClr val="660066"/>
              </a:solidFill>
              <a:latin typeface="Calibri"/>
              <a:ea typeface="Arial"/>
              <a:cs typeface="Calibri"/>
              <a:sym typeface="Arial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745873" y="838192"/>
            <a:ext cx="2622001" cy="1080400"/>
          </a:xfrm>
          <a:prstGeom prst="wedgeRoundRectCallout">
            <a:avLst>
              <a:gd name="adj1" fmla="val -34043"/>
              <a:gd name="adj2" fmla="val 7729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Calibri"/>
                <a:cs typeface="Calibri"/>
              </a:rPr>
              <a:t>Víc než na plánovaní se zaměřuje na „</a:t>
            </a:r>
            <a:r>
              <a:rPr lang="cs-CZ" b="1" dirty="0" smtClean="0">
                <a:latin typeface="Calibri"/>
                <a:cs typeface="Calibri"/>
              </a:rPr>
              <a:t>bytí slyšet a být vyslyšen“</a:t>
            </a:r>
            <a:endParaRPr lang="cs-CZ" b="1" dirty="0">
              <a:latin typeface="Calibri"/>
              <a:cs typeface="Calibri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127554" y="2251381"/>
            <a:ext cx="2621289" cy="1607154"/>
          </a:xfrm>
          <a:prstGeom prst="wedgeRoundRectCallout">
            <a:avLst>
              <a:gd name="adj1" fmla="val -34043"/>
              <a:gd name="adj2" fmla="val 7729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zkušenosti </a:t>
            </a:r>
            <a:r>
              <a:rPr lang="cs-CZ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klientů </a:t>
            </a:r>
            <a:r>
              <a:rPr lang="cs-CZ" b="1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jako </a:t>
            </a:r>
            <a:r>
              <a:rPr lang="cs-CZ" b="1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zdroje, hlasy  </a:t>
            </a:r>
            <a:r>
              <a:rPr lang="cs-CZ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---</a:t>
            </a:r>
            <a:r>
              <a:rPr lang="cs-CZ" dirty="0">
                <a:latin typeface="Calibri"/>
                <a:cs typeface="Calibri"/>
                <a:sym typeface="Arial"/>
              </a:rPr>
              <a:t> </a:t>
            </a:r>
            <a:r>
              <a:rPr lang="cs-CZ" dirty="0" err="1" smtClean="0">
                <a:latin typeface="Calibri"/>
                <a:cs typeface="Calibri"/>
                <a:sym typeface="Arial"/>
              </a:rPr>
              <a:t>d</a:t>
            </a:r>
            <a:r>
              <a:rPr lang="cs-CZ" dirty="0" err="1" smtClean="0">
                <a:latin typeface="Calibri"/>
                <a:cs typeface="Calibri"/>
              </a:rPr>
              <a:t>uš</a:t>
            </a:r>
            <a:r>
              <a:rPr lang="cs-CZ" dirty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cs-CZ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krize jako první </a:t>
            </a:r>
            <a:r>
              <a:rPr lang="cs-CZ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příležitost promluvit si společně o </a:t>
            </a:r>
            <a:r>
              <a:rPr lang="cs-CZ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nevyřčených zkušenostech</a:t>
            </a:r>
            <a:r>
              <a:rPr lang="cs-CZ" dirty="0" smtClean="0">
                <a:latin typeface="Calibri"/>
                <a:cs typeface="Calibri"/>
              </a:rPr>
              <a:t> 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640323" y="3737486"/>
            <a:ext cx="2873375" cy="1281070"/>
          </a:xfrm>
          <a:prstGeom prst="wedgeRoundRectCallout">
            <a:avLst>
              <a:gd name="adj1" fmla="val -34043"/>
              <a:gd name="adj2" fmla="val 7729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Snaha o pochopení toho, co se stalo/děje klientům a jejich blízkým 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1751800" y="5472425"/>
            <a:ext cx="2517017" cy="1002269"/>
          </a:xfrm>
          <a:prstGeom prst="wedgeRoundRectCallout">
            <a:avLst>
              <a:gd name="adj1" fmla="val -34043"/>
              <a:gd name="adj2" fmla="val 7729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dirty="0" smtClean="0">
                <a:latin typeface="Calibri"/>
                <a:cs typeface="Calibri"/>
                <a:sym typeface="Arial"/>
              </a:rPr>
              <a:t>Důraz na vztahy a pečovaní o ně</a:t>
            </a:r>
            <a:endParaRPr lang="cs-CZ" dirty="0">
              <a:latin typeface="Calibri"/>
              <a:cs typeface="Calibri"/>
              <a:sym typeface="Arial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948223" y="1378392"/>
            <a:ext cx="2721412" cy="1405196"/>
          </a:xfrm>
          <a:prstGeom prst="wedgeRoundRectCallout">
            <a:avLst>
              <a:gd name="adj1" fmla="val -34043"/>
              <a:gd name="adj2" fmla="val 7729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Calibri"/>
                <a:cs typeface="Calibri"/>
              </a:rPr>
              <a:t>Dialog ne jako intervence, ale způsob bytí v rozhovoru, způsob jak mluvíme s druhými</a:t>
            </a:r>
            <a:endParaRPr lang="cs-CZ" b="1" dirty="0">
              <a:latin typeface="Calibri"/>
              <a:cs typeface="Calibri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593218" y="4434722"/>
            <a:ext cx="2928021" cy="1538838"/>
          </a:xfrm>
          <a:prstGeom prst="wedgeRoundRectCallout">
            <a:avLst>
              <a:gd name="adj1" fmla="val -38598"/>
              <a:gd name="adj2" fmla="val -85758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Calibri"/>
                <a:cs typeface="Calibri"/>
              </a:rPr>
              <a:t>„</a:t>
            </a:r>
            <a:r>
              <a:rPr lang="cs-CZ" dirty="0" smtClean="0">
                <a:latin typeface="Calibri"/>
                <a:cs typeface="Calibri"/>
              </a:rPr>
              <a:t>Poslouchat hlasy své i druhých pozorně a zodpovědně, to je náš nejhlubší zdroj k uzdravování.“ (Peggy </a:t>
            </a:r>
            <a:r>
              <a:rPr lang="cs-CZ" dirty="0" err="1" smtClean="0">
                <a:latin typeface="Calibri"/>
                <a:cs typeface="Calibri"/>
              </a:rPr>
              <a:t>Penn</a:t>
            </a:r>
            <a:r>
              <a:rPr lang="cs-CZ" dirty="0">
                <a:latin typeface="Calibri"/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1432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0165"/>
            <a:ext cx="8229600" cy="1119426"/>
          </a:xfrm>
        </p:spPr>
        <p:txBody>
          <a:bodyPr>
            <a:noAutofit/>
          </a:bodyPr>
          <a:lstStyle/>
          <a:p>
            <a:pPr algn="l"/>
            <a:r>
              <a:rPr lang="cs-CZ" sz="3600" b="1" dirty="0">
                <a:solidFill>
                  <a:srgbClr val="660066"/>
                </a:solidFill>
                <a:ea typeface="Arial"/>
                <a:cs typeface="Calibri"/>
                <a:sym typeface="Arial"/>
              </a:rPr>
              <a:t>Filosofie </a:t>
            </a:r>
            <a:r>
              <a:rPr lang="cs-CZ" sz="3600" b="1" dirty="0" err="1" smtClean="0">
                <a:solidFill>
                  <a:srgbClr val="660066"/>
                </a:solidFill>
                <a:ea typeface="Arial"/>
                <a:cs typeface="Calibri"/>
                <a:sym typeface="Arial"/>
              </a:rPr>
              <a:t>dialogismu</a:t>
            </a:r>
            <a:endParaRPr lang="cs-CZ" sz="3200" b="1" dirty="0">
              <a:solidFill>
                <a:srgbClr val="660066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>
                <a:hlinkClick r:id="rId3"/>
              </a:rPr>
              <a:t>https://www.youtube.com/watch?v=ufnwn5OrRus&amp;t=1029s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776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1657</TotalTime>
  <Words>1569</Words>
  <Application>Microsoft Office PowerPoint</Application>
  <PresentationFormat>Předvádění na obrazovce (4:3)</PresentationFormat>
  <Paragraphs>251</Paragraphs>
  <Slides>29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8" baseType="lpstr">
      <vt:lpstr>Arial</vt:lpstr>
      <vt:lpstr>Calibri</vt:lpstr>
      <vt:lpstr>Mangal</vt:lpstr>
      <vt:lpstr>Noto Sans Symbols</vt:lpstr>
      <vt:lpstr>Tahoma</vt:lpstr>
      <vt:lpstr>Times New Roman</vt:lpstr>
      <vt:lpstr>Verdana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Ukázka práce v krizové situaci dle OD</vt:lpstr>
      <vt:lpstr>???</vt:lpstr>
      <vt:lpstr>Prezentace aplikace PowerPoint</vt:lpstr>
      <vt:lpstr>Prezentace aplikace PowerPoint</vt:lpstr>
      <vt:lpstr>Filosofie dialogismu</vt:lpstr>
      <vt:lpstr>„Jestli chcete měnit systém, ve kterém jste, začněte měnit způsob, jak mluvíte s lidmi“.</vt:lpstr>
      <vt:lpstr>Filosofie dialogismu Dialog – odezva - responz</vt:lpstr>
      <vt:lpstr>Filosofie dialogismu Nevědění a zvědavost/zvídavost</vt:lpstr>
      <vt:lpstr>Prezentace aplikace PowerPoint</vt:lpstr>
      <vt:lpstr>Pojďme si vyzkoušet...  dávat odezvu, být zvídavý a tolerovat nejistotu </vt:lpstr>
      <vt:lpstr>Je Otevřený dialog efektivní způsob práce ? </vt:lpstr>
      <vt:lpstr>Prezentace aplikace PowerPoint</vt:lpstr>
      <vt:lpstr>Prezentace aplikace PowerPoint</vt:lpstr>
      <vt:lpstr>Analýza dialogické praxe   Follow-up po 5 letech OD u akutních psychóz - (Seikkula et al., 2006) </vt:lpstr>
      <vt:lpstr>Analýza dialogické praxe   Follow-up po 5 letech OD u akutních psychóz - (Seikkula et al., 2006) </vt:lpstr>
      <vt:lpstr>  Analýza dialogické praxe   Follow-up po 5 letech OD u akutních psychóz (Seikkula et al., 2006) </vt:lpstr>
      <vt:lpstr>    </vt:lpstr>
      <vt:lpstr>Prezentace aplikace PowerPoint</vt:lpstr>
      <vt:lpstr>COMPARISON OF 5-YEARS FOLLOW-UPS IN WESTERN LAPLAND AND STOCKHOLM</vt:lpstr>
      <vt:lpstr>TABLE  Means of treatment process variables in three schizophrenia groups at the two-year follow-up, t-test pair comparison (Seikkula, J. et al., 2003)</vt:lpstr>
      <vt:lpstr>TABLE  Frequencies of outcome variables in three schizophrenia groups at the two-year follow-up </vt:lpstr>
      <vt:lpstr>Otevřený dialog v ČR ? </vt:lpstr>
      <vt:lpstr>Další zdroje</vt:lpstr>
      <vt:lpstr>Dotazy, komenty... </vt:lpstr>
      <vt:lpstr>Použitá 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POZNAMKY LEN PRE NAS  Dialog ...</dc:title>
  <dc:creator>Lucia Ukropova</dc:creator>
  <cp:lastModifiedBy>Prochazkova</cp:lastModifiedBy>
  <cp:revision>45</cp:revision>
  <dcterms:created xsi:type="dcterms:W3CDTF">2018-03-22T07:50:46Z</dcterms:created>
  <dcterms:modified xsi:type="dcterms:W3CDTF">2018-04-21T08:30:08Z</dcterms:modified>
</cp:coreProperties>
</file>