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6" r:id="rId3"/>
    <p:sldId id="338" r:id="rId4"/>
    <p:sldId id="339" r:id="rId5"/>
    <p:sldId id="380" r:id="rId6"/>
    <p:sldId id="299" r:id="rId7"/>
    <p:sldId id="323" r:id="rId8"/>
    <p:sldId id="308" r:id="rId9"/>
    <p:sldId id="312" r:id="rId10"/>
    <p:sldId id="32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4367-5AED-443A-9D19-2D84384BB25E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8C35-2EEC-457F-B42D-7AC751D456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4367-5AED-443A-9D19-2D84384BB25E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8C35-2EEC-457F-B42D-7AC751D456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4367-5AED-443A-9D19-2D84384BB25E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8C35-2EEC-457F-B42D-7AC751D456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4367-5AED-443A-9D19-2D84384BB25E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8C35-2EEC-457F-B42D-7AC751D456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4367-5AED-443A-9D19-2D84384BB25E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8C35-2EEC-457F-B42D-7AC751D456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4367-5AED-443A-9D19-2D84384BB25E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8C35-2EEC-457F-B42D-7AC751D456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4367-5AED-443A-9D19-2D84384BB25E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8C35-2EEC-457F-B42D-7AC751D456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4367-5AED-443A-9D19-2D84384BB25E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8C35-2EEC-457F-B42D-7AC751D456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4367-5AED-443A-9D19-2D84384BB25E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8C35-2EEC-457F-B42D-7AC751D456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4367-5AED-443A-9D19-2D84384BB25E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8C35-2EEC-457F-B42D-7AC751D456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4367-5AED-443A-9D19-2D84384BB25E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8C35-2EEC-457F-B42D-7AC751D456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54367-5AED-443A-9D19-2D84384BB25E}" type="datetimeFigureOut">
              <a:rPr lang="cs-CZ" smtClean="0"/>
              <a:pPr/>
              <a:t>13.3.2018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58C35-2EEC-457F-B42D-7AC751D4562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predmet/ped/jaro2018/MSBK_VC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kuv.upol.cz/index.php?seo_url=aktualni-cislo&amp;casopis=3&amp;clanek=2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Výtvarné činnosti (didaktika VV)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73630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Pavla </a:t>
            </a:r>
            <a:r>
              <a:rPr lang="cs-CZ" dirty="0" smtClean="0"/>
              <a:t>Novotná</a:t>
            </a:r>
          </a:p>
          <a:p>
            <a:r>
              <a:rPr lang="cs-CZ" dirty="0" smtClean="0"/>
              <a:t>Konzultační hodiny:</a:t>
            </a:r>
            <a:endParaRPr lang="cs-CZ" dirty="0" smtClean="0"/>
          </a:p>
          <a:p>
            <a:r>
              <a:rPr lang="cs-CZ" dirty="0" smtClean="0"/>
              <a:t>ČT - 9.30-10.15 hod</a:t>
            </a:r>
          </a:p>
          <a:p>
            <a:r>
              <a:rPr lang="cs-CZ" b="1" dirty="0" smtClean="0"/>
              <a:t>Pá - 16.3. (13-14.00); 23.3. (11-12.00); 6.4. (16-17.30); 20.4., 27.4., 4.5., 11.5. - (10-11.00) – vždy předběžná domluva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cs-CZ" dirty="0" smtClean="0"/>
              <a:t>Vzorce, které dítě získává prostřednictvím těchto zdánlivě „herních“ aktivit, se netýkají pouze výtvarné oblasti 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dirty="0" smtClean="0"/>
              <a:t>vkusu</a:t>
            </a:r>
            <a:r>
              <a:rPr lang="cs-CZ" dirty="0" smtClean="0"/>
              <a:t>, rozvinutí tvořivosti, </a:t>
            </a:r>
            <a:r>
              <a:rPr lang="cs-CZ" dirty="0" smtClean="0"/>
              <a:t>fantazie), </a:t>
            </a:r>
            <a:r>
              <a:rPr lang="cs-CZ" dirty="0" smtClean="0"/>
              <a:t>ale vtiskávají se do </a:t>
            </a:r>
            <a:r>
              <a:rPr lang="cs-CZ" b="1" dirty="0" smtClean="0"/>
              <a:t>základních  jednacích a učících strategií dítěte</a:t>
            </a:r>
            <a:r>
              <a:rPr lang="cs-CZ" dirty="0" smtClean="0"/>
              <a:t>, které bude v budoucnu používat celý život.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hlinkClick r:id="rId2"/>
              </a:rPr>
              <a:t>MSBK_VC4/01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/>
            <a:r>
              <a:rPr lang="cs-CZ" dirty="0" smtClean="0"/>
              <a:t>Pá </a:t>
            </a:r>
            <a:r>
              <a:rPr lang="pt-BR" dirty="0" smtClean="0"/>
              <a:t>2</a:t>
            </a:r>
            <a:r>
              <a:rPr lang="pt-BR" dirty="0" smtClean="0"/>
              <a:t>. 3. 17:35–19:15</a:t>
            </a:r>
            <a:r>
              <a:rPr lang="cs-CZ" dirty="0" smtClean="0"/>
              <a:t> </a:t>
            </a:r>
            <a:r>
              <a:rPr lang="cs-CZ" dirty="0" smtClean="0"/>
              <a:t>– téma tvořivost</a:t>
            </a:r>
            <a:endParaRPr lang="cs-CZ" dirty="0" smtClean="0"/>
          </a:p>
          <a:p>
            <a:pPr marL="514350" indent="-514350"/>
            <a:r>
              <a:rPr lang="pt-BR" dirty="0" smtClean="0"/>
              <a:t>Pá 16. 3. 13:55–15:35</a:t>
            </a:r>
            <a:r>
              <a:rPr lang="cs-CZ" dirty="0" smtClean="0"/>
              <a:t> – dětský výtvarný vývoj, kresba a její </a:t>
            </a:r>
            <a:r>
              <a:rPr lang="cs-CZ" dirty="0" smtClean="0"/>
              <a:t>interpretace v předškolním věku</a:t>
            </a:r>
            <a:endParaRPr lang="cs-CZ" dirty="0" smtClean="0"/>
          </a:p>
          <a:p>
            <a:pPr marL="514350" indent="-514350"/>
            <a:r>
              <a:rPr lang="pt-BR" dirty="0" smtClean="0">
                <a:solidFill>
                  <a:srgbClr val="FF0000"/>
                </a:solidFill>
              </a:rPr>
              <a:t>Pá 6. 4. 17:35–19:15 </a:t>
            </a:r>
            <a:r>
              <a:rPr lang="cs-CZ" dirty="0" smtClean="0">
                <a:solidFill>
                  <a:srgbClr val="FF0000"/>
                </a:solidFill>
              </a:rPr>
              <a:t>– tvořivé výtvarné činnosti v MŠ – ukázky dobré praxe, práce s </a:t>
            </a:r>
            <a:r>
              <a:rPr lang="cs-CZ" dirty="0" smtClean="0">
                <a:solidFill>
                  <a:srgbClr val="FF0000"/>
                </a:solidFill>
              </a:rPr>
              <a:t>hlínou v uč. </a:t>
            </a:r>
            <a:r>
              <a:rPr lang="cs-CZ" dirty="0" smtClean="0">
                <a:solidFill>
                  <a:srgbClr val="FF0000"/>
                </a:solidFill>
              </a:rPr>
              <a:t>9</a:t>
            </a:r>
            <a:endParaRPr lang="cs-CZ" dirty="0" smtClean="0"/>
          </a:p>
          <a:p>
            <a:pPr marL="514350" indent="-514350"/>
            <a:r>
              <a:rPr lang="pt-BR" dirty="0" smtClean="0"/>
              <a:t>Pá 11. 5. 11:10–12:50</a:t>
            </a:r>
            <a:r>
              <a:rPr lang="cs-CZ" dirty="0" smtClean="0"/>
              <a:t> – reflexe praxe, výstupy z Vaši vlastní praxe (ostatní osobně 11.5., 18.5. a 25.5</a:t>
            </a:r>
            <a:r>
              <a:rPr lang="cs-CZ" dirty="0" smtClean="0"/>
              <a:t>.) dle domluvy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k zápočtu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b="1" dirty="0" smtClean="0"/>
              <a:t>Zadání:  </a:t>
            </a:r>
            <a:r>
              <a:rPr lang="cs-CZ" dirty="0" smtClean="0">
                <a:solidFill>
                  <a:srgbClr val="7030A0"/>
                </a:solidFill>
              </a:rPr>
              <a:t>prezentace výsledků pozorování, dokumentace, vlastní příprava, realizace a reflexe praxe před ostatními. </a:t>
            </a:r>
          </a:p>
          <a:p>
            <a:pPr>
              <a:buNone/>
            </a:pPr>
            <a:r>
              <a:rPr lang="cs-CZ" b="1" dirty="0" smtClean="0"/>
              <a:t>Zdokumentujte průběh nebo výsledky výtvarné činnosti dětí v MŠ</a:t>
            </a:r>
            <a:r>
              <a:rPr lang="cs-CZ" dirty="0" smtClean="0"/>
              <a:t>. Pokuste se  zhodnotit jejich přínos, vycházejte z cílů předškolního vzdělávání (RVP PV). </a:t>
            </a:r>
          </a:p>
          <a:p>
            <a:pPr>
              <a:buNone/>
            </a:pPr>
            <a:endParaRPr lang="cs-CZ" dirty="0" smtClean="0"/>
          </a:p>
          <a:p>
            <a:pPr lvl="0">
              <a:buNone/>
            </a:pPr>
            <a:r>
              <a:rPr lang="cs-CZ" b="1" dirty="0" smtClean="0"/>
              <a:t>Připravte a realizujte s dětmi alespoň 2 výtvarné aktivity</a:t>
            </a:r>
            <a:r>
              <a:rPr lang="cs-CZ" dirty="0" smtClean="0"/>
              <a:t>, které podporují především vzdělávací cíl: </a:t>
            </a:r>
            <a:r>
              <a:rPr lang="cs-CZ" b="1" dirty="0" smtClean="0">
                <a:solidFill>
                  <a:srgbClr val="FF0000"/>
                </a:solidFill>
              </a:rPr>
              <a:t>rozvoj tvořivosti (tvořivého myšlení, řešení problémů, tvořivého sebevyjádření</a:t>
            </a:r>
            <a:r>
              <a:rPr lang="cs-CZ" b="1" dirty="0" smtClean="0">
                <a:solidFill>
                  <a:srgbClr val="FF0000"/>
                </a:solidFill>
              </a:rPr>
              <a:t>)</a:t>
            </a:r>
          </a:p>
          <a:p>
            <a:pPr lvl="0">
              <a:buNone/>
            </a:pPr>
            <a:r>
              <a:rPr lang="cs-CZ" b="1" dirty="0" smtClean="0"/>
              <a:t>- </a:t>
            </a:r>
            <a:r>
              <a:rPr lang="cs-CZ" dirty="0" smtClean="0"/>
              <a:t> </a:t>
            </a:r>
            <a:r>
              <a:rPr lang="cs-CZ" dirty="0" smtClean="0"/>
              <a:t>připravte podmínky pro plošnou a prostorovou výtvarnou činnost ; venku x uvnitř)</a:t>
            </a:r>
          </a:p>
          <a:p>
            <a:pPr>
              <a:buNone/>
            </a:pPr>
            <a:r>
              <a:rPr lang="cs-CZ" dirty="0" smtClean="0"/>
              <a:t> - akcentujte samostatnost  a tvořivost dětí  </a:t>
            </a:r>
          </a:p>
          <a:p>
            <a:pPr>
              <a:buNone/>
            </a:pPr>
            <a:r>
              <a:rPr lang="cs-CZ" dirty="0" smtClean="0"/>
              <a:t> - aktivita musí být přiměřená věku dětí), podporujte tvořivé řešení úkolu</a:t>
            </a:r>
          </a:p>
          <a:p>
            <a:pPr>
              <a:buNone/>
            </a:pPr>
            <a:r>
              <a:rPr lang="cs-CZ" dirty="0" smtClean="0"/>
              <a:t> - uveďte souvislosti v RVP PV (návaznost na cíle a oblasti RVP PV); cílem je připravit vzdělávací nabídku s porozuměním školního kurikula </a:t>
            </a:r>
          </a:p>
          <a:p>
            <a:pPr>
              <a:buFontTx/>
              <a:buChar char="-"/>
            </a:pPr>
            <a:r>
              <a:rPr lang="cs-CZ" dirty="0" smtClean="0"/>
              <a:t>pokuste se o reflexi této činnosti </a:t>
            </a:r>
          </a:p>
          <a:p>
            <a:pPr>
              <a:buFontTx/>
              <a:buChar char="-"/>
            </a:pPr>
            <a:r>
              <a:rPr lang="cs-CZ" dirty="0" smtClean="0"/>
              <a:t>předložte dokumentaci (foto, video…)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Rámcová osnova úkolu: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cs-CZ" sz="1600" dirty="0" smtClean="0"/>
              <a:t>Název mateřské školy </a:t>
            </a:r>
            <a:br>
              <a:rPr lang="cs-CZ" sz="1600" dirty="0" smtClean="0"/>
            </a:br>
            <a:r>
              <a:rPr lang="cs-CZ" sz="1600" dirty="0" smtClean="0"/>
              <a:t>Specifikace MŠ (školní vzdělávací program, lokalita …) </a:t>
            </a:r>
            <a:br>
              <a:rPr lang="cs-CZ" sz="1600" dirty="0" smtClean="0"/>
            </a:br>
            <a:r>
              <a:rPr lang="cs-CZ" sz="1600" dirty="0" smtClean="0"/>
              <a:t>Počet dětí ve třídě, věk </a:t>
            </a:r>
            <a:br>
              <a:rPr lang="cs-CZ" sz="1600" dirty="0" smtClean="0"/>
            </a:br>
            <a:r>
              <a:rPr lang="cs-CZ" sz="1600" dirty="0" smtClean="0"/>
              <a:t>Četnost výtvarných činností za týden  (cca, vycházejte z pozorování)</a:t>
            </a:r>
            <a:br>
              <a:rPr lang="cs-CZ" sz="1600" dirty="0" smtClean="0"/>
            </a:br>
            <a:r>
              <a:rPr lang="cs-CZ" sz="1600" dirty="0" smtClean="0"/>
              <a:t>Formy realizace (příležitosti - kde, jak) </a:t>
            </a:r>
            <a:br>
              <a:rPr lang="cs-CZ" sz="1600" dirty="0" smtClean="0"/>
            </a:br>
            <a:r>
              <a:rPr lang="cs-CZ" sz="1600" dirty="0" smtClean="0"/>
              <a:t>Zaměření aktivit (podle prezentovaných děl v prostorách MŠ, komentáře učitelky </a:t>
            </a:r>
            <a:br>
              <a:rPr lang="cs-CZ" sz="1600" dirty="0" smtClean="0"/>
            </a:br>
            <a:r>
              <a:rPr lang="cs-CZ" sz="1600" dirty="0" smtClean="0"/>
              <a:t>(učitele), reakce dětí: </a:t>
            </a:r>
          </a:p>
          <a:p>
            <a:pPr>
              <a:buFont typeface="+mj-lt"/>
              <a:buAutoNum type="arabicPeriod"/>
            </a:pPr>
            <a:r>
              <a:rPr lang="cs-CZ" sz="1600" dirty="0" smtClean="0"/>
              <a:t>Popis a reflexe vybrané výtvarné aktivity učitelky (učitele) - pedagogická </a:t>
            </a:r>
            <a:br>
              <a:rPr lang="cs-CZ" sz="1600" dirty="0" smtClean="0"/>
            </a:br>
            <a:r>
              <a:rPr lang="cs-CZ" sz="1600" dirty="0" smtClean="0"/>
              <a:t>praxe </a:t>
            </a:r>
            <a:br>
              <a:rPr lang="cs-CZ" sz="1600" dirty="0" smtClean="0"/>
            </a:br>
            <a:r>
              <a:rPr lang="cs-CZ" sz="1600" dirty="0" smtClean="0"/>
              <a:t>- motivace </a:t>
            </a:r>
            <a:br>
              <a:rPr lang="cs-CZ" sz="1600" dirty="0" smtClean="0"/>
            </a:br>
            <a:r>
              <a:rPr lang="cs-CZ" sz="1600" dirty="0" smtClean="0"/>
              <a:t>- cíl (RVP PV) </a:t>
            </a:r>
            <a:br>
              <a:rPr lang="cs-CZ" sz="1600" dirty="0" smtClean="0"/>
            </a:br>
            <a:r>
              <a:rPr lang="cs-CZ" sz="1600" dirty="0" smtClean="0"/>
              <a:t>- průběh </a:t>
            </a:r>
            <a:br>
              <a:rPr lang="cs-CZ" sz="1600" dirty="0" smtClean="0"/>
            </a:br>
            <a:r>
              <a:rPr lang="cs-CZ" sz="1600" dirty="0" smtClean="0"/>
              <a:t>- zajímavé situace </a:t>
            </a:r>
            <a:br>
              <a:rPr lang="cs-CZ" sz="1600" dirty="0" smtClean="0"/>
            </a:br>
            <a:r>
              <a:rPr lang="cs-CZ" sz="1600" dirty="0" smtClean="0"/>
              <a:t>- individuální dispozice dítěte - respekt, nabídka, přiměřenost, aktivní přístup dítěte, samostatnost , tvořivost aj. </a:t>
            </a:r>
            <a:br>
              <a:rPr lang="cs-CZ" sz="1600" dirty="0" smtClean="0"/>
            </a:br>
            <a:r>
              <a:rPr lang="cs-CZ" sz="1600" dirty="0" smtClean="0"/>
              <a:t>- formy a kritéria hodnocení. </a:t>
            </a:r>
          </a:p>
          <a:p>
            <a:pPr>
              <a:buFont typeface="+mj-lt"/>
              <a:buAutoNum type="arabicPeriod"/>
            </a:pPr>
            <a:r>
              <a:rPr lang="cs-CZ" sz="1600" b="1" dirty="0" smtClean="0"/>
              <a:t>Popis a hodnocení vlastních  2 realizovaných činností s dětmi. </a:t>
            </a:r>
            <a:br>
              <a:rPr lang="cs-CZ" sz="1600" b="1" dirty="0" smtClean="0"/>
            </a:br>
            <a:r>
              <a:rPr lang="cs-CZ" sz="1600" b="1" dirty="0" smtClean="0"/>
              <a:t>Osobní postřehy, názory, připomínky, doporučení apod. </a:t>
            </a:r>
            <a:br>
              <a:rPr lang="cs-CZ" sz="1600" b="1" dirty="0" smtClean="0"/>
            </a:br>
            <a:r>
              <a:rPr lang="cs-CZ" sz="1600" b="1" dirty="0" smtClean="0"/>
              <a:t>Fotodokumentace sledované problematiky.</a:t>
            </a:r>
            <a:endParaRPr lang="cs-CZ" sz="1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cíle by měly výtvarné realizované činnosti podporovat: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1"/>
            <a:ext cx="8229600" cy="4968553"/>
          </a:xfrm>
        </p:spPr>
        <p:txBody>
          <a:bodyPr>
            <a:normAutofit fontScale="40000" lnSpcReduction="20000"/>
          </a:bodyPr>
          <a:lstStyle/>
          <a:p>
            <a:r>
              <a:rPr lang="cs-CZ" sz="5000" dirty="0" smtClean="0"/>
              <a:t>rozvoj a užívání všech </a:t>
            </a:r>
            <a:r>
              <a:rPr lang="cs-CZ" sz="5000" dirty="0" smtClean="0"/>
              <a:t>smyslů (Dítě a jeho tělo)</a:t>
            </a:r>
            <a:endParaRPr lang="cs-CZ" sz="5000" b="1" dirty="0" smtClean="0"/>
          </a:p>
          <a:p>
            <a:pPr lvl="0"/>
            <a:r>
              <a:rPr lang="cs-CZ" sz="5000" dirty="0" smtClean="0"/>
              <a:t>kultivace </a:t>
            </a:r>
            <a:r>
              <a:rPr lang="cs-CZ" sz="5000" dirty="0" smtClean="0"/>
              <a:t>představivosti a </a:t>
            </a:r>
            <a:r>
              <a:rPr lang="cs-CZ" sz="5000" dirty="0" smtClean="0"/>
              <a:t>fantazie (D. a jeho psychika)</a:t>
            </a:r>
            <a:endParaRPr lang="cs-CZ" sz="5000" dirty="0" smtClean="0"/>
          </a:p>
          <a:p>
            <a:pPr lvl="0"/>
            <a:r>
              <a:rPr lang="cs-CZ" sz="5000" b="1" dirty="0" smtClean="0"/>
              <a:t>rozvoj tvořivosti (tvořivého myšlení, řešení problémů, tvořivého sebevyjádření</a:t>
            </a:r>
            <a:r>
              <a:rPr lang="cs-CZ" sz="5000" b="1" dirty="0" smtClean="0"/>
              <a:t>)</a:t>
            </a:r>
          </a:p>
          <a:p>
            <a:r>
              <a:rPr lang="cs-CZ" sz="5000" dirty="0" smtClean="0"/>
              <a:t>rozvoj </a:t>
            </a:r>
            <a:r>
              <a:rPr lang="cs-CZ" sz="5000" dirty="0" smtClean="0"/>
              <a:t>zájmu </a:t>
            </a:r>
            <a:r>
              <a:rPr lang="cs-CZ" sz="5000" dirty="0" smtClean="0"/>
              <a:t>o formy neverbálního sdělení  (např. výtvarného)</a:t>
            </a:r>
          </a:p>
          <a:p>
            <a:pPr lvl="0"/>
            <a:r>
              <a:rPr lang="cs-CZ" sz="5000" dirty="0" smtClean="0"/>
              <a:t>rozvoj </a:t>
            </a:r>
            <a:r>
              <a:rPr lang="cs-CZ" sz="5000" dirty="0" smtClean="0"/>
              <a:t>pozitivních citů ve vztahu k sobě </a:t>
            </a:r>
            <a:r>
              <a:rPr lang="cs-CZ" sz="5000" dirty="0" smtClean="0"/>
              <a:t>- získání </a:t>
            </a:r>
            <a:r>
              <a:rPr lang="cs-CZ" sz="5000" dirty="0" smtClean="0"/>
              <a:t>sebevědomí, sebedůvěry, osobní </a:t>
            </a:r>
            <a:r>
              <a:rPr lang="cs-CZ" sz="5000" dirty="0" smtClean="0"/>
              <a:t>spokojenosti, </a:t>
            </a:r>
            <a:r>
              <a:rPr lang="cs-CZ" sz="5000" dirty="0" smtClean="0"/>
              <a:t>rozvoj </a:t>
            </a:r>
            <a:r>
              <a:rPr lang="cs-CZ" sz="5000" dirty="0" smtClean="0"/>
              <a:t>schopností </a:t>
            </a:r>
            <a:r>
              <a:rPr lang="cs-CZ" sz="5000" dirty="0" smtClean="0"/>
              <a:t>a dovedností umožňujících pocity, získané dojmy a prožitky </a:t>
            </a:r>
            <a:r>
              <a:rPr lang="cs-CZ" sz="5000" dirty="0" smtClean="0"/>
              <a:t>vyjádřit</a:t>
            </a:r>
            <a:r>
              <a:rPr lang="cs-CZ" sz="5000" b="1" dirty="0" smtClean="0"/>
              <a:t>, r</a:t>
            </a:r>
            <a:r>
              <a:rPr lang="cs-CZ" sz="5000" dirty="0" smtClean="0"/>
              <a:t>ozvoj estetického </a:t>
            </a:r>
            <a:r>
              <a:rPr lang="cs-CZ" sz="5000" dirty="0" smtClean="0"/>
              <a:t>vnímání, cítění a </a:t>
            </a:r>
            <a:r>
              <a:rPr lang="cs-CZ" sz="5000" dirty="0" smtClean="0"/>
              <a:t>prožívání</a:t>
            </a:r>
          </a:p>
          <a:p>
            <a:r>
              <a:rPr lang="cs-CZ" sz="5000" dirty="0" smtClean="0"/>
              <a:t>rozvoj kooperativních </a:t>
            </a:r>
            <a:r>
              <a:rPr lang="cs-CZ" sz="5000" dirty="0" smtClean="0"/>
              <a:t>dovedností a </a:t>
            </a:r>
            <a:r>
              <a:rPr lang="cs-CZ" sz="5000" dirty="0" err="1" smtClean="0"/>
              <a:t>prosoc.postojů</a:t>
            </a:r>
            <a:r>
              <a:rPr lang="cs-CZ" sz="5000" dirty="0" smtClean="0"/>
              <a:t> (při kolektivní práci či ve skupině) (</a:t>
            </a:r>
            <a:r>
              <a:rPr lang="cs-CZ" sz="5000" dirty="0" err="1" smtClean="0"/>
              <a:t>D.a</a:t>
            </a:r>
            <a:r>
              <a:rPr lang="cs-CZ" sz="5000" dirty="0" smtClean="0"/>
              <a:t> ten druhý)</a:t>
            </a:r>
          </a:p>
          <a:p>
            <a:pPr lvl="0"/>
            <a:r>
              <a:rPr lang="cs-CZ" sz="5000" dirty="0" smtClean="0"/>
              <a:t> </a:t>
            </a:r>
            <a:r>
              <a:rPr lang="cs-CZ" sz="5000" dirty="0" smtClean="0"/>
              <a:t>rozvoj kooperativních </a:t>
            </a:r>
            <a:r>
              <a:rPr lang="cs-CZ" sz="5000" dirty="0" smtClean="0"/>
              <a:t>dovedností</a:t>
            </a:r>
          </a:p>
          <a:p>
            <a:pPr lvl="0"/>
            <a:r>
              <a:rPr lang="cs-CZ" sz="5000" dirty="0" smtClean="0"/>
              <a:t>rozvoj schopnosti projevovat se </a:t>
            </a:r>
            <a:r>
              <a:rPr lang="cs-CZ" sz="5000" dirty="0" smtClean="0"/>
              <a:t>autenticky (D. a společnost)</a:t>
            </a:r>
          </a:p>
          <a:p>
            <a:r>
              <a:rPr lang="cs-CZ" sz="5000" dirty="0" smtClean="0"/>
              <a:t>vytvoření základů aktivních postojů ke světu, k životu, pozitivních vztahů ke kultuře a umění, rozvoj dovedností umožňujících tyto vztahy a postoje vyjadřovat a projevovat</a:t>
            </a:r>
          </a:p>
          <a:p>
            <a:pPr lvl="0"/>
            <a:endParaRPr lang="cs-CZ" dirty="0" smtClean="0"/>
          </a:p>
          <a:p>
            <a:endParaRPr lang="cs-CZ" dirty="0" smtClean="0"/>
          </a:p>
          <a:p>
            <a:pPr lvl="0"/>
            <a:endParaRPr lang="cs-CZ" b="1" dirty="0" smtClean="0"/>
          </a:p>
          <a:p>
            <a:pPr lvl="0"/>
            <a:endParaRPr lang="cs-CZ" b="1" dirty="0" smtClean="0"/>
          </a:p>
          <a:p>
            <a:endParaRPr lang="cs-CZ" b="1" dirty="0" smtClean="0"/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 zajímavý článek o tvořivosti a výsledky výzkumu:</a:t>
            </a:r>
          </a:p>
          <a:p>
            <a:endParaRPr lang="cs-CZ" dirty="0" smtClean="0"/>
          </a:p>
          <a:p>
            <a:r>
              <a:rPr lang="cs-CZ" i="1" dirty="0" smtClean="0"/>
              <a:t>Kateřina </a:t>
            </a:r>
            <a:r>
              <a:rPr lang="cs-CZ" i="1" dirty="0" smtClean="0"/>
              <a:t>Štěpánková</a:t>
            </a:r>
            <a:r>
              <a:rPr lang="cs-CZ" dirty="0" smtClean="0"/>
              <a:t>: </a:t>
            </a:r>
            <a:r>
              <a:rPr lang="cs-CZ" b="1" dirty="0" smtClean="0"/>
              <a:t>Jak </a:t>
            </a:r>
            <a:r>
              <a:rPr lang="cs-CZ" b="1" dirty="0" smtClean="0"/>
              <a:t>„zabít“ tvořivost ve výtvarné </a:t>
            </a:r>
            <a:r>
              <a:rPr lang="cs-CZ" b="1" dirty="0" smtClean="0"/>
              <a:t>výchově; </a:t>
            </a:r>
          </a:p>
          <a:p>
            <a:pPr>
              <a:buNone/>
            </a:pPr>
            <a:r>
              <a:rPr lang="cs-CZ" dirty="0" smtClean="0"/>
              <a:t>Kultura, umění a výchova (1/2013)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hlinkClick r:id="rId2"/>
              </a:rPr>
              <a:t>http</a:t>
            </a:r>
            <a:r>
              <a:rPr lang="cs-CZ" dirty="0" smtClean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kuv.upol.cz/index.php?seo_url=aktualni-cislo&amp;casopis=3&amp;clanek=21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(následné informace citovány z tohoto zdroje)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Úskalí používání</a:t>
            </a:r>
            <a:r>
              <a:rPr lang="cs-CZ" b="1" dirty="0" smtClean="0"/>
              <a:t> </a:t>
            </a:r>
            <a:r>
              <a:rPr lang="cs-CZ" b="1" dirty="0" smtClean="0"/>
              <a:t>šablon a předloh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Není </a:t>
            </a:r>
            <a:r>
              <a:rPr lang="cs-CZ" dirty="0" smtClean="0"/>
              <a:t>zde prostor pro hledání tvaru, pro přemýšlení, experiment a osobní volba je maximálně omezena.  </a:t>
            </a:r>
          </a:p>
          <a:p>
            <a:r>
              <a:rPr lang="cs-CZ" dirty="0" smtClean="0"/>
              <a:t>Aktivita je zredukována na </a:t>
            </a:r>
            <a:r>
              <a:rPr lang="cs-CZ" b="1" dirty="0" smtClean="0"/>
              <a:t>mechanickou reprodukce- vyplňování barvou nebo dekorem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 - (</a:t>
            </a:r>
            <a:r>
              <a:rPr lang="cs-CZ" dirty="0" smtClean="0"/>
              <a:t>hotový a uzavřený výklad </a:t>
            </a:r>
            <a:r>
              <a:rPr lang="cs-CZ" dirty="0" smtClean="0"/>
              <a:t>světa)</a:t>
            </a:r>
            <a:endParaRPr lang="cs-CZ" dirty="0" smtClean="0"/>
          </a:p>
          <a:p>
            <a:r>
              <a:rPr lang="cs-CZ" b="1" dirty="0" smtClean="0"/>
              <a:t>Málo prostoru pro fantazii, exploraci, experiment a samostatné řešení konkrétních poznávacích situací </a:t>
            </a:r>
            <a:r>
              <a:rPr lang="cs-CZ" dirty="0" smtClean="0"/>
              <a:t>(viz. RVPPV </a:t>
            </a:r>
            <a:r>
              <a:rPr lang="cs-CZ" dirty="0" smtClean="0"/>
              <a:t>, obl.2 Dítě a jeho psychika – Poznávací schopnosti, představivost a fantazie, myšlenkové operace)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Aby výtvarná činnost nebyla jen </a:t>
            </a:r>
            <a:r>
              <a:rPr lang="cs-CZ" sz="2800" b="1" dirty="0" smtClean="0">
                <a:solidFill>
                  <a:srgbClr val="FF0000"/>
                </a:solidFill>
              </a:rPr>
              <a:t>výroba</a:t>
            </a:r>
            <a:r>
              <a:rPr lang="cs-CZ" sz="2800" b="1" dirty="0" smtClean="0"/>
              <a:t> s použitím výtvarných prostředků </a:t>
            </a:r>
            <a:r>
              <a:rPr lang="cs-CZ" sz="2800" b="1" dirty="0" smtClean="0"/>
              <a:t>… Co tedy podporuje tvořivost: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experiment </a:t>
            </a:r>
          </a:p>
          <a:p>
            <a:r>
              <a:rPr lang="cs-CZ" dirty="0" smtClean="0"/>
              <a:t>práce s otevřeným koncem</a:t>
            </a:r>
          </a:p>
          <a:p>
            <a:r>
              <a:rPr lang="cs-CZ" dirty="0" smtClean="0"/>
              <a:t>herní aspekt</a:t>
            </a:r>
          </a:p>
          <a:p>
            <a:r>
              <a:rPr lang="cs-CZ" dirty="0" smtClean="0"/>
              <a:t>vytvoření podmínek pro úspěch </a:t>
            </a:r>
          </a:p>
          <a:p>
            <a:r>
              <a:rPr lang="cs-CZ" dirty="0" smtClean="0"/>
              <a:t>nízká možnost selhání</a:t>
            </a:r>
          </a:p>
          <a:p>
            <a:r>
              <a:rPr lang="cs-CZ" dirty="0" smtClean="0"/>
              <a:t>minimální omezení formálními pravidly, hodnocení jako součást procesu</a:t>
            </a:r>
          </a:p>
          <a:p>
            <a:r>
              <a:rPr lang="cs-CZ" dirty="0" smtClean="0"/>
              <a:t>akceptace chyby jako přirozeného procesu </a:t>
            </a:r>
            <a:r>
              <a:rPr lang="cs-CZ" dirty="0" smtClean="0"/>
              <a:t>hledání</a:t>
            </a:r>
            <a:endParaRPr lang="cs-CZ" dirty="0" smtClean="0"/>
          </a:p>
          <a:p>
            <a:r>
              <a:rPr lang="cs-CZ" dirty="0" smtClean="0"/>
              <a:t>podpora důvěry žáků v jejich tvořivé </a:t>
            </a:r>
            <a:r>
              <a:rPr lang="cs-CZ" dirty="0" smtClean="0"/>
              <a:t>schopnosti - schopnost učitele rozpoznat </a:t>
            </a:r>
            <a:r>
              <a:rPr lang="cs-CZ" dirty="0" smtClean="0"/>
              <a:t>projevy </a:t>
            </a:r>
            <a:r>
              <a:rPr lang="cs-CZ" dirty="0" smtClean="0"/>
              <a:t>tvořivosti: </a:t>
            </a:r>
            <a:r>
              <a:rPr lang="cs-CZ" dirty="0" smtClean="0"/>
              <a:t>c</a:t>
            </a:r>
            <a:r>
              <a:rPr lang="cs-CZ" dirty="0" smtClean="0"/>
              <a:t>hceme-li </a:t>
            </a:r>
            <a:r>
              <a:rPr lang="cs-CZ" dirty="0" smtClean="0"/>
              <a:t>tvořivost rozvíjet, je nezbytné se ji naučit </a:t>
            </a:r>
            <a:r>
              <a:rPr lang="cs-CZ" b="1" dirty="0" smtClean="0"/>
              <a:t>rozpoznat a odlišit od </a:t>
            </a:r>
            <a:r>
              <a:rPr lang="cs-CZ" b="1" dirty="0" smtClean="0"/>
              <a:t>nápodoby či opakování </a:t>
            </a:r>
            <a:r>
              <a:rPr lang="cs-CZ" b="1" dirty="0" smtClean="0"/>
              <a:t>prázdné, byť vizuálně působivé formy.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práce </a:t>
            </a:r>
            <a:r>
              <a:rPr lang="cs-CZ" dirty="0" smtClean="0"/>
              <a:t>s otevřeným koncem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umožňuje dopustit se chyby jako přirozené součásti procesu objevování a učení </a:t>
            </a:r>
            <a:r>
              <a:rPr lang="cs-CZ" dirty="0" smtClean="0"/>
              <a:t>se</a:t>
            </a:r>
            <a:endParaRPr lang="cs-CZ" dirty="0" smtClean="0"/>
          </a:p>
          <a:p>
            <a:r>
              <a:rPr lang="cs-CZ" dirty="0" smtClean="0"/>
              <a:t>hledání vlastní cesty ve způsobu a formě při výtvarném ztvárnění tématu</a:t>
            </a:r>
          </a:p>
          <a:p>
            <a:r>
              <a:rPr lang="cs-CZ" b="1" dirty="0" smtClean="0"/>
              <a:t>objevování osobitého výrazu namísto opakování daného vzoru či postupu</a:t>
            </a:r>
            <a:r>
              <a:rPr lang="cs-CZ" dirty="0" smtClean="0"/>
              <a:t>. 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411</Words>
  <Application>Microsoft Office PowerPoint</Application>
  <PresentationFormat>Předvádění na obrazovce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Výtvarné činnosti (didaktika VV)</vt:lpstr>
      <vt:lpstr>MSBK_VC4/01 </vt:lpstr>
      <vt:lpstr>Podmínky k zápočtu</vt:lpstr>
      <vt:lpstr>Rámcová osnova úkolu:</vt:lpstr>
      <vt:lpstr>Jaké cíle by měly výtvarné realizované činnosti podporovat:</vt:lpstr>
      <vt:lpstr>Snímek 6</vt:lpstr>
      <vt:lpstr>Úskalí používání šablon a předloh</vt:lpstr>
      <vt:lpstr>Aby výtvarná činnost nebyla jen výroba s použitím výtvarných prostředků … Co tedy podporuje tvořivost:</vt:lpstr>
      <vt:lpstr>Co je to práce s otevřeným koncem</vt:lpstr>
      <vt:lpstr>Snímek 10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Pavla Novotná</dc:creator>
  <cp:lastModifiedBy>Pavla Novotná</cp:lastModifiedBy>
  <cp:revision>48</cp:revision>
  <dcterms:created xsi:type="dcterms:W3CDTF">2018-02-22T21:27:12Z</dcterms:created>
  <dcterms:modified xsi:type="dcterms:W3CDTF">2018-03-13T09:45:47Z</dcterms:modified>
</cp:coreProperties>
</file>