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88" r:id="rId4"/>
    <p:sldId id="296" r:id="rId5"/>
    <p:sldId id="301" r:id="rId6"/>
    <p:sldId id="299" r:id="rId7"/>
    <p:sldId id="300" r:id="rId8"/>
    <p:sldId id="298" r:id="rId9"/>
    <p:sldId id="294" r:id="rId10"/>
    <p:sldId id="29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24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cs-CZ" smtClean="0"/>
              <a:t>24.10.2017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cs-CZ" smtClean="0"/>
              <a:t>24.10.2017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Volný tvar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" name="Volný tvar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Volný tvar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" name="Volný tvar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" name="Volný tvar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" name="Volný tvar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" name="Volný tvar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" name="Volný tvar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" name="Volný tvar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" name="Volný tvar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" name="Volný tvar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" name="Volný tvar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" name="Volný tvar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" name="Volný tvar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" name="Volný tvar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" name="Volný tvar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" name="Volný tvar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" name="Volný tvar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" name="Volný tvar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" name="Volný tvar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" name="Volný tvar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" name="Volný tvar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" name="Volný tvar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" name="Volný tvar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" name="Volný tvar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" name="Volný tvar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" name="Volný tvar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" name="Volný tvar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" name="Volný tvar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" name="Volný tvar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5" name="Volný tvar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6" name="Volný tvar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7" name="Volný tvar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8" name="Volný tvar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9" name="Volný tvar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40" name="Skupina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Volný tvar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2" name="Volný tvar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" name="Volný tvar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4" name="Volný tvar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5" name="Volný tvar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6" name="Volný tvar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7" name="Volný tvar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8" name="Volný tvar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sp>
        <p:nvSpPr>
          <p:cNvPr id="49" name="Volný tvar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grpSp>
        <p:nvGrpSpPr>
          <p:cNvPr id="50" name="Skupina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Volný tvar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2" name="Volný tvar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3" name="Volný tvar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4" name="Volný tvar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5" name="Volný tvar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6" name="Volný tvar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7" name="Volný tvar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8" name="Volný tvar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sp>
        <p:nvSpPr>
          <p:cNvPr id="59" name="Volný tvar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60" name="Volný tvar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grpSp>
        <p:nvGrpSpPr>
          <p:cNvPr id="61" name="Skupina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Volný tvar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3" name="Volný tvar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4" name="Volný tvar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5" name="Volný tvar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6" name="Volný tvar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7" name="Volný tvar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8" name="Volný tvar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9" name="Volný tvar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0" name="Volný tvar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1" name="Volný tvar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2" name="Volný tvar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3" name="Volný tvar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4" name="Volný tvar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5" name="Volný tvar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6" name="Volný tvar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7" name="Volný tvar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8" name="Volný tvar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9" name="Volný tvar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0" name="Volný tvar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81" name="Skupina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Volný tvar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3" name="Volný tvar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4" name="Volný tvar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5" name="Volný tvar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6" name="Volný tvar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87" name="Skupina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Volný tvar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9" name="Volný tvar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0" name="Volný tvar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1" name="Volný tvar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2" name="Volný tvar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3" name="Volný tvar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94" name="Skupina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Volný tvar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6" name="Volný tvar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7" name="Volný tvar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8" name="Volný tvar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99" name="Skupina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Volný tvar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1" name="Volný tvar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2" name="Volný tvar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3" name="Volný tvar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4" name="Volný tvar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5" name="Volný tvar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106" name="Skupina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Volný tvar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8" name="Volný tvar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9" name="Volný tvar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0" name="Volný tvar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1" name="Volný tvar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2" name="Volný tvar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3" name="Volný tvar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4" name="Volný tvar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sp>
        <p:nvSpPr>
          <p:cNvPr id="115" name="Volný tvar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6" name="Volný tvar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pSp>
        <p:nvGrpSpPr>
          <p:cNvPr id="117" name="Skupina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Volný tvar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9" name="Volný tvar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0" name="Volný tvar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1" name="Volný tvar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2" name="Volný tvar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3" name="Volný tvar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4" name="Volný tvar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5" name="Volný tvar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6" name="Volný tvar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7" name="Volný tvar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8" name="Volný tvar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9" name="Volný tvar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0" name="Volný tvar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1" name="Volný tvar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2" name="Volný tvar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3" name="Volný tvar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4" name="Volný tvar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5" name="Volný tvar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6" name="Volný tvar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7" name="Volný tvar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8" name="Volný tvar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9" name="Volný tvar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0" name="Volný tvar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1" name="Volný tvar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2" name="Volný tvar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3" name="Volný tvar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4" name="Volný tvar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5" name="Volný tvar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146" name="Skupina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Volný tvar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8" name="Volný tvar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9" name="Volný tvar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0" name="Volný tvar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1" name="Volný tvar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2" name="Volný tvar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3" name="Volný tvar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4" name="Volný tvar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5" name="Volný tvar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6" name="Volný tvar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7" name="Volný tvar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8" name="Volný tvar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9" name="Volný tvar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0" name="Volný tvar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1" name="Volný tvar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2" name="Volný tvar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3" name="Volný tvar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4" name="Volný tvar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5" name="Volný tvar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6" name="Volný tvar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7" name="Volný tvar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8" name="Volný tvar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9" name="Volný tvar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0" name="Volný tvar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171" name="Skupina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Volný tvar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3" name="Volný tvar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4" name="Volný tvar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5" name="Volný tvar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6" name="Volný tvar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7" name="Volný tvar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8" name="Volný tvar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9" name="Volný tvar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24.10.2017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24.10.2017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24.10.2017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24.10.2017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cs-CZ" smtClean="0"/>
              <a:t>24.10.2017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cs-CZ" smtClean="0"/>
              <a:t>24.10.2017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7" name="Volný tvar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8" name="Volný tvar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grpSp>
        <p:nvGrpSpPr>
          <p:cNvPr id="9" name="Skupina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Volný tvar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" name="Volný tvar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" name="Volný tvar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" name="Volný tvar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" name="Volný tvar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" name="Volný tvar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" name="Volný tvar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" name="Volný tvar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" name="Volný tvar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" name="Volný tvar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" name="Volný tvar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" name="Volný tvar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" name="Volný tvar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" name="Volný tvar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" name="Volný tvar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" name="Volný tvar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" name="Volný tvar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" name="Volný tvar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" name="Volný tvar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" name="Volný tvar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" name="Volný tvar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" name="Volný tvar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" name="Volný tvar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" name="Volný tvar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" name="Volný tvar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5" name="Volný tvar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6" name="Volný tvar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7" name="Volný tvar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8" name="Volný tvar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9" name="Volný tvar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0" name="Volný tvar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1" name="Volný tvar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2" name="Volný tvar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" name="Volný tvar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4" name="Volný tvar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5" name="Volný tvar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6" name="Volný tvar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7" name="Volný tvar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8" name="Volný tvar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9" name="Volný tvar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0" name="Volný tvar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1" name="Volný tvar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2" name="Volný tvar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3" name="Volný tvar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4" name="Volný tvar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5" name="Volný tvar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6" name="Volný tvar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7" name="Volný tvar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8" name="Volný tvar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9" name="Volný tvar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0" name="Volný tvar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1" name="Volný tvar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2" name="Volný tvar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3" name="Volný tvar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4" name="Volný tvar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5" name="Volný tvar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6" name="Volný tvar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7" name="Volný tvar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8" name="Volný tvar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9" name="Volný tvar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0" name="Volný tvar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1" name="Volný tvar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2" name="Volný tvar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3" name="Volný tvar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4" name="Volný tvar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5" name="Volný tvar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6" name="Volný tvar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7" name="Volný tvar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8" name="Volný tvar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9" name="Volný tvar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0" name="Volný tvar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1" name="Volný tvar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2" name="Volný tvar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3" name="Volný tvar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4" name="Volný tvar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5" name="Volný tvar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6" name="Volný tvar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7" name="Volný tvar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8" name="Volný tvar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9" name="Volný tvar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0" name="Volný tvar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1" name="Volný tvar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2" name="Volný tvar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93" name="Skupina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Volný tvar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5" name="Volný tvar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6" name="Volný tvar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7" name="Volný tvar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8" name="Volný tvar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9" name="Volný tvar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0" name="Volný tvar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1" name="Volný tvar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2" name="Volný tvar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3" name="Volný tvar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4" name="Volný tvar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5" name="Volný tvar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6" name="Volný tvar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7" name="Volný tvar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8" name="Volný tvar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9" name="Volný tvar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0" name="Volný tvar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1" name="Volný tvar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2" name="Volný tvar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3" name="Volný tvar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4" name="Volný tvar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5" name="Volný tvar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6" name="Volný tvar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7" name="Volný tvar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8" name="Volný tvar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9" name="Volný tvar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0" name="Volný tvar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1" name="Volný tvar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2" name="Volný tvar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3" name="Volný tvar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4" name="Volný tvar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5" name="Volný tvar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6" name="Volný tvar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7" name="Volný tvar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8" name="Volný tvar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9" name="Volný tvar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0" name="Volný tvar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1" name="Volný tvar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2" name="Volný tvar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3" name="Volný tvar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4" name="Volný tvar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5" name="Volný tvar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6" name="Volný tvar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7" name="Volný tvar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8" name="Volný tvar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9" name="Volný tvar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0" name="Volný tvar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1" name="Volný tvar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2" name="Volný tvar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3" name="Volný tvar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4" name="Volný tvar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5" name="Volný tvar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6" name="Volný tvar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7" name="Volný tvar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8" name="Volný tvar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9" name="Volný tvar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0" name="Volný tvar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1" name="Volný tvar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2" name="Volný tvar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3" name="Volný tvar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4" name="Volný tvar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5" name="Volný tvar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6" name="Volný tvar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7" name="Volný tvar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8" name="Volný tvar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9" name="Volný tvar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0" name="Volný tvar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1" name="Volný tvar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2" name="Volný tvar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3" name="Volný tvar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4" name="Volný tvar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5" name="Volný tvar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6" name="Volný tvar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7" name="Volný tvar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8" name="Volný tvar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9" name="Volný tvar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0" name="Volný tvar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1" name="Volný tvar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2" name="Volný tvar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3" name="Volný tvar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4" name="Volný tvar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5" name="Volný tvar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6" name="Volný tvar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177" name="Skupina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Volný tvar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9" name="Volný tvar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0" name="Volný tvar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1" name="Volný tvar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2" name="Volný tvar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3" name="Volný tvar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4" name="Volný tvar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5" name="Volný tvar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6" name="Volný tvar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7" name="Volný tvar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8" name="Volný tvar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9" name="Volný tvar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0" name="Volný tvar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1" name="Volný tvar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2" name="Volný tvar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3" name="Volný tvar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4" name="Volný tvar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5" name="Volný tvar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6" name="Volný tvar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7" name="Volný tvar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8" name="Volný tvar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9" name="Volný tvar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0" name="Volný tvar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1" name="Volný tvar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2" name="Volný tvar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3" name="Volný tvar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4" name="Volný tvar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5" name="Volný tvar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6" name="Volný tvar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7" name="Volný tvar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8" name="Volný tvar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9" name="Volný tvar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0" name="Volný tvar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1" name="Volný tvar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2" name="Volný tvar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3" name="Volný tvar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4" name="Volný tvar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5" name="Volný tvar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6" name="Volný tvar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7" name="Volný tvar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8" name="Volný tvar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9" name="Volný tvar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0" name="Volný tvar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1" name="Volný tvar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2" name="Volný tvar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3" name="Volný tvar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4" name="Volný tvar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5" name="Volný tvar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6" name="Volný tvar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7" name="Volný tvar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8" name="Volný tvar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9" name="Volný tvar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0" name="Volný tvar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1" name="Volný tvar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2" name="Volný tvar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3" name="Volný tvar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4" name="Volný tvar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5" name="Volný tvar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6" name="Volný tvar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7" name="Volný tvar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8" name="Volný tvar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9" name="Volný tvar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0" name="Volný tvar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1" name="Volný tvar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2" name="Volný tvar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3" name="Volný tvar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4" name="Volný tvar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5" name="Volný tvar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6" name="Volný tvar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7" name="Volný tvar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8" name="Volný tvar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9" name="Volný tvar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0" name="Volný tvar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1" name="Volný tvar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2" name="Volný tvar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3" name="Volný tvar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4" name="Volný tvar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5" name="Volný tvar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6" name="Volný tvar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7" name="Volný tvar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8" name="Volný tvar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9" name="Volný tvar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260" name="Skupina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Volný tvar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2" name="Volný tvar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3" name="Volný tvar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4" name="Volný tvar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5" name="Volný tvar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6" name="Volný tvar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7" name="Volný tvar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8" name="Volný tvar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9" name="Volný tvar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0" name="Volný tvar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1" name="Volný tvar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2" name="Volný tvar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3" name="Volný tvar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solidFill>
                  <a:schemeClr val="accent6"/>
                </a:solidFill>
              </a:endParaRPr>
            </a:p>
          </p:txBody>
        </p:sp>
        <p:sp>
          <p:nvSpPr>
            <p:cNvPr id="274" name="Volný tvar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5" name="Volný tvar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6" name="Volný tvar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7" name="Volný tvar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solidFill>
                  <a:schemeClr val="accent6"/>
                </a:solidFill>
              </a:endParaRPr>
            </a:p>
          </p:txBody>
        </p:sp>
        <p:sp>
          <p:nvSpPr>
            <p:cNvPr id="278" name="Volný tvar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9" name="Volný tvar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0" name="Volný tvar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1" name="Volný tvar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2" name="Volný tvar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3" name="Volný tvar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4" name="Volný tvar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Volný tvar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Volný tvar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7" name="Volný tvar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8" name="Volný tvar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289" name="Skupina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Volný tvar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1" name="Ová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2" name="Volný tvar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3" name="Volný tvar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4" name="Volný tvar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5" name="Volný tvar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6" name="Volný tvar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7" name="Volný tvar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8" name="Volný tvar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9" name="Volný tvar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0" name="Volný tvar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1" name="Volný tvar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2" name="Volný tvar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3" name="Volný tvar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4" name="Volný tvar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5" name="Volný tvar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6" name="Volný tvar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7" name="Volný tvar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8" name="Volný tvar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9" name="Volný tvar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sp>
        <p:nvSpPr>
          <p:cNvPr id="310" name="Volný tvar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grpSp>
        <p:nvGrpSpPr>
          <p:cNvPr id="311" name="Skupina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Volný tvar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3" name="Volný tvar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4" name="Volný tvar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5" name="Volný tvar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6" name="Volný tvar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7" name="Volný tvar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8" name="Volný tvar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9" name="Volný tvar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0" name="Volný tvar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1" name="Volný tvar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2" name="Volný tvar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3" name="Volný tvar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4" name="Volný tvar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5" name="Volný tvar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6" name="Volný tvar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7" name="Volný tvar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8" name="Volný tvar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9" name="Volný tvar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0" name="Volný tvar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1" name="Volný tvar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2" name="Volný tvar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3" name="Volný tvar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4" name="Volný tvar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5" name="Volný tvar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6" name="Volný tvar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7" name="Volný tvar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8" name="Volný tvar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9" name="Volný tvar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0" name="Volný tvar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1" name="Volný tvar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2" name="Volný tvar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3" name="Volný tvar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4" name="Volný tvar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5" name="Volný tvar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6" name="Volný tvar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7" name="Volný tvar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348" name="Skupina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Skupina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Volný tvar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76" name="Volný tvar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77" name="Volný tvar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78" name="Volný tvar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79" name="Volný tvar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0" name="Volný tvar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1" name="Volný tvar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2" name="Volný tvar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3" name="Volný tvar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4" name="Volný tvar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5" name="Volný tvar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6" name="Volný tvar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7" name="Volný tvar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8" name="Volný tvar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9" name="Volný tvar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0" name="Volný tvar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1" name="Volný tvar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2" name="Volný tvar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3" name="Volný tvar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4" name="Volný tvar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5" name="Volný tvar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6" name="Volný tvar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7" name="Volný tvar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8" name="Volný tvar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9" name="Volný tvar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0" name="Volný tvar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1" name="Volný tvar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2" name="Volný tvar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3" name="Volný tvar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4" name="Volný tvar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5" name="Volný tvar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6" name="Volný tvar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7" name="Volný tvar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8" name="Volný tvar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9" name="Volný tvar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0" name="Volný tvar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1" name="Volný tvar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2" name="Volný tvar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3" name="Volný tvar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4" name="Volný tvar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5" name="Volný tvar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6" name="Volný tvar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7" name="Volný tvar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8" name="Volný tvar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9" name="Volný tvar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20" name="Volný tvar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21" name="Volný tvar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</p:grpSp>
        <p:grpSp>
          <p:nvGrpSpPr>
            <p:cNvPr id="350" name="Skupina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Volný tvar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67" name="Volný tvar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68" name="Volný tvar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69" name="Volný tvar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70" name="Volný tvar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71" name="Volný tvar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72" name="Volný tvar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73" name="Volný tvar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74" name="Volný tvar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</p:grpSp>
        <p:grpSp>
          <p:nvGrpSpPr>
            <p:cNvPr id="351" name="Skupina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Volný tvar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60" name="Volný tvar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61" name="Volný tvar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62" name="Volný tvar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63" name="Volný tvar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64" name="Volný tvar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65" name="Volný tvar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</p:grpSp>
        <p:grpSp>
          <p:nvGrpSpPr>
            <p:cNvPr id="352" name="Skupina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Volný tvar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54" name="Volný tvar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55" name="Volný tvar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56" name="Volný tvar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57" name="Volný tvar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58" name="Volný tvar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</p:grpSp>
      </p:grpSp>
      <p:grpSp>
        <p:nvGrpSpPr>
          <p:cNvPr id="422" name="Skupina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Volný tvar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24" name="Volný tvar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25" name="Volný tvar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26" name="Volný tvar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27" name="Volný tvar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28" name="Volný tvar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29" name="Volný tvar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0" name="Volný tvar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431" name="Skupina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Volný tvar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3" name="Volný tvar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4" name="Volný tvar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5" name="Volný tvar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6" name="Volný tvar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7" name="Volný tvar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8" name="Volný tvar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9" name="Volný tvar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440" name="Skupina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Volný tvar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42" name="Volný tvar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43" name="Volný tvar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44" name="Volný tvar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45" name="Volný tvar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46" name="Volný tvar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47" name="Volný tvar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48" name="Volný tvar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24.10.2017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24.10.2017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24.10.2017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24.10.2017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8" name="Volný tvar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9" name="Volný tvar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grpSp>
        <p:nvGrpSpPr>
          <p:cNvPr id="10" name="Skupina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Volný tvar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" name="Volný tvar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" name="Volný tvar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" name="Volný tvar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" name="Volný tvar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" name="Volný tvar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" name="Volný tvar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" name="Volný tvar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19" name="Skupina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Volný tvar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" name="Volný tvar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" name="Volný tvar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" name="Volný tvar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" name="Volný tvar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" name="Volný tvar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26" name="Skupina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Volný tvar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" name="Volný tvar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" name="Volný tvar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" name="Volný tvar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" name="Volný tvar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" name="Volný tvar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" name="Volný tvar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34" name="Skupina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Volný tvar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6" name="Volný tvar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7" name="Volný tvar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8" name="Volný tvar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9" name="Volný tvar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0" name="Volný tvar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1" name="Volný tvar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2" name="Volný tvar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43" name="Skupina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Volný tvar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5" name="Volný tvar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6" name="Volný tvar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7" name="Volný tvar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8" name="Volný tvar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9" name="Volný tvar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0" name="Volný tvar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1" name="Volný tvar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52" name="Skupina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Volný tvar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61" name="Skupina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Volný tvar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3" name="Volný tvar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4" name="Volný tvar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5" name="Volný tvar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6" name="Volný tvar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7" name="Volný tvar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8" name="Volný tvar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9" name="Volný tvar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24.10.2017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6">
          <p15:clr>
            <a:srgbClr val="F26B43"/>
          </p15:clr>
        </p15:guide>
        <p15:guide id="3" pos="3840">
          <p15:clr>
            <a:srgbClr val="F26B43"/>
          </p15:clr>
        </p15:guide>
        <p15:guide id="4" orient="horz" pos="3552">
          <p15:clr>
            <a:srgbClr val="F26B43"/>
          </p15:clr>
        </p15:guide>
        <p15:guide id="5" pos="6720">
          <p15:clr>
            <a:srgbClr val="F26B43"/>
          </p15:clr>
        </p15:guide>
        <p15:guide id="6" pos="9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ethe.de/lhr/pro/frd/heft_21/FD_21_2010_Weitenberg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rlsen.de/sites/default/files/sonstiges/1202_Metamodell_Bilderbuecher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vs-material.wegerer.at/deutsch/pdf_d/literatur/raupen_bandolino.pdf" TargetMode="External"/><Relationship Id="rId3" Type="http://schemas.openxmlformats.org/officeDocument/2006/relationships/hyperlink" Target="https://www.youtube.com/watch?v=fGYZbtpCHT8" TargetMode="External"/><Relationship Id="rId7" Type="http://schemas.openxmlformats.org/officeDocument/2006/relationships/hyperlink" Target="https://vs-material.wegerer.at/deutsch/pdf_d/literatur/raupen_Sachgeschichte.pdf" TargetMode="External"/><Relationship Id="rId2" Type="http://schemas.openxmlformats.org/officeDocument/2006/relationships/hyperlink" Target="https://www.youtube.com/watch?v=1pTRJS2zvA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islcollective.com/resources/search_result?Tags=Raupe+Nimmersatt&amp;type=Printables&amp;searchworksheet=GO" TargetMode="External"/><Relationship Id="rId5" Type="http://schemas.openxmlformats.org/officeDocument/2006/relationships/hyperlink" Target="https://www.youtube.com/watch?v=iuI7nm__8NE" TargetMode="External"/><Relationship Id="rId4" Type="http://schemas.openxmlformats.org/officeDocument/2006/relationships/hyperlink" Target="https://www.youtube.com/watch?v=c_PptUtXWHU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in.com/de/e-book/282582/das-bilderbuch-im-unterricht-der-grundschule-verschiedene-einsatz-moeglichkeit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6600" b="0" i="0" dirty="0" err="1">
                <a:solidFill>
                  <a:schemeClr val="tx1"/>
                </a:solidFill>
                <a:latin typeface="Cambria"/>
                <a:ea typeface="+mj-ea"/>
                <a:cs typeface="+mj-cs"/>
              </a:rPr>
              <a:t>Bilderbuchdidaktik</a:t>
            </a:r>
            <a:endParaRPr lang="cs-CZ" sz="6600" b="0" i="0" dirty="0">
              <a:solidFill>
                <a:schemeClr val="tx1"/>
              </a:solidFill>
              <a:latin typeface="Cambria"/>
              <a:ea typeface="+mj-ea"/>
              <a:cs typeface="+mj-cs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3500" b="1" dirty="0"/>
              <a:t>NJ_L400 Kinder- und Jugendliteratur</a:t>
            </a:r>
            <a:r>
              <a:rPr lang="cs-CZ" sz="3500" b="1" dirty="0"/>
              <a:t> (WS 2017</a:t>
            </a:r>
            <a:r>
              <a:rPr lang="cs-CZ" sz="3500" dirty="0"/>
              <a:t>)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4800" b="0" i="0" baseline="0" dirty="0"/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524000" y="78910"/>
            <a:ext cx="9265920" cy="123342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de-DE" b="1" dirty="0"/>
              <a:t>Bilderbuch: </a:t>
            </a:r>
            <a:endParaRPr lang="cs-CZ" sz="3400" b="0" i="0" dirty="0">
              <a:solidFill>
                <a:schemeClr val="tx1"/>
              </a:solidFill>
              <a:latin typeface="Cambria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8571" y="1485900"/>
            <a:ext cx="9527355" cy="415290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2200" dirty="0"/>
              <a:t>„ein Buch, in dem die Illustration gegenüber dem Text den Vorrang hat“ (</a:t>
            </a:r>
            <a:r>
              <a:rPr lang="de-DE" sz="2200" dirty="0" err="1"/>
              <a:t>Baroková</a:t>
            </a:r>
            <a:r>
              <a:rPr lang="de-DE" sz="2200" dirty="0"/>
              <a:t>, 2011, S. 5)</a:t>
            </a:r>
            <a:endParaRPr lang="cs-CZ" sz="2200" dirty="0"/>
          </a:p>
          <a:p>
            <a:pPr>
              <a:spcBef>
                <a:spcPts val="600"/>
              </a:spcBef>
            </a:pPr>
            <a:r>
              <a:rPr lang="de-DE" sz="2200" dirty="0" err="1"/>
              <a:t>Textfrei</a:t>
            </a:r>
            <a:r>
              <a:rPr lang="cs-CZ" sz="2200" dirty="0"/>
              <a:t> / </a:t>
            </a:r>
            <a:r>
              <a:rPr lang="de-DE" sz="2200" dirty="0"/>
              <a:t>mit kleinen Textpassagen</a:t>
            </a:r>
            <a:r>
              <a:rPr lang="cs-CZ" sz="2200" dirty="0"/>
              <a:t> /</a:t>
            </a:r>
            <a:r>
              <a:rPr lang="de-DE" sz="2200" dirty="0"/>
              <a:t>mit gleichrangigem Text (</a:t>
            </a:r>
            <a:r>
              <a:rPr lang="de-DE" sz="2200" dirty="0" err="1"/>
              <a:t>ibid</a:t>
            </a:r>
            <a:r>
              <a:rPr lang="de-DE" sz="2200" dirty="0"/>
              <a:t>, S. 11)</a:t>
            </a:r>
            <a:endParaRPr lang="cs-CZ" sz="2200" dirty="0"/>
          </a:p>
          <a:p>
            <a:pPr>
              <a:spcBef>
                <a:spcPts val="600"/>
              </a:spcBef>
            </a:pPr>
            <a:r>
              <a:rPr lang="de-DE" sz="2200" b="1" dirty="0"/>
              <a:t>Formen:</a:t>
            </a:r>
            <a:r>
              <a:rPr lang="de-DE" sz="2200" dirty="0"/>
              <a:t> Leporellos, Faltbilderbücher, </a:t>
            </a:r>
            <a:r>
              <a:rPr lang="de-DE" sz="2200" dirty="0" err="1"/>
              <a:t>Bildegschichten</a:t>
            </a:r>
            <a:r>
              <a:rPr lang="de-DE" sz="2200" dirty="0"/>
              <a:t>, Sachbilderbücher, Fotobilderbücher,…(</a:t>
            </a:r>
            <a:r>
              <a:rPr lang="de-DE" sz="2200" dirty="0" err="1"/>
              <a:t>ibid</a:t>
            </a:r>
            <a:r>
              <a:rPr lang="de-DE" sz="2200" dirty="0"/>
              <a:t>, S. 5)</a:t>
            </a:r>
            <a:endParaRPr lang="cs-CZ" sz="2200" dirty="0"/>
          </a:p>
          <a:p>
            <a:pPr>
              <a:spcBef>
                <a:spcPts val="600"/>
              </a:spcBef>
            </a:pPr>
            <a:r>
              <a:rPr lang="de-DE" sz="2200" b="1" dirty="0"/>
              <a:t>Themenbereiche: </a:t>
            </a:r>
            <a:r>
              <a:rPr lang="de-DE" sz="2200" dirty="0"/>
              <a:t>Elementarbilderbuch, fantastische Bilderbuchgeschichten, Märchenbilderbuch, religiöse Bilderbuchgeschichten,… (vgl. </a:t>
            </a:r>
            <a:r>
              <a:rPr lang="de-DE" sz="2200" dirty="0" err="1"/>
              <a:t>ibid</a:t>
            </a:r>
            <a:r>
              <a:rPr lang="de-DE" sz="2200" dirty="0"/>
              <a:t>, S. 11)</a:t>
            </a:r>
            <a:endParaRPr lang="cs-CZ" sz="2200" dirty="0"/>
          </a:p>
          <a:p>
            <a:pPr>
              <a:spcBef>
                <a:spcPts val="600"/>
              </a:spcBef>
            </a:pPr>
            <a:r>
              <a:rPr lang="de-DE" sz="2200" dirty="0"/>
              <a:t>Das erste Bilderbuch</a:t>
            </a:r>
            <a:r>
              <a:rPr lang="de-DE" sz="2200" i="1" dirty="0"/>
              <a:t>: Orbis </a:t>
            </a:r>
            <a:r>
              <a:rPr lang="de-DE" sz="2200" i="1" dirty="0" err="1"/>
              <a:t>sensualium</a:t>
            </a:r>
            <a:r>
              <a:rPr lang="de-DE" sz="2200" i="1" dirty="0"/>
              <a:t> </a:t>
            </a:r>
            <a:r>
              <a:rPr lang="de-DE" sz="2200" i="1" dirty="0" err="1"/>
              <a:t>pictus</a:t>
            </a:r>
            <a:r>
              <a:rPr lang="de-DE" sz="2200" i="1" dirty="0"/>
              <a:t> </a:t>
            </a:r>
            <a:r>
              <a:rPr lang="de-DE" sz="2200" dirty="0"/>
              <a:t>(1658) von Johann Amos Comenius </a:t>
            </a:r>
            <a:endParaRPr lang="cs-CZ" sz="2200" dirty="0"/>
          </a:p>
          <a:p>
            <a:pPr>
              <a:spcBef>
                <a:spcPts val="600"/>
              </a:spcBef>
            </a:pPr>
            <a:r>
              <a:rPr lang="de-DE" sz="2200" dirty="0"/>
              <a:t>andere: </a:t>
            </a:r>
            <a:r>
              <a:rPr lang="de-DE" sz="2200" i="1" dirty="0"/>
              <a:t>Struwwelpeter</a:t>
            </a:r>
            <a:r>
              <a:rPr lang="de-DE" sz="2200" dirty="0"/>
              <a:t> (Hoffmann), </a:t>
            </a:r>
            <a:r>
              <a:rPr lang="de-DE" sz="2200" i="1" dirty="0"/>
              <a:t>Max und Moritz </a:t>
            </a:r>
            <a:r>
              <a:rPr lang="de-DE" sz="2200" dirty="0"/>
              <a:t>(Busch), </a:t>
            </a:r>
            <a:r>
              <a:rPr lang="de-DE" sz="2200" i="1" dirty="0"/>
              <a:t>Blumen-Märchen</a:t>
            </a:r>
            <a:r>
              <a:rPr lang="de-DE" sz="2200" dirty="0"/>
              <a:t> (</a:t>
            </a:r>
            <a:r>
              <a:rPr lang="de-DE" sz="2200" dirty="0" err="1"/>
              <a:t>Kreidolf</a:t>
            </a:r>
            <a:r>
              <a:rPr lang="de-DE" sz="2200" dirty="0"/>
              <a:t>),</a:t>
            </a:r>
            <a:r>
              <a:rPr lang="cs-CZ" sz="2200" dirty="0"/>
              <a:t> …</a:t>
            </a:r>
          </a:p>
          <a:p>
            <a:pPr>
              <a:spcBef>
                <a:spcPts val="600"/>
              </a:spcBef>
            </a:pPr>
            <a:r>
              <a:rPr lang="de-DE" sz="2200" dirty="0"/>
              <a:t>Geschichte und Formen der Bilderbücher - siehe </a:t>
            </a:r>
            <a:r>
              <a:rPr lang="de-DE" sz="2200" dirty="0" err="1"/>
              <a:t>Baroková</a:t>
            </a:r>
            <a:r>
              <a:rPr lang="de-DE" sz="2200" dirty="0"/>
              <a:t> (2011, S. 5-11).</a:t>
            </a:r>
            <a:endParaRPr lang="cs-CZ" sz="2200" dirty="0"/>
          </a:p>
          <a:p>
            <a:pPr marL="274320" indent="-228600" algn="l" defTabSz="914400">
              <a:lnSpc>
                <a:spcPct val="100000"/>
              </a:lnSpc>
              <a:spcBef>
                <a:spcPts val="600"/>
              </a:spcBef>
              <a:buSzPct val="100000"/>
              <a:buFont typeface="Arial"/>
              <a:buChar char="•"/>
            </a:pPr>
            <a:endParaRPr lang="cs-CZ" sz="2200" b="0" i="0" dirty="0"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40386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524000" y="78910"/>
            <a:ext cx="9265920" cy="123342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de-DE" b="1" dirty="0"/>
              <a:t>Bilderbuch</a:t>
            </a:r>
            <a:r>
              <a:rPr lang="cs-CZ" b="1" dirty="0"/>
              <a:t> im </a:t>
            </a:r>
            <a:r>
              <a:rPr lang="cs-CZ" b="1" dirty="0" err="1"/>
              <a:t>Fremdsprachenunterricht</a:t>
            </a:r>
            <a:r>
              <a:rPr lang="cs-CZ" b="1" dirty="0"/>
              <a:t> </a:t>
            </a:r>
            <a:r>
              <a:rPr lang="cs-CZ" sz="2800" b="1" dirty="0"/>
              <a:t>(Müller, 2007)</a:t>
            </a:r>
            <a:r>
              <a:rPr lang="de-DE" b="1" dirty="0"/>
              <a:t>: </a:t>
            </a:r>
            <a:endParaRPr lang="cs-CZ" sz="3400" b="0" i="0" dirty="0">
              <a:solidFill>
                <a:schemeClr val="tx1"/>
              </a:solidFill>
              <a:latin typeface="Cambria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8571" y="1485900"/>
            <a:ext cx="9527355" cy="4152901"/>
          </a:xfrm>
        </p:spPr>
        <p:txBody>
          <a:bodyPr>
            <a:noAutofit/>
          </a:bodyPr>
          <a:lstStyle/>
          <a:p>
            <a:r>
              <a:rPr lang="cs-CZ" sz="2200" dirty="0" err="1"/>
              <a:t>Sprachenlernen</a:t>
            </a:r>
            <a:r>
              <a:rPr lang="cs-CZ" sz="2200" dirty="0"/>
              <a:t> (Originalsprache, </a:t>
            </a:r>
            <a:r>
              <a:rPr lang="cs-CZ" sz="2200" dirty="0" err="1"/>
              <a:t>ihr</a:t>
            </a:r>
            <a:r>
              <a:rPr lang="cs-CZ" sz="2200" dirty="0"/>
              <a:t> </a:t>
            </a:r>
            <a:r>
              <a:rPr lang="cs-CZ" sz="2200" dirty="0" err="1"/>
              <a:t>Klang</a:t>
            </a:r>
            <a:r>
              <a:rPr lang="cs-CZ" sz="2200" dirty="0"/>
              <a:t>, </a:t>
            </a:r>
            <a:r>
              <a:rPr lang="cs-CZ" sz="2200" dirty="0" err="1"/>
              <a:t>Wortschatzerweiterung</a:t>
            </a:r>
            <a:r>
              <a:rPr lang="cs-CZ" sz="2200" dirty="0"/>
              <a:t>, …)</a:t>
            </a:r>
          </a:p>
          <a:p>
            <a:r>
              <a:rPr lang="cs-CZ" sz="2200" dirty="0" err="1"/>
              <a:t>interkulturelles</a:t>
            </a:r>
            <a:r>
              <a:rPr lang="cs-CZ" sz="2200" dirty="0"/>
              <a:t> </a:t>
            </a:r>
            <a:r>
              <a:rPr lang="cs-CZ" sz="2200" dirty="0" err="1"/>
              <a:t>Lernen</a:t>
            </a:r>
            <a:r>
              <a:rPr lang="cs-CZ" sz="2200" dirty="0"/>
              <a:t> (</a:t>
            </a:r>
            <a:r>
              <a:rPr lang="cs-CZ" sz="2200" dirty="0" err="1"/>
              <a:t>Einblick</a:t>
            </a:r>
            <a:r>
              <a:rPr lang="cs-CZ" sz="2200" dirty="0"/>
              <a:t> in </a:t>
            </a:r>
            <a:r>
              <a:rPr lang="cs-CZ" sz="2200" dirty="0" err="1"/>
              <a:t>fremde</a:t>
            </a:r>
            <a:r>
              <a:rPr lang="cs-CZ" sz="2200" dirty="0"/>
              <a:t> </a:t>
            </a:r>
            <a:r>
              <a:rPr lang="cs-CZ" sz="2200" dirty="0" err="1"/>
              <a:t>Kulturen</a:t>
            </a:r>
            <a:r>
              <a:rPr lang="cs-CZ" sz="2200" dirty="0"/>
              <a:t>) </a:t>
            </a:r>
          </a:p>
          <a:p>
            <a:r>
              <a:rPr lang="cs-CZ" sz="2200" dirty="0" err="1"/>
              <a:t>motivierend</a:t>
            </a:r>
            <a:r>
              <a:rPr lang="cs-CZ" sz="2200" dirty="0"/>
              <a:t> – </a:t>
            </a:r>
            <a:r>
              <a:rPr lang="cs-CZ" sz="2200" dirty="0" err="1"/>
              <a:t>schnelles</a:t>
            </a:r>
            <a:r>
              <a:rPr lang="cs-CZ" sz="2200" dirty="0"/>
              <a:t> </a:t>
            </a:r>
            <a:r>
              <a:rPr lang="cs-CZ" sz="2200" dirty="0" err="1"/>
              <a:t>Verständnis</a:t>
            </a:r>
            <a:r>
              <a:rPr lang="cs-CZ" sz="2200" dirty="0"/>
              <a:t> </a:t>
            </a:r>
            <a:r>
              <a:rPr lang="cs-CZ" sz="2200" dirty="0" err="1"/>
              <a:t>dank</a:t>
            </a:r>
            <a:r>
              <a:rPr lang="cs-CZ" sz="2200" dirty="0"/>
              <a:t> der </a:t>
            </a:r>
            <a:r>
              <a:rPr lang="cs-CZ" sz="2200" dirty="0" err="1"/>
              <a:t>einfachen</a:t>
            </a:r>
            <a:r>
              <a:rPr lang="cs-CZ" sz="2200" dirty="0"/>
              <a:t> </a:t>
            </a:r>
            <a:r>
              <a:rPr lang="cs-CZ" sz="2200" dirty="0" err="1"/>
              <a:t>Sprache</a:t>
            </a:r>
            <a:endParaRPr lang="cs-CZ" sz="2200" dirty="0"/>
          </a:p>
          <a:p>
            <a:r>
              <a:rPr lang="cs-CZ" sz="2200" dirty="0" err="1"/>
              <a:t>anschaulich</a:t>
            </a:r>
            <a:endParaRPr lang="cs-CZ" sz="2200" dirty="0"/>
          </a:p>
          <a:p>
            <a:r>
              <a:rPr lang="cs-CZ" sz="2200" dirty="0" err="1"/>
              <a:t>ansprechend</a:t>
            </a:r>
            <a:endParaRPr lang="cs-CZ" sz="2200" dirty="0"/>
          </a:p>
          <a:p>
            <a:r>
              <a:rPr lang="cs-CZ" sz="2200" dirty="0" err="1"/>
              <a:t>regt</a:t>
            </a:r>
            <a:r>
              <a:rPr lang="cs-CZ" sz="2200" dirty="0"/>
              <a:t> </a:t>
            </a:r>
            <a:r>
              <a:rPr lang="cs-CZ" sz="2200" dirty="0" err="1"/>
              <a:t>zur</a:t>
            </a:r>
            <a:r>
              <a:rPr lang="cs-CZ" sz="2200" dirty="0"/>
              <a:t> </a:t>
            </a:r>
            <a:r>
              <a:rPr lang="cs-CZ" sz="2200" dirty="0" err="1"/>
              <a:t>kreativen</a:t>
            </a:r>
            <a:r>
              <a:rPr lang="cs-CZ" sz="2200" dirty="0"/>
              <a:t> </a:t>
            </a:r>
            <a:r>
              <a:rPr lang="cs-CZ" sz="2200" dirty="0" err="1"/>
              <a:t>Arbeit</a:t>
            </a:r>
            <a:r>
              <a:rPr lang="cs-CZ" sz="2200" dirty="0"/>
              <a:t> </a:t>
            </a:r>
            <a:r>
              <a:rPr lang="cs-CZ" sz="2200" dirty="0" err="1"/>
              <a:t>an</a:t>
            </a:r>
            <a:endParaRPr lang="cs-CZ" sz="2200" dirty="0"/>
          </a:p>
          <a:p>
            <a:r>
              <a:rPr lang="cs-CZ" sz="2200" dirty="0"/>
              <a:t> …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600"/>
              </a:spcBef>
              <a:buSzPct val="100000"/>
              <a:buFont typeface="Arial"/>
              <a:buChar char="•"/>
            </a:pPr>
            <a:endParaRPr lang="cs-CZ" sz="2200" b="0" i="0" dirty="0"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97586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CCD1A25-AB2B-43F4-AED2-1F2AD078B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406990"/>
          </a:xfrm>
        </p:spPr>
        <p:txBody>
          <a:bodyPr>
            <a:normAutofit/>
          </a:bodyPr>
          <a:lstStyle/>
          <a:p>
            <a:r>
              <a:rPr lang="cs-CZ" b="1" dirty="0" err="1"/>
              <a:t>Bilderbuchdidaktik</a:t>
            </a:r>
            <a:r>
              <a:rPr lang="cs-CZ" b="1" dirty="0"/>
              <a:t>: </a:t>
            </a:r>
            <a:br>
              <a:rPr lang="cs-CZ" b="1" dirty="0"/>
            </a:br>
            <a:r>
              <a:rPr lang="de-DE" b="1" dirty="0"/>
              <a:t>Paradox: Bilderbücher vorlesen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200" b="1" dirty="0"/>
              <a:t>(</a:t>
            </a:r>
            <a:r>
              <a:rPr lang="cs-CZ" sz="2200" b="1" dirty="0" err="1"/>
              <a:t>Quelle</a:t>
            </a:r>
            <a:r>
              <a:rPr lang="cs-CZ" sz="2200" b="1" dirty="0"/>
              <a:t>: </a:t>
            </a:r>
            <a:r>
              <a:rPr lang="cs-CZ" sz="2200" b="1" dirty="0" err="1"/>
              <a:t>Schrinkert</a:t>
            </a:r>
            <a:r>
              <a:rPr lang="cs-CZ" sz="2200" b="1" dirty="0"/>
              <a:t>, online)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E542EAE-3755-4149-872B-482211A9B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/>
              <a:t>Bilderbücher </a:t>
            </a:r>
            <a:r>
              <a:rPr lang="cs-CZ" dirty="0" err="1"/>
              <a:t>vorlesen</a:t>
            </a:r>
            <a:r>
              <a:rPr lang="cs-CZ" dirty="0"/>
              <a:t>? </a:t>
            </a:r>
          </a:p>
          <a:p>
            <a:r>
              <a:rPr lang="de-DE" dirty="0"/>
              <a:t>Methoden der Bilderbuchbetrachtung </a:t>
            </a:r>
            <a:r>
              <a:rPr lang="cs-CZ" dirty="0"/>
              <a:t>(</a:t>
            </a:r>
            <a:r>
              <a:rPr lang="cs-CZ" dirty="0" err="1"/>
              <a:t>bzw</a:t>
            </a:r>
            <a:r>
              <a:rPr lang="cs-CZ" dirty="0"/>
              <a:t>. </a:t>
            </a:r>
            <a:r>
              <a:rPr lang="de-DE" dirty="0"/>
              <a:t>miteinander kombinier</a:t>
            </a:r>
            <a:r>
              <a:rPr lang="cs-CZ" dirty="0"/>
              <a:t>bar): </a:t>
            </a:r>
            <a:endParaRPr lang="de-DE" dirty="0"/>
          </a:p>
          <a:p>
            <a:pPr lvl="1">
              <a:spcBef>
                <a:spcPts val="0"/>
              </a:spcBef>
            </a:pPr>
            <a:r>
              <a:rPr lang="cs-CZ" sz="2000" dirty="0"/>
              <a:t>„ </a:t>
            </a:r>
            <a:r>
              <a:rPr lang="de-DE" sz="2000" dirty="0"/>
              <a:t>Erschließung des Handlungsablaufs durch die Kinder selbst anhand der Bilder, eventuell mit Hilfen (Fragen, Impulsen) durch die</a:t>
            </a:r>
            <a:r>
              <a:rPr lang="cs-CZ" sz="2000" dirty="0"/>
              <a:t> </a:t>
            </a:r>
            <a:r>
              <a:rPr lang="cs-CZ" sz="2000" dirty="0" err="1"/>
              <a:t>Lehrkraft</a:t>
            </a:r>
            <a:r>
              <a:rPr lang="cs-CZ" sz="2000" dirty="0"/>
              <a:t>,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Bildbetrachtung und Vorlesen,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Bildbetrachtung und Erzählen.</a:t>
            </a:r>
            <a:r>
              <a:rPr lang="cs-CZ" sz="2000" dirty="0"/>
              <a:t>“</a:t>
            </a:r>
          </a:p>
          <a:p>
            <a:pPr lvl="1">
              <a:spcBef>
                <a:spcPts val="0"/>
              </a:spcBef>
            </a:pPr>
            <a:endParaRPr lang="cs-CZ" sz="2000" dirty="0"/>
          </a:p>
          <a:p>
            <a:pPr>
              <a:spcBef>
                <a:spcPts val="0"/>
              </a:spcBef>
            </a:pPr>
            <a:r>
              <a:rPr lang="de-DE" dirty="0"/>
              <a:t>gewährleisten, dass die Bilder für alle Kinder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de-DE" dirty="0"/>
              <a:t>längere Zeit sichtbar sind</a:t>
            </a:r>
            <a:r>
              <a:rPr lang="cs-CZ" dirty="0"/>
              <a:t> – </a:t>
            </a:r>
            <a:r>
              <a:rPr lang="de-DE" dirty="0"/>
              <a:t>Sitzordnung 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Halbkreis</a:t>
            </a:r>
            <a:r>
              <a:rPr lang="cs-CZ" dirty="0"/>
              <a:t>, </a:t>
            </a:r>
            <a:r>
              <a:rPr lang="de-DE" dirty="0"/>
              <a:t>Projektion der Bilder </a:t>
            </a:r>
            <a:r>
              <a:rPr lang="cs-CZ" dirty="0"/>
              <a:t>(</a:t>
            </a:r>
            <a:r>
              <a:rPr lang="de-DE" dirty="0"/>
              <a:t>Tablet/Laptop</a:t>
            </a:r>
            <a:r>
              <a:rPr lang="cs-CZ" dirty="0"/>
              <a:t>/</a:t>
            </a:r>
            <a:r>
              <a:rPr lang="de-DE" dirty="0" err="1"/>
              <a:t>Beamer</a:t>
            </a:r>
            <a:r>
              <a:rPr lang="cs-CZ" dirty="0"/>
              <a:t>) </a:t>
            </a:r>
            <a:r>
              <a:rPr lang="cs-CZ" dirty="0" err="1"/>
              <a:t>bzw</a:t>
            </a:r>
            <a:r>
              <a:rPr lang="cs-CZ" dirty="0"/>
              <a:t>. </a:t>
            </a:r>
            <a:r>
              <a:rPr lang="de-DE" dirty="0"/>
              <a:t>Apps und </a:t>
            </a:r>
            <a:r>
              <a:rPr lang="cs-CZ" dirty="0"/>
              <a:t>E</a:t>
            </a:r>
            <a:r>
              <a:rPr lang="de-DE" dirty="0" err="1"/>
              <a:t>books</a:t>
            </a:r>
            <a:endParaRPr lang="cs-CZ" dirty="0"/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r>
              <a:rPr lang="cs-CZ" dirty="0"/>
              <a:t> </a:t>
            </a:r>
            <a:r>
              <a:rPr lang="cs-CZ" b="1" dirty="0" err="1"/>
              <a:t>Dialogisches</a:t>
            </a:r>
            <a:r>
              <a:rPr lang="cs-CZ" b="1" dirty="0"/>
              <a:t> </a:t>
            </a:r>
            <a:r>
              <a:rPr lang="cs-CZ" b="1" dirty="0" err="1"/>
              <a:t>Lesen</a:t>
            </a:r>
            <a:r>
              <a:rPr lang="cs-CZ" b="1" dirty="0"/>
              <a:t>: </a:t>
            </a:r>
            <a:r>
              <a:rPr lang="cs-CZ" b="1" dirty="0" err="1"/>
              <a:t>Fragetechnik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offene</a:t>
            </a:r>
            <a:r>
              <a:rPr lang="cs-CZ" dirty="0"/>
              <a:t> </a:t>
            </a:r>
            <a:r>
              <a:rPr lang="cs-CZ" dirty="0" err="1"/>
              <a:t>Fragen</a:t>
            </a:r>
            <a:r>
              <a:rPr lang="cs-CZ" dirty="0"/>
              <a:t>, </a:t>
            </a:r>
            <a:r>
              <a:rPr lang="cs-CZ" dirty="0" err="1"/>
              <a:t>die</a:t>
            </a:r>
            <a:r>
              <a:rPr lang="cs-CZ" dirty="0"/>
              <a:t> Fantasie, </a:t>
            </a:r>
            <a:r>
              <a:rPr lang="cs-CZ" dirty="0" err="1"/>
              <a:t>Denken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differenzierten</a:t>
            </a:r>
            <a:r>
              <a:rPr lang="cs-CZ" dirty="0"/>
              <a:t> </a:t>
            </a:r>
            <a:r>
              <a:rPr lang="cs-CZ" dirty="0" err="1"/>
              <a:t>Sprachausdruck</a:t>
            </a:r>
            <a:r>
              <a:rPr lang="cs-CZ" dirty="0"/>
              <a:t> </a:t>
            </a:r>
            <a:r>
              <a:rPr lang="cs-CZ" dirty="0" err="1"/>
              <a:t>anregen</a:t>
            </a:r>
            <a:r>
              <a:rPr lang="cs-CZ" dirty="0"/>
              <a:t>. </a:t>
            </a:r>
            <a:r>
              <a:rPr lang="de-DE" dirty="0"/>
              <a:t>'</a:t>
            </a:r>
            <a:r>
              <a:rPr lang="de-DE" dirty="0" err="1"/>
              <a:t>Unsinnsfragen</a:t>
            </a:r>
            <a:r>
              <a:rPr lang="de-DE" dirty="0"/>
              <a:t>‘</a:t>
            </a:r>
            <a:r>
              <a:rPr lang="cs-CZ" dirty="0"/>
              <a:t> (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dumm</a:t>
            </a:r>
            <a:r>
              <a:rPr lang="cs-CZ" dirty="0"/>
              <a:t> </a:t>
            </a:r>
            <a:r>
              <a:rPr lang="cs-CZ" dirty="0" err="1"/>
              <a:t>stellen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86823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CCD1A25-AB2B-43F4-AED2-1F2AD078B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Bilderbuchdidaktik</a:t>
            </a:r>
            <a:r>
              <a:rPr lang="cs-CZ" b="1" dirty="0"/>
              <a:t>:</a:t>
            </a:r>
            <a:br>
              <a:rPr lang="cs-CZ" b="1" dirty="0"/>
            </a:br>
            <a:r>
              <a:rPr lang="cs-CZ" sz="1800" b="1" dirty="0"/>
              <a:t>(</a:t>
            </a:r>
            <a:r>
              <a:rPr lang="cs-CZ" sz="1800" b="1" dirty="0" err="1"/>
              <a:t>Quelle</a:t>
            </a:r>
            <a:r>
              <a:rPr lang="cs-CZ" sz="1800" b="1" dirty="0"/>
              <a:t>: </a:t>
            </a:r>
            <a:r>
              <a:rPr lang="de-DE" sz="1800" u="sng" dirty="0">
                <a:hlinkClick r:id="rId2"/>
              </a:rPr>
              <a:t>http://www.goethe.de/lhr/pro/frd/heft_21/FD_21_2010_Weitenberg.pdf</a:t>
            </a:r>
            <a:r>
              <a:rPr lang="cs-CZ" sz="1800" u="sng" dirty="0"/>
              <a:t>)</a:t>
            </a:r>
            <a:endParaRPr lang="cs-CZ" sz="18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E542EAE-3755-4149-872B-482211A9B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572" y="1485900"/>
            <a:ext cx="9134856" cy="53721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de-DE" sz="2200" dirty="0"/>
              <a:t>Sätze zu einzelnen Bildern schreiben</a:t>
            </a:r>
          </a:p>
          <a:p>
            <a:pPr>
              <a:spcBef>
                <a:spcPts val="0"/>
              </a:spcBef>
            </a:pPr>
            <a:r>
              <a:rPr lang="de-DE" sz="2200" dirty="0"/>
              <a:t>Verständnisfragen zum</a:t>
            </a:r>
            <a:r>
              <a:rPr lang="cs-CZ" sz="2200" dirty="0"/>
              <a:t> </a:t>
            </a:r>
            <a:r>
              <a:rPr lang="de-DE" sz="2200" dirty="0"/>
              <a:t>Gesamttext </a:t>
            </a:r>
            <a:r>
              <a:rPr lang="cs-CZ" sz="2200" dirty="0" err="1"/>
              <a:t>formulieren</a:t>
            </a:r>
            <a:endParaRPr lang="cs-CZ" sz="2200" dirty="0"/>
          </a:p>
          <a:p>
            <a:pPr>
              <a:spcBef>
                <a:spcPts val="0"/>
              </a:spcBef>
            </a:pPr>
            <a:r>
              <a:rPr lang="de-DE" sz="2200" dirty="0"/>
              <a:t>Erstellen einer </a:t>
            </a:r>
            <a:r>
              <a:rPr lang="de-DE" sz="2200" dirty="0" err="1"/>
              <a:t>Wortschat</a:t>
            </a:r>
            <a:r>
              <a:rPr lang="cs-CZ" sz="2200" dirty="0" err="1"/>
              <a:t>zliste</a:t>
            </a:r>
            <a:r>
              <a:rPr lang="cs-CZ" sz="2200" dirty="0"/>
              <a:t> </a:t>
            </a:r>
            <a:r>
              <a:rPr lang="cs-CZ" sz="2200" dirty="0" err="1"/>
              <a:t>bzw</a:t>
            </a:r>
            <a:r>
              <a:rPr lang="cs-CZ" sz="2200" dirty="0"/>
              <a:t>. Mind-</a:t>
            </a:r>
            <a:r>
              <a:rPr lang="cs-CZ" sz="2200" dirty="0" err="1"/>
              <a:t>Maps</a:t>
            </a:r>
            <a:endParaRPr lang="de-DE" sz="2200" dirty="0"/>
          </a:p>
          <a:p>
            <a:pPr>
              <a:spcBef>
                <a:spcPts val="0"/>
              </a:spcBef>
            </a:pPr>
            <a:r>
              <a:rPr lang="de-DE" sz="2200" dirty="0"/>
              <a:t>Bilder</a:t>
            </a:r>
            <a:r>
              <a:rPr lang="cs-CZ" sz="2200" dirty="0"/>
              <a:t> </a:t>
            </a:r>
            <a:r>
              <a:rPr lang="de-DE" sz="2200" dirty="0"/>
              <a:t>ohne Text in die richtige Reihenfolge bringen </a:t>
            </a:r>
            <a:r>
              <a:rPr lang="cs-CZ" sz="2200" dirty="0" err="1"/>
              <a:t>und</a:t>
            </a:r>
            <a:r>
              <a:rPr lang="cs-CZ" sz="2200" dirty="0"/>
              <a:t> </a:t>
            </a:r>
            <a:r>
              <a:rPr lang="cs-CZ" sz="2200" dirty="0" err="1"/>
              <a:t>eine</a:t>
            </a:r>
            <a:r>
              <a:rPr lang="cs-CZ" sz="2200" dirty="0"/>
              <a:t> </a:t>
            </a:r>
            <a:r>
              <a:rPr lang="cs-CZ" sz="2200" dirty="0" err="1"/>
              <a:t>eigene</a:t>
            </a:r>
            <a:r>
              <a:rPr lang="cs-CZ" sz="2200" dirty="0"/>
              <a:t> </a:t>
            </a:r>
            <a:r>
              <a:rPr lang="cs-CZ" sz="2200" dirty="0" err="1"/>
              <a:t>Geschichte</a:t>
            </a:r>
            <a:r>
              <a:rPr lang="cs-CZ" sz="2200" dirty="0"/>
              <a:t> </a:t>
            </a:r>
            <a:r>
              <a:rPr lang="cs-CZ" sz="2200" dirty="0" err="1"/>
              <a:t>erzählen</a:t>
            </a:r>
            <a:endParaRPr lang="cs-CZ" sz="2200" dirty="0"/>
          </a:p>
          <a:p>
            <a:pPr>
              <a:spcBef>
                <a:spcPts val="0"/>
              </a:spcBef>
            </a:pPr>
            <a:r>
              <a:rPr lang="de-DE" sz="2200" dirty="0"/>
              <a:t>Geschichte in einem Gedicht wiedergeben</a:t>
            </a:r>
            <a:endParaRPr lang="cs-CZ" sz="2200" dirty="0"/>
          </a:p>
          <a:p>
            <a:pPr>
              <a:spcBef>
                <a:spcPts val="0"/>
              </a:spcBef>
            </a:pPr>
            <a:r>
              <a:rPr lang="de-DE" sz="2200" dirty="0"/>
              <a:t>Monolog </a:t>
            </a:r>
            <a:r>
              <a:rPr lang="cs-CZ" sz="2200" dirty="0" err="1"/>
              <a:t>eines</a:t>
            </a:r>
            <a:r>
              <a:rPr lang="cs-CZ" sz="2200" dirty="0"/>
              <a:t> </a:t>
            </a:r>
            <a:r>
              <a:rPr lang="cs-CZ" sz="2200" dirty="0" err="1"/>
              <a:t>Protagonisten</a:t>
            </a:r>
            <a:r>
              <a:rPr lang="cs-CZ" sz="2200" dirty="0"/>
              <a:t> </a:t>
            </a:r>
            <a:r>
              <a:rPr lang="de-DE" sz="2200" dirty="0"/>
              <a:t>schreiben und vortragen </a:t>
            </a:r>
            <a:r>
              <a:rPr lang="cs-CZ" sz="2200" dirty="0"/>
              <a:t>/ </a:t>
            </a:r>
            <a:r>
              <a:rPr lang="cs-CZ" sz="2200" dirty="0" err="1"/>
              <a:t>Dialoge</a:t>
            </a:r>
            <a:r>
              <a:rPr lang="cs-CZ" sz="2200" dirty="0"/>
              <a:t> </a:t>
            </a:r>
            <a:r>
              <a:rPr lang="cs-CZ" sz="2200" dirty="0" err="1"/>
              <a:t>schreiben</a:t>
            </a:r>
            <a:r>
              <a:rPr lang="cs-CZ" sz="2200" dirty="0"/>
              <a:t> (in </a:t>
            </a:r>
            <a:r>
              <a:rPr lang="cs-CZ" sz="2200" dirty="0" err="1"/>
              <a:t>Rollenspiel</a:t>
            </a:r>
            <a:r>
              <a:rPr lang="cs-CZ" sz="2200" dirty="0"/>
              <a:t> </a:t>
            </a:r>
            <a:r>
              <a:rPr lang="cs-CZ" sz="2200" dirty="0" err="1"/>
              <a:t>umwandeln</a:t>
            </a:r>
            <a:r>
              <a:rPr lang="cs-CZ" sz="2200" dirty="0"/>
              <a:t>)</a:t>
            </a:r>
          </a:p>
          <a:p>
            <a:pPr>
              <a:spcBef>
                <a:spcPts val="0"/>
              </a:spcBef>
            </a:pPr>
            <a:r>
              <a:rPr lang="de-DE" sz="2200" dirty="0"/>
              <a:t>Eine Fortsetzung der Geschichte schreiben </a:t>
            </a:r>
            <a:r>
              <a:rPr lang="cs-CZ" sz="2200" dirty="0"/>
              <a:t>/ </a:t>
            </a:r>
            <a:r>
              <a:rPr lang="cs-CZ" sz="2200" dirty="0" err="1"/>
              <a:t>eine</a:t>
            </a:r>
            <a:r>
              <a:rPr lang="cs-CZ" sz="2200" dirty="0"/>
              <a:t> </a:t>
            </a:r>
            <a:r>
              <a:rPr lang="cs-CZ" sz="2200" dirty="0" err="1"/>
              <a:t>Geschichte</a:t>
            </a:r>
            <a:r>
              <a:rPr lang="cs-CZ" sz="2200" dirty="0"/>
              <a:t> „vor der </a:t>
            </a:r>
            <a:r>
              <a:rPr lang="cs-CZ" sz="2200" dirty="0" err="1"/>
              <a:t>Geschichte</a:t>
            </a:r>
            <a:r>
              <a:rPr lang="cs-CZ" sz="2200" dirty="0"/>
              <a:t>“ </a:t>
            </a:r>
            <a:r>
              <a:rPr lang="cs-CZ" sz="2200" dirty="0" err="1"/>
              <a:t>schreiben</a:t>
            </a:r>
            <a:endParaRPr lang="cs-CZ" sz="2200" dirty="0"/>
          </a:p>
          <a:p>
            <a:pPr>
              <a:spcBef>
                <a:spcPts val="0"/>
              </a:spcBef>
            </a:pPr>
            <a:r>
              <a:rPr lang="de-DE" sz="2200" dirty="0"/>
              <a:t>Klappentext</a:t>
            </a:r>
            <a:r>
              <a:rPr lang="cs-CZ" sz="2200" dirty="0"/>
              <a:t>/</a:t>
            </a:r>
            <a:r>
              <a:rPr lang="cs-CZ" sz="2200" dirty="0" err="1"/>
              <a:t>Werbetext</a:t>
            </a:r>
            <a:r>
              <a:rPr lang="de-DE" sz="2200" dirty="0"/>
              <a:t> erstellen </a:t>
            </a:r>
            <a:endParaRPr lang="cs-CZ" sz="2200" dirty="0"/>
          </a:p>
          <a:p>
            <a:pPr>
              <a:spcBef>
                <a:spcPts val="0"/>
              </a:spcBef>
            </a:pPr>
            <a:r>
              <a:rPr lang="de-DE" sz="2200" dirty="0"/>
              <a:t>Eine zwei- oder mehrsprachige Variante erstellen</a:t>
            </a:r>
            <a:endParaRPr lang="cs-CZ" sz="2200" dirty="0"/>
          </a:p>
          <a:p>
            <a:pPr>
              <a:spcBef>
                <a:spcPts val="0"/>
              </a:spcBef>
            </a:pPr>
            <a:r>
              <a:rPr lang="de-DE" sz="2200" dirty="0"/>
              <a:t>Ein eigenes Bilderbuch mit gekürztem Text malen und schreiben </a:t>
            </a:r>
            <a:endParaRPr lang="cs-CZ" sz="2200" dirty="0"/>
          </a:p>
          <a:p>
            <a:pPr>
              <a:spcBef>
                <a:spcPts val="0"/>
              </a:spcBef>
            </a:pPr>
            <a:r>
              <a:rPr lang="cs-CZ" sz="2200" dirty="0"/>
              <a:t>P</a:t>
            </a:r>
            <a:r>
              <a:rPr lang="de-DE" sz="2200" dirty="0" err="1"/>
              <a:t>uppen</a:t>
            </a:r>
            <a:r>
              <a:rPr lang="de-DE" sz="2200" dirty="0"/>
              <a:t> basteln und </a:t>
            </a:r>
            <a:r>
              <a:rPr lang="cs-CZ" sz="2200" dirty="0" err="1"/>
              <a:t>Theater</a:t>
            </a:r>
            <a:r>
              <a:rPr lang="cs-CZ" sz="2200" dirty="0"/>
              <a:t> </a:t>
            </a:r>
            <a:r>
              <a:rPr lang="cs-CZ" sz="2200" dirty="0" err="1"/>
              <a:t>spielen</a:t>
            </a:r>
            <a:endParaRPr lang="cs-CZ" sz="2200" dirty="0"/>
          </a:p>
          <a:p>
            <a:pPr>
              <a:spcBef>
                <a:spcPts val="0"/>
              </a:spcBef>
            </a:pPr>
            <a:r>
              <a:rPr lang="cs-CZ" sz="2200" dirty="0"/>
              <a:t>…</a:t>
            </a:r>
            <a:r>
              <a:rPr lang="de-DE" sz="2200" dirty="0"/>
              <a:t>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907965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CCD1A25-AB2B-43F4-AED2-1F2AD078B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Bilderbuchdidaktik</a:t>
            </a:r>
            <a:r>
              <a:rPr lang="cs-CZ" b="1" dirty="0"/>
              <a:t>: </a:t>
            </a:r>
            <a:r>
              <a:rPr lang="cs-CZ" b="1" dirty="0" err="1"/>
              <a:t>andere</a:t>
            </a:r>
            <a:r>
              <a:rPr lang="cs-CZ" b="1" dirty="0"/>
              <a:t> </a:t>
            </a:r>
            <a:r>
              <a:rPr lang="cs-CZ" b="1" dirty="0" err="1"/>
              <a:t>Ideen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E542EAE-3755-4149-872B-482211A9B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200" u="sng" dirty="0">
                <a:hlinkClick r:id="rId2"/>
              </a:rPr>
              <a:t>https://www.carlsen.de/sites/default/files/sonstiges/1202_Metamodell_Bilderbuecher.pdf</a:t>
            </a:r>
            <a:endParaRPr lang="cs-CZ" sz="2200" dirty="0"/>
          </a:p>
          <a:p>
            <a:r>
              <a:rPr lang="de-DE" sz="2200" dirty="0"/>
              <a:t>B</a:t>
            </a:r>
            <a:r>
              <a:rPr lang="cs-CZ" sz="2200" dirty="0" err="1"/>
              <a:t>eispiel</a:t>
            </a:r>
            <a:r>
              <a:rPr lang="cs-CZ" sz="2200" dirty="0"/>
              <a:t> </a:t>
            </a:r>
            <a:r>
              <a:rPr lang="de-DE" sz="2200" dirty="0"/>
              <a:t>eines Unterrichtsentwurfs: http://www.dagmarwilde.de/bspde/fisch1.html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42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524000" y="-253599"/>
            <a:ext cx="9265920" cy="123342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b="1" dirty="0"/>
              <a:t>Die </a:t>
            </a:r>
            <a:r>
              <a:rPr lang="cs-CZ" b="1" dirty="0" err="1"/>
              <a:t>kleine</a:t>
            </a:r>
            <a:r>
              <a:rPr lang="cs-CZ" b="1" dirty="0"/>
              <a:t> </a:t>
            </a:r>
            <a:r>
              <a:rPr lang="cs-CZ" b="1" dirty="0" err="1"/>
              <a:t>Raupe</a:t>
            </a:r>
            <a:r>
              <a:rPr lang="cs-CZ" b="1" dirty="0"/>
              <a:t> </a:t>
            </a:r>
            <a:r>
              <a:rPr lang="cs-CZ" b="1" dirty="0" err="1"/>
              <a:t>Nimmersatt</a:t>
            </a:r>
            <a:r>
              <a:rPr lang="cs-CZ" b="1" dirty="0"/>
              <a:t> </a:t>
            </a:r>
            <a:r>
              <a:rPr lang="cs-CZ" dirty="0"/>
              <a:t>(Eric Carle)</a:t>
            </a:r>
            <a:endParaRPr lang="cs-CZ" sz="3400" b="0" i="0" dirty="0">
              <a:solidFill>
                <a:schemeClr val="tx1"/>
              </a:solidFill>
              <a:latin typeface="Cambria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4000" y="979825"/>
            <a:ext cx="10427902" cy="415290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cs-CZ" sz="2200" dirty="0" err="1"/>
              <a:t>eines</a:t>
            </a:r>
            <a:r>
              <a:rPr lang="cs-CZ" sz="2200" dirty="0"/>
              <a:t> der </a:t>
            </a:r>
            <a:r>
              <a:rPr lang="cs-CZ" sz="2200" dirty="0" err="1"/>
              <a:t>meistverkauften</a:t>
            </a:r>
            <a:r>
              <a:rPr lang="cs-CZ" sz="2200" dirty="0"/>
              <a:t> </a:t>
            </a:r>
            <a:r>
              <a:rPr lang="cs-CZ" sz="2200" dirty="0" err="1"/>
              <a:t>Bilderbücher</a:t>
            </a:r>
            <a:r>
              <a:rPr lang="cs-CZ" sz="2200" dirty="0"/>
              <a:t> der </a:t>
            </a:r>
            <a:r>
              <a:rPr lang="cs-CZ" sz="2200" dirty="0" err="1"/>
              <a:t>Welt</a:t>
            </a:r>
            <a:r>
              <a:rPr lang="cs-CZ" sz="2200" dirty="0"/>
              <a:t> (1969) </a:t>
            </a:r>
            <a:r>
              <a:rPr lang="cs-CZ" sz="2200" dirty="0" err="1"/>
              <a:t>über</a:t>
            </a:r>
            <a:r>
              <a:rPr lang="cs-CZ" sz="2200" dirty="0"/>
              <a:t> </a:t>
            </a:r>
            <a:r>
              <a:rPr lang="cs-CZ" sz="2200" dirty="0" err="1"/>
              <a:t>die</a:t>
            </a:r>
            <a:r>
              <a:rPr lang="cs-CZ" sz="2200" dirty="0"/>
              <a:t> </a:t>
            </a:r>
            <a:r>
              <a:rPr lang="cs-CZ" sz="2200" dirty="0" err="1"/>
              <a:t>Metamorphose</a:t>
            </a:r>
            <a:r>
              <a:rPr lang="cs-CZ" sz="2200" dirty="0"/>
              <a:t> </a:t>
            </a:r>
            <a:r>
              <a:rPr lang="cs-CZ" sz="2200" dirty="0" err="1"/>
              <a:t>eines</a:t>
            </a:r>
            <a:r>
              <a:rPr lang="cs-CZ" sz="2200" dirty="0"/>
              <a:t> Eis </a:t>
            </a:r>
            <a:r>
              <a:rPr lang="cs-CZ" sz="2200" dirty="0" err="1"/>
              <a:t>zum</a:t>
            </a:r>
            <a:r>
              <a:rPr lang="cs-CZ" sz="2200" dirty="0"/>
              <a:t> </a:t>
            </a:r>
            <a:r>
              <a:rPr lang="cs-CZ" sz="2200" dirty="0" err="1"/>
              <a:t>Schmetterling</a:t>
            </a:r>
            <a:r>
              <a:rPr lang="cs-CZ" sz="22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2200" dirty="0"/>
              <a:t>Eric Carle: </a:t>
            </a:r>
            <a:r>
              <a:rPr lang="cs-CZ" sz="2200" dirty="0" err="1"/>
              <a:t>Kinderbuchautor</a:t>
            </a:r>
            <a:r>
              <a:rPr lang="cs-CZ" sz="2200" dirty="0"/>
              <a:t> </a:t>
            </a:r>
            <a:r>
              <a:rPr lang="cs-CZ" sz="2200" dirty="0" err="1"/>
              <a:t>und</a:t>
            </a:r>
            <a:r>
              <a:rPr lang="cs-CZ" sz="2200" dirty="0"/>
              <a:t> -</a:t>
            </a:r>
            <a:r>
              <a:rPr lang="cs-CZ" sz="2200" dirty="0" err="1"/>
              <a:t>illustrator</a:t>
            </a:r>
            <a:r>
              <a:rPr lang="cs-CZ" sz="2200" dirty="0"/>
              <a:t> (</a:t>
            </a:r>
            <a:r>
              <a:rPr lang="cs-CZ" sz="2200" dirty="0" err="1"/>
              <a:t>Amerikaner</a:t>
            </a:r>
            <a:r>
              <a:rPr lang="cs-CZ" sz="2200" dirty="0"/>
              <a:t>, </a:t>
            </a:r>
            <a:r>
              <a:rPr lang="cs-CZ" sz="2200" dirty="0" err="1"/>
              <a:t>seine</a:t>
            </a:r>
            <a:r>
              <a:rPr lang="cs-CZ" sz="2200" dirty="0"/>
              <a:t> </a:t>
            </a:r>
            <a:r>
              <a:rPr lang="cs-CZ" sz="2200" dirty="0" err="1"/>
              <a:t>Eltern</a:t>
            </a:r>
            <a:r>
              <a:rPr lang="cs-CZ" sz="2200" dirty="0"/>
              <a:t> </a:t>
            </a:r>
            <a:r>
              <a:rPr lang="cs-CZ" sz="2200" dirty="0" err="1"/>
              <a:t>Deutsche</a:t>
            </a:r>
            <a:r>
              <a:rPr lang="cs-CZ" sz="2200" dirty="0"/>
              <a:t>, Eric </a:t>
            </a:r>
            <a:r>
              <a:rPr lang="cs-CZ" sz="2200" dirty="0" err="1"/>
              <a:t>lebte</a:t>
            </a:r>
            <a:r>
              <a:rPr lang="cs-CZ" sz="2200" dirty="0"/>
              <a:t> in Stuttgart)</a:t>
            </a:r>
          </a:p>
          <a:p>
            <a:pPr>
              <a:spcBef>
                <a:spcPts val="600"/>
              </a:spcBef>
            </a:pPr>
            <a:r>
              <a:rPr lang="cs-CZ" sz="2200" dirty="0"/>
              <a:t>Video: </a:t>
            </a:r>
            <a:r>
              <a:rPr lang="cs-CZ" sz="2200" u="sng" dirty="0">
                <a:hlinkClick r:id="rId2"/>
              </a:rPr>
              <a:t>https://www.youtube.com/watch?v=1pTRJS2zvAc</a:t>
            </a:r>
            <a:endParaRPr lang="cs-CZ" sz="2200" u="sng" dirty="0"/>
          </a:p>
          <a:p>
            <a:pPr marL="45720" indent="0">
              <a:spcBef>
                <a:spcPts val="600"/>
              </a:spcBef>
              <a:buNone/>
            </a:pPr>
            <a:endParaRPr lang="cs-CZ" sz="2200" dirty="0"/>
          </a:p>
          <a:p>
            <a:pPr>
              <a:spcBef>
                <a:spcPts val="600"/>
              </a:spcBef>
            </a:pPr>
            <a:r>
              <a:rPr lang="cs-CZ" sz="2200" b="1" i="0" dirty="0" err="1">
                <a:latin typeface="Cambria"/>
              </a:rPr>
              <a:t>Ideen</a:t>
            </a:r>
            <a:r>
              <a:rPr lang="cs-CZ" sz="2200" b="1" i="0" dirty="0">
                <a:latin typeface="Cambria"/>
              </a:rPr>
              <a:t> </a:t>
            </a:r>
            <a:r>
              <a:rPr lang="cs-CZ" sz="2200" b="1" i="0" dirty="0" err="1">
                <a:latin typeface="Cambria"/>
              </a:rPr>
              <a:t>für</a:t>
            </a:r>
            <a:r>
              <a:rPr lang="cs-CZ" sz="2200" b="1" i="0" dirty="0">
                <a:latin typeface="Cambria"/>
              </a:rPr>
              <a:t> den </a:t>
            </a:r>
            <a:r>
              <a:rPr lang="cs-CZ" sz="2200" b="1" i="0" dirty="0" err="1">
                <a:latin typeface="Cambria"/>
              </a:rPr>
              <a:t>Unterricht</a:t>
            </a:r>
            <a:r>
              <a:rPr lang="cs-CZ" sz="2200" b="1" i="0" dirty="0">
                <a:latin typeface="Cambria"/>
              </a:rPr>
              <a:t>: </a:t>
            </a:r>
          </a:p>
          <a:p>
            <a:pPr>
              <a:spcBef>
                <a:spcPts val="600"/>
              </a:spcBef>
            </a:pPr>
            <a:r>
              <a:rPr lang="cs-CZ" dirty="0" err="1"/>
              <a:t>Lied</a:t>
            </a:r>
            <a:r>
              <a:rPr lang="cs-CZ" dirty="0"/>
              <a:t>: </a:t>
            </a:r>
            <a:r>
              <a:rPr lang="cs-CZ" u="sng" dirty="0">
                <a:hlinkClick r:id="rId3"/>
              </a:rPr>
              <a:t>https://www.youtube.com/watch?v=fGYZbtpCHT8</a:t>
            </a:r>
            <a:endParaRPr lang="cs-CZ" dirty="0"/>
          </a:p>
          <a:p>
            <a:pPr>
              <a:spcBef>
                <a:spcPts val="0"/>
              </a:spcBef>
            </a:pPr>
            <a:r>
              <a:rPr lang="cs-CZ" dirty="0" err="1"/>
              <a:t>Papiertheater</a:t>
            </a:r>
            <a:r>
              <a:rPr lang="cs-CZ" dirty="0"/>
              <a:t>: </a:t>
            </a:r>
            <a:r>
              <a:rPr lang="cs-CZ" u="sng" dirty="0">
                <a:hlinkClick r:id="rId4"/>
              </a:rPr>
              <a:t>https://www.youtube.com/watch?v=c_PptUtXWHU</a:t>
            </a:r>
            <a:endParaRPr lang="cs-CZ" dirty="0"/>
          </a:p>
          <a:p>
            <a:pPr>
              <a:spcBef>
                <a:spcPts val="0"/>
              </a:spcBef>
            </a:pPr>
            <a:r>
              <a:rPr lang="cs-CZ" dirty="0" err="1"/>
              <a:t>Theater</a:t>
            </a:r>
            <a:r>
              <a:rPr lang="cs-CZ" dirty="0"/>
              <a:t>: </a:t>
            </a:r>
            <a:r>
              <a:rPr lang="cs-CZ" u="sng" dirty="0">
                <a:hlinkClick r:id="rId5"/>
              </a:rPr>
              <a:t>https://www.youtube.com/watch?v=iuI7nm__8NE</a:t>
            </a:r>
            <a:endParaRPr lang="cs-CZ" dirty="0"/>
          </a:p>
          <a:p>
            <a:pPr>
              <a:spcBef>
                <a:spcPts val="0"/>
              </a:spcBef>
            </a:pPr>
            <a:r>
              <a:rPr lang="cs-CZ" dirty="0" err="1"/>
              <a:t>Arbeitsblätter</a:t>
            </a:r>
            <a:r>
              <a:rPr lang="cs-CZ" dirty="0"/>
              <a:t>: </a:t>
            </a:r>
            <a:r>
              <a:rPr lang="cs-CZ" u="sng" dirty="0">
                <a:hlinkClick r:id="rId6"/>
              </a:rPr>
              <a:t>https://de.islcollective.com/resources/search_result?Tags=Raupe+Nimmersatt&amp;type=Printables&amp;searchworksheet=GO</a:t>
            </a:r>
            <a:endParaRPr lang="cs-CZ" dirty="0"/>
          </a:p>
          <a:p>
            <a:pPr>
              <a:spcBef>
                <a:spcPts val="0"/>
              </a:spcBef>
            </a:pPr>
            <a:r>
              <a:rPr lang="cs-CZ" u="sng" dirty="0">
                <a:hlinkClick r:id="rId7"/>
              </a:rPr>
              <a:t>https://vs-material.wegerer.at/deutsch/pdf_d/literatur/raupen_Sachgeschichte.pdf</a:t>
            </a:r>
            <a:endParaRPr lang="cs-CZ" dirty="0"/>
          </a:p>
          <a:p>
            <a:pPr>
              <a:spcBef>
                <a:spcPts val="0"/>
              </a:spcBef>
            </a:pPr>
            <a:r>
              <a:rPr lang="cs-CZ" u="sng" dirty="0">
                <a:hlinkClick r:id="rId8"/>
              </a:rPr>
              <a:t>https://vs-material.wegerer.at/deutsch/pdf_d/literatur/raupen_bandolino.pdf</a:t>
            </a:r>
            <a:endParaRPr lang="cs-CZ" u="sng" dirty="0"/>
          </a:p>
          <a:p>
            <a:pPr>
              <a:spcBef>
                <a:spcPts val="0"/>
              </a:spcBef>
            </a:pPr>
            <a:r>
              <a:rPr lang="cs-CZ" sz="2200" b="1" dirty="0"/>
              <a:t>(</a:t>
            </a:r>
            <a:r>
              <a:rPr lang="cs-CZ" sz="2200" b="1" dirty="0" err="1"/>
              <a:t>Anfängerunterricht</a:t>
            </a:r>
            <a:r>
              <a:rPr lang="cs-CZ" sz="2200" b="1" dirty="0"/>
              <a:t> – </a:t>
            </a:r>
            <a:r>
              <a:rPr lang="cs-CZ" dirty="0" err="1"/>
              <a:t>Wochentage</a:t>
            </a:r>
            <a:r>
              <a:rPr lang="cs-CZ" dirty="0"/>
              <a:t>; Obst; </a:t>
            </a:r>
            <a:r>
              <a:rPr lang="cs-CZ" dirty="0" err="1"/>
              <a:t>Zahlen</a:t>
            </a:r>
            <a:r>
              <a:rPr lang="cs-CZ" dirty="0"/>
              <a:t>; </a:t>
            </a:r>
            <a:r>
              <a:rPr lang="cs-CZ" dirty="0" err="1"/>
              <a:t>Raupe</a:t>
            </a:r>
            <a:r>
              <a:rPr lang="cs-CZ" dirty="0"/>
              <a:t>, Kokon, </a:t>
            </a:r>
            <a:r>
              <a:rPr lang="cs-CZ" dirty="0" err="1"/>
              <a:t>Smetterling</a:t>
            </a:r>
            <a:r>
              <a:rPr lang="cs-CZ" dirty="0"/>
              <a:t> </a:t>
            </a:r>
            <a:r>
              <a:rPr lang="cs-CZ" dirty="0" err="1"/>
              <a:t>basteln</a:t>
            </a:r>
            <a:r>
              <a:rPr lang="cs-CZ" dirty="0"/>
              <a:t>)</a:t>
            </a:r>
            <a:endParaRPr lang="cs-CZ" sz="2200" b="1" dirty="0"/>
          </a:p>
          <a:p>
            <a:pPr>
              <a:spcBef>
                <a:spcPts val="0"/>
              </a:spcBef>
            </a:pPr>
            <a:endParaRPr lang="cs-CZ" dirty="0"/>
          </a:p>
          <a:p>
            <a:pPr marL="274320" indent="-228600" algn="l" defTabSz="914400">
              <a:lnSpc>
                <a:spcPct val="100000"/>
              </a:lnSpc>
              <a:spcBef>
                <a:spcPts val="0"/>
              </a:spcBef>
              <a:buSzPct val="100000"/>
              <a:buFont typeface="Arial"/>
              <a:buChar char="•"/>
            </a:pPr>
            <a:endParaRPr lang="cs-CZ" sz="2200" b="0" i="0" dirty="0"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94278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40249" y="1964949"/>
            <a:ext cx="6058552" cy="3507549"/>
          </a:xfrm>
        </p:spPr>
        <p:txBody>
          <a:bodyPr>
            <a:normAutofit fontScale="90000"/>
          </a:bodyPr>
          <a:lstStyle/>
          <a:p>
            <a:r>
              <a:rPr lang="de-DE" dirty="0"/>
              <a:t>„Bücher sind fliegende Teppiche ins Reich der Phantasie.“</a:t>
            </a:r>
            <a:br>
              <a:rPr lang="de-DE" dirty="0"/>
            </a:br>
            <a:r>
              <a:rPr lang="de-DE" dirty="0"/>
              <a:t>– J. Daniel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…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Bilder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Muster</a:t>
            </a:r>
            <a:r>
              <a:rPr lang="cs-CZ" dirty="0"/>
              <a:t>?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14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524000" y="78910"/>
            <a:ext cx="9265920" cy="123342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b="1" dirty="0" err="1"/>
              <a:t>Quellenverzeichnis</a:t>
            </a:r>
            <a:r>
              <a:rPr lang="de-DE" b="1" dirty="0"/>
              <a:t>: </a:t>
            </a:r>
            <a:endParaRPr lang="cs-CZ" sz="3400" b="0" i="0" dirty="0">
              <a:solidFill>
                <a:schemeClr val="tx1"/>
              </a:solidFill>
              <a:latin typeface="Cambria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8571" y="1485900"/>
            <a:ext cx="9527355" cy="415290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Arial"/>
              <a:buChar char="•"/>
            </a:pPr>
            <a:r>
              <a:rPr lang="cs-CZ" dirty="0"/>
              <a:t>Baroková, J. (2011). </a:t>
            </a:r>
            <a:r>
              <a:rPr lang="cs-CZ" i="1" dirty="0" err="1"/>
              <a:t>Gattungen</a:t>
            </a:r>
            <a:r>
              <a:rPr lang="cs-CZ" i="1" dirty="0"/>
              <a:t> der </a:t>
            </a:r>
            <a:r>
              <a:rPr lang="cs-CZ" i="1" dirty="0" err="1"/>
              <a:t>Kinder</a:t>
            </a:r>
            <a:r>
              <a:rPr lang="cs-CZ" i="1" dirty="0"/>
              <a:t>-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Jugendliteratur</a:t>
            </a:r>
            <a:r>
              <a:rPr lang="cs-CZ" i="1" dirty="0"/>
              <a:t>. </a:t>
            </a:r>
            <a:r>
              <a:rPr lang="cs-CZ" i="1" dirty="0" err="1"/>
              <a:t>Ihre</a:t>
            </a:r>
            <a:r>
              <a:rPr lang="cs-CZ" i="1" dirty="0"/>
              <a:t> Charakteristik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Geschichte</a:t>
            </a:r>
            <a:r>
              <a:rPr lang="cs-CZ" i="1" dirty="0"/>
              <a:t> </a:t>
            </a:r>
            <a:r>
              <a:rPr lang="cs-CZ" i="1" dirty="0" err="1"/>
              <a:t>samt</a:t>
            </a:r>
            <a:r>
              <a:rPr lang="cs-CZ" i="1" dirty="0"/>
              <a:t> </a:t>
            </a:r>
            <a:r>
              <a:rPr lang="cs-CZ" i="1" dirty="0" err="1"/>
              <a:t>Leseproben</a:t>
            </a:r>
            <a:r>
              <a:rPr lang="cs-CZ" dirty="0"/>
              <a:t>. Brno: Masarykova Univerzita. Pedagogická fakulta. 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cs-CZ" dirty="0"/>
              <a:t>Müller, </a:t>
            </a:r>
            <a:r>
              <a:rPr lang="de-DE" dirty="0"/>
              <a:t>T</a:t>
            </a:r>
            <a:r>
              <a:rPr lang="cs-CZ" dirty="0"/>
              <a:t>.</a:t>
            </a:r>
            <a:r>
              <a:rPr lang="de-DE" dirty="0"/>
              <a:t> L</a:t>
            </a:r>
            <a:r>
              <a:rPr lang="cs-CZ" dirty="0"/>
              <a:t>. (2007).</a:t>
            </a:r>
            <a:r>
              <a:rPr lang="de-DE" dirty="0"/>
              <a:t> </a:t>
            </a:r>
            <a:r>
              <a:rPr lang="de-DE" i="1" dirty="0"/>
              <a:t>Das Bilderbuch im Unterricht der Grundschule. Verschiedene Einsatz-Möglichkeiten, Ziele des Literaturunterrichts mit Bilderbüchern</a:t>
            </a:r>
            <a:r>
              <a:rPr lang="cs-CZ" i="1" dirty="0"/>
              <a:t>. </a:t>
            </a:r>
            <a:r>
              <a:rPr lang="cs-CZ" dirty="0" err="1"/>
              <a:t>Akademische</a:t>
            </a:r>
            <a:r>
              <a:rPr lang="cs-CZ" dirty="0"/>
              <a:t> </a:t>
            </a:r>
            <a:r>
              <a:rPr lang="cs-CZ" dirty="0" err="1"/>
              <a:t>Arbeit</a:t>
            </a:r>
            <a:r>
              <a:rPr lang="cs-CZ" dirty="0"/>
              <a:t>. </a:t>
            </a:r>
            <a:r>
              <a:rPr lang="de-DE" dirty="0"/>
              <a:t>Online zugänglich unter: </a:t>
            </a:r>
            <a:r>
              <a:rPr lang="de-DE" dirty="0">
                <a:hlinkClick r:id="rId2"/>
              </a:rPr>
              <a:t>http://www.grin.com/de/e-book/282582/das-bilderbuch-im-unterricht-der-grundschule-verschiedene-einsatz-moeglichkeiten</a:t>
            </a:r>
            <a:endParaRPr lang="cs-CZ" dirty="0"/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cs-CZ" dirty="0"/>
              <a:t> </a:t>
            </a:r>
            <a:r>
              <a:rPr lang="cs-CZ" dirty="0" err="1"/>
              <a:t>Schlinkert</a:t>
            </a:r>
            <a:r>
              <a:rPr lang="cs-CZ" dirty="0"/>
              <a:t>, H. (o. J.). </a:t>
            </a:r>
            <a:r>
              <a:rPr lang="cs-CZ" i="1" dirty="0" err="1"/>
              <a:t>Zur</a:t>
            </a:r>
            <a:r>
              <a:rPr lang="cs-CZ" i="1" dirty="0"/>
              <a:t> </a:t>
            </a:r>
            <a:r>
              <a:rPr lang="cs-CZ" i="1" dirty="0" err="1"/>
              <a:t>Methodik</a:t>
            </a:r>
            <a:r>
              <a:rPr lang="cs-CZ" i="1" dirty="0"/>
              <a:t> der </a:t>
            </a:r>
            <a:r>
              <a:rPr lang="cs-CZ" i="1" dirty="0" err="1"/>
              <a:t>Bilderbuchbetrachtung</a:t>
            </a:r>
            <a:r>
              <a:rPr lang="cs-CZ" i="1" dirty="0"/>
              <a:t>. </a:t>
            </a:r>
            <a:r>
              <a:rPr lang="cs-CZ" dirty="0"/>
              <a:t>Online </a:t>
            </a:r>
            <a:r>
              <a:rPr lang="cs-CZ" dirty="0" err="1"/>
              <a:t>zugänglich</a:t>
            </a:r>
            <a:r>
              <a:rPr lang="cs-CZ" dirty="0"/>
              <a:t> </a:t>
            </a:r>
            <a:r>
              <a:rPr lang="cs-CZ" dirty="0" err="1"/>
              <a:t>unter</a:t>
            </a:r>
            <a:r>
              <a:rPr lang="cs-CZ" dirty="0"/>
              <a:t> http://www.kindergartenpaedagogik.de/513.html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600"/>
              </a:spcBef>
              <a:buSzPct val="100000"/>
              <a:buFont typeface="Arial"/>
              <a:buChar char="•"/>
            </a:pPr>
            <a:endParaRPr lang="cs-CZ" sz="2200" b="0" i="0" dirty="0"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90145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Back_to_School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ck_to_School_Design_16x9_TP102895236.potx" id="{4B19BAF1-BB14-4982-891F-237AF2249E7B}" vid="{BCE0222C-9D8D-45B5-8FD6-66152404FEF2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Back_to_School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Back_to_School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3485788-A8A7-4A59-A508-5F918119F4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Zábavná podzimní prezentace (širokoúhlá)</Template>
  <TotalTime>0</TotalTime>
  <Words>583</Words>
  <Application>Microsoft Office PowerPoint</Application>
  <PresentationFormat>Širokoúhlá obrazovka</PresentationFormat>
  <Paragraphs>62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Cambria</vt:lpstr>
      <vt:lpstr>Back to School 16x9</vt:lpstr>
      <vt:lpstr>Bilderbuchdidaktik</vt:lpstr>
      <vt:lpstr>Bilderbuch: </vt:lpstr>
      <vt:lpstr>Bilderbuch im Fremdsprachenunterricht (Müller, 2007): </vt:lpstr>
      <vt:lpstr>Bilderbuchdidaktik:  Paradox: Bilderbücher vorlesen (Quelle: Schrinkert, online)</vt:lpstr>
      <vt:lpstr>Bilderbuchdidaktik: (Quelle: http://www.goethe.de/lhr/pro/frd/heft_21/FD_21_2010_Weitenberg.pdf)</vt:lpstr>
      <vt:lpstr>Bilderbuchdidaktik: andere Ideen</vt:lpstr>
      <vt:lpstr>Die kleine Raupe Nimmersatt (Eric Carle)</vt:lpstr>
      <vt:lpstr>„Bücher sind fliegende Teppiche ins Reich der Phantasie.“ – J. Daniel  …und Bilder das Muster?  </vt:lpstr>
      <vt:lpstr>Quellenverzeichnis: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2017-10-23T12:37:06Z</dcterms:created>
  <dcterms:modified xsi:type="dcterms:W3CDTF">2017-10-24T06:17:55Z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TC028952699991</vt:lpwstr>
  </property>
</Properties>
</file>