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69" r:id="rId5"/>
    <p:sldId id="270" r:id="rId6"/>
    <p:sldId id="273" r:id="rId7"/>
    <p:sldId id="268" r:id="rId8"/>
    <p:sldId id="271" r:id="rId9"/>
    <p:sldId id="272" r:id="rId10"/>
    <p:sldId id="274" r:id="rId11"/>
    <p:sldId id="281" r:id="rId12"/>
    <p:sldId id="277" r:id="rId13"/>
    <p:sldId id="278" r:id="rId14"/>
    <p:sldId id="279" r:id="rId15"/>
    <p:sldId id="275" r:id="rId16"/>
    <p:sldId id="276" r:id="rId17"/>
    <p:sldId id="28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cs-CZ" smtClean="0"/>
              <a:t>8.12.2017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cs-CZ" smtClean="0"/>
              <a:pPr/>
              <a:t>8.12.2017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herverlage.de/media/fs/690/Boyne%20-%20Junge%20im%20gestreiften%20Pyjama.pdf" TargetMode="External"/><Relationship Id="rId2" Type="http://schemas.openxmlformats.org/officeDocument/2006/relationships/hyperlink" Target="http://www.mediamanual.at/mediamanual/mm2/pdf/filmabc/19_filmabcmat_Der-Junge-im-gestreiften-Pyjama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ldungsserver.berlin-brandenburg.de/fileadmin/bbb/themen/sprachbildung/Lesecurriculum/lesen_in_allen_faechern/Rollenkarten__reziprokes_Lesen.pdf" TargetMode="External"/><Relationship Id="rId2" Type="http://schemas.openxmlformats.org/officeDocument/2006/relationships/hyperlink" Target="http://bildungsserver.berlin-brandenburg.de/themen/sprachbildung/lesecurriculum/lesen-im-unterricht/lesen-in-allen-faechern/reziprokes-les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egrundschultante.blogspot.cz/2017/01/lesespiel-kettenreaktion.html" TargetMode="External"/><Relationship Id="rId2" Type="http://schemas.openxmlformats.org/officeDocument/2006/relationships/hyperlink" Target="https://kultusministerium.hessen.de/sites/default/files/media/lesespiele_im_grundschulunterrich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5sNOe5Gido" TargetMode="External"/><Relationship Id="rId2" Type="http://schemas.openxmlformats.org/officeDocument/2006/relationships/hyperlink" Target="https://www.youtube.com/watch?v=0hILyPZWLf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CvNQcCqqr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jlp.jugendliteratur.org/datenbanksuche/kinderbuch-2/artikel-die_grauen_und_die_gruene-2661.html" TargetMode="External"/><Relationship Id="rId2" Type="http://schemas.openxmlformats.org/officeDocument/2006/relationships/hyperlink" Target="https://www.youtube.com/watch?v=jN5eMAbnHL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xafbyO6v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O-DTwqLG7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DdQ56jMW-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jf.de/wp-content/uploads/2013/11/Abstractheft.pdf" TargetMode="External"/><Relationship Id="rId2" Type="http://schemas.openxmlformats.org/officeDocument/2006/relationships/hyperlink" Target="https://bildungsserver.berlin-brandenburg.de/fileadmin/bbb/unterricht/faecher/gesellschaftswissenschaften/politische_bildung/pdf/Franz_Hecker-Mueller_Friedenssicherung_201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600" b="0" i="0" dirty="0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Die </a:t>
            </a:r>
            <a:r>
              <a:rPr lang="cs-CZ" sz="6600" b="0" i="0" dirty="0" err="1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neue</a:t>
            </a:r>
            <a:r>
              <a:rPr lang="cs-CZ" sz="6600" b="0" i="0" dirty="0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cs-CZ" sz="6600" b="0" i="0" dirty="0" err="1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Aufklärung</a:t>
            </a:r>
            <a:r>
              <a:rPr lang="cs-CZ" sz="6600" b="0" i="0" dirty="0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br>
              <a:rPr lang="cs-CZ" sz="6600" b="0" i="0" dirty="0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cs-CZ" sz="6600" b="0" i="0" dirty="0">
                <a:solidFill>
                  <a:schemeClr val="bg1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in der KJL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12"/>
              </a:spcBef>
            </a:pPr>
            <a:r>
              <a:rPr lang="de-DE" dirty="0"/>
              <a:t>NJ_L400 Kinder- und Jugendliteratur</a:t>
            </a:r>
            <a:r>
              <a:rPr lang="cs-CZ" dirty="0"/>
              <a:t> (WS 2017)</a:t>
            </a:r>
          </a:p>
          <a:p>
            <a:pPr marL="0" indent="0" algn="ctr">
              <a:spcBef>
                <a:spcPts val="12"/>
              </a:spcBef>
              <a:buNone/>
            </a:pPr>
            <a:endParaRPr lang="cs-CZ" sz="2800" b="0" i="0" dirty="0">
              <a:solidFill>
                <a:srgbClr val="852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144581-49AD-49FE-93E2-BBD85109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BUCHEMPFEHLUNG </a:t>
            </a:r>
            <a:endParaRPr lang="cs-CZ" sz="4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A7C5C81-7C54-477A-B51F-19EB3F75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323232"/>
              </a:buClr>
              <a:buNone/>
            </a:pPr>
            <a:r>
              <a:rPr lang="cs-CZ" sz="2200" b="1" dirty="0">
                <a:solidFill>
                  <a:srgbClr val="323232"/>
                </a:solidFill>
              </a:rPr>
              <a:t>Der </a:t>
            </a:r>
            <a:r>
              <a:rPr lang="cs-CZ" sz="2200" b="1" dirty="0" err="1">
                <a:solidFill>
                  <a:srgbClr val="323232"/>
                </a:solidFill>
              </a:rPr>
              <a:t>Junge</a:t>
            </a:r>
            <a:r>
              <a:rPr lang="cs-CZ" sz="2200" b="1" dirty="0">
                <a:solidFill>
                  <a:srgbClr val="323232"/>
                </a:solidFill>
              </a:rPr>
              <a:t> </a:t>
            </a:r>
            <a:r>
              <a:rPr lang="cs-CZ" sz="2200" b="1" dirty="0" err="1">
                <a:solidFill>
                  <a:srgbClr val="323232"/>
                </a:solidFill>
              </a:rPr>
              <a:t>im</a:t>
            </a:r>
            <a:r>
              <a:rPr lang="cs-CZ" sz="2200" b="1" dirty="0">
                <a:solidFill>
                  <a:srgbClr val="323232"/>
                </a:solidFill>
              </a:rPr>
              <a:t> </a:t>
            </a:r>
            <a:r>
              <a:rPr lang="cs-CZ" sz="2200" b="1" dirty="0" err="1">
                <a:solidFill>
                  <a:srgbClr val="323232"/>
                </a:solidFill>
              </a:rPr>
              <a:t>gestreiften</a:t>
            </a:r>
            <a:r>
              <a:rPr lang="cs-CZ" sz="2200" b="1" dirty="0">
                <a:solidFill>
                  <a:srgbClr val="323232"/>
                </a:solidFill>
              </a:rPr>
              <a:t> </a:t>
            </a:r>
            <a:r>
              <a:rPr lang="cs-CZ" sz="2200" b="1" dirty="0" err="1">
                <a:solidFill>
                  <a:srgbClr val="323232"/>
                </a:solidFill>
              </a:rPr>
              <a:t>Pyjama</a:t>
            </a:r>
            <a:r>
              <a:rPr lang="cs-CZ" sz="2200" b="1" dirty="0">
                <a:solidFill>
                  <a:srgbClr val="323232"/>
                </a:solidFill>
              </a:rPr>
              <a:t> (John </a:t>
            </a:r>
            <a:r>
              <a:rPr lang="cs-CZ" sz="2200" b="1" dirty="0" err="1">
                <a:solidFill>
                  <a:srgbClr val="323232"/>
                </a:solidFill>
              </a:rPr>
              <a:t>Boyne</a:t>
            </a:r>
            <a:r>
              <a:rPr lang="cs-CZ" sz="2200" b="1" dirty="0">
                <a:solidFill>
                  <a:srgbClr val="323232"/>
                </a:solidFill>
              </a:rPr>
              <a:t>)</a:t>
            </a:r>
          </a:p>
          <a:p>
            <a:pPr lvl="1">
              <a:buClr>
                <a:srgbClr val="323232"/>
              </a:buClr>
            </a:pPr>
            <a:r>
              <a:rPr lang="cs-CZ" sz="2200" dirty="0">
                <a:solidFill>
                  <a:srgbClr val="323232"/>
                </a:solidFill>
              </a:rPr>
              <a:t>„</a:t>
            </a:r>
            <a:r>
              <a:rPr lang="de-DE" sz="2200" dirty="0"/>
              <a:t>Der Text gibt aus der Perspektive des neunjährigen Bruno einen partiellen Einblick in das Geschehen des Holocaust</a:t>
            </a:r>
            <a:r>
              <a:rPr lang="cs-CZ" sz="2200" dirty="0"/>
              <a:t>…“ (</a:t>
            </a:r>
            <a:r>
              <a:rPr lang="cs-CZ" sz="2200" dirty="0" err="1"/>
              <a:t>Fischerverlage</a:t>
            </a:r>
            <a:r>
              <a:rPr lang="cs-CZ" sz="2200" dirty="0"/>
              <a:t>)</a:t>
            </a:r>
            <a:endParaRPr lang="cs-CZ" sz="2200" dirty="0">
              <a:solidFill>
                <a:srgbClr val="323232"/>
              </a:solidFill>
            </a:endParaRPr>
          </a:p>
          <a:p>
            <a:pPr lvl="1">
              <a:buClr>
                <a:srgbClr val="323232"/>
              </a:buClr>
            </a:pPr>
            <a:r>
              <a:rPr lang="cs-CZ" sz="2000" dirty="0">
                <a:solidFill>
                  <a:srgbClr val="323232"/>
                </a:solidFill>
              </a:rPr>
              <a:t>https://www.youtube.com/watch?v=EhtIyzvtAVc </a:t>
            </a:r>
          </a:p>
          <a:p>
            <a:pPr lvl="1">
              <a:buClr>
                <a:srgbClr val="323232"/>
              </a:buClr>
            </a:pPr>
            <a:endParaRPr lang="cs-CZ" sz="2000" dirty="0">
              <a:solidFill>
                <a:srgbClr val="323232"/>
              </a:solidFill>
            </a:endParaRPr>
          </a:p>
          <a:p>
            <a:pPr lvl="1">
              <a:buClr>
                <a:srgbClr val="323232"/>
              </a:buClr>
            </a:pPr>
            <a:r>
              <a:rPr lang="cs-CZ" sz="2200" dirty="0" err="1">
                <a:solidFill>
                  <a:srgbClr val="323232"/>
                </a:solidFill>
              </a:rPr>
              <a:t>Didaktisierung</a:t>
            </a:r>
            <a:r>
              <a:rPr lang="cs-CZ" sz="2200" dirty="0">
                <a:solidFill>
                  <a:srgbClr val="323232"/>
                </a:solidFill>
              </a:rPr>
              <a:t>:</a:t>
            </a:r>
          </a:p>
          <a:p>
            <a:pPr lvl="2">
              <a:buClr>
                <a:srgbClr val="323232"/>
              </a:buClr>
            </a:pPr>
            <a:r>
              <a:rPr lang="cs-CZ" sz="1800" dirty="0">
                <a:solidFill>
                  <a:srgbClr val="323232"/>
                </a:solidFill>
                <a:hlinkClick r:id="rId2"/>
              </a:rPr>
              <a:t>http://www.mediamanual.at/mediamanual/mm2/pdf/filmabc/19_filmabcmat_Der-Junge-im-gestreiften-Pyjama.pdf</a:t>
            </a:r>
            <a:endParaRPr lang="cs-CZ" sz="1800" dirty="0">
              <a:solidFill>
                <a:srgbClr val="323232"/>
              </a:solidFill>
            </a:endParaRPr>
          </a:p>
          <a:p>
            <a:pPr lvl="2">
              <a:buClr>
                <a:srgbClr val="323232"/>
              </a:buClr>
            </a:pPr>
            <a:r>
              <a:rPr lang="cs-CZ" sz="1800" dirty="0">
                <a:solidFill>
                  <a:srgbClr val="323232"/>
                </a:solidFill>
                <a:hlinkClick r:id="rId3"/>
              </a:rPr>
              <a:t>https://www.fischerverlage.de/media/fs/690/Boyne%20-%20Junge%20im%20gestreiften%20Pyjama.pdf</a:t>
            </a:r>
            <a:endParaRPr lang="cs-CZ" sz="1800" dirty="0">
              <a:solidFill>
                <a:srgbClr val="32323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0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144581-49AD-49FE-93E2-BBD85109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KREATIVES LESEN</a:t>
            </a:r>
            <a:br>
              <a:rPr lang="cs-CZ" dirty="0"/>
            </a:b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A7C5C81-7C54-477A-B51F-19EB3F75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37458"/>
            <a:ext cx="9601200" cy="422910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Quelle</a:t>
            </a:r>
            <a:r>
              <a:rPr lang="cs-CZ" sz="2200" dirty="0"/>
              <a:t>: http://www.kreativesdenken.com/artikel/kreatives-lesen.html </a:t>
            </a:r>
            <a:endParaRPr lang="cs-CZ" sz="2200" dirty="0" smtClean="0"/>
          </a:p>
          <a:p>
            <a:pPr lvl="1"/>
            <a:r>
              <a:rPr lang="cs-CZ" sz="2200" dirty="0" smtClean="0"/>
              <a:t>Vor</a:t>
            </a:r>
            <a:r>
              <a:rPr lang="cs-CZ" sz="2200" dirty="0"/>
              <a:t>: </a:t>
            </a:r>
            <a:r>
              <a:rPr lang="de-DE" sz="2200" dirty="0"/>
              <a:t>Offene Fragen an den Text formulieren / Freies unzensiertes Gedankenfluss </a:t>
            </a:r>
            <a:endParaRPr lang="cs-CZ" sz="2200" dirty="0" smtClean="0"/>
          </a:p>
          <a:p>
            <a:pPr lvl="1"/>
            <a:r>
              <a:rPr lang="de-DE" sz="2200" dirty="0" smtClean="0"/>
              <a:t>Während</a:t>
            </a:r>
            <a:r>
              <a:rPr lang="de-DE" sz="2200" dirty="0"/>
              <a:t>: </a:t>
            </a:r>
            <a:r>
              <a:rPr lang="de-DE" sz="2200" dirty="0" err="1"/>
              <a:t>Excerpt</a:t>
            </a:r>
            <a:r>
              <a:rPr lang="de-DE" sz="2200" dirty="0"/>
              <a:t> </a:t>
            </a:r>
            <a:r>
              <a:rPr lang="de-DE" sz="2200" dirty="0" smtClean="0"/>
              <a:t>graphisch/</a:t>
            </a:r>
            <a:r>
              <a:rPr lang="de-DE" sz="2200" dirty="0" err="1" smtClean="0"/>
              <a:t>Mind-Map</a:t>
            </a:r>
            <a:endParaRPr lang="cs-CZ" sz="2200" dirty="0" smtClean="0"/>
          </a:p>
          <a:p>
            <a:pPr lvl="1"/>
            <a:r>
              <a:rPr lang="de-DE" sz="2200" dirty="0" smtClean="0"/>
              <a:t>Nach</a:t>
            </a:r>
            <a:r>
              <a:rPr lang="de-DE" sz="2200" dirty="0"/>
              <a:t>: Visualisierung/Gedicht schreiben </a:t>
            </a:r>
            <a:endParaRPr lang="cs-CZ" sz="2200" dirty="0" smtClean="0"/>
          </a:p>
          <a:p>
            <a:pPr lvl="1"/>
            <a:endParaRPr lang="cs-CZ" sz="2200" dirty="0"/>
          </a:p>
          <a:p>
            <a:r>
              <a:rPr lang="de-DE" sz="2400" dirty="0" smtClean="0"/>
              <a:t>Blogs über kreatives Schreiben: </a:t>
            </a:r>
          </a:p>
          <a:p>
            <a:pPr lvl="1"/>
            <a:r>
              <a:rPr lang="cs-CZ" sz="2200" dirty="0" smtClean="0"/>
              <a:t>http://schreiben-und-leben.de/kreatives-schreiben-blogs</a:t>
            </a:r>
            <a:endParaRPr lang="de-DE" sz="2200" dirty="0" smtClean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217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6BD4D8-2538-4B09-A5BF-4F111276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013509"/>
          </a:xfrm>
        </p:spPr>
        <p:txBody>
          <a:bodyPr>
            <a:normAutofit fontScale="90000"/>
          </a:bodyPr>
          <a:lstStyle/>
          <a:p>
            <a:r>
              <a:rPr lang="cs-CZ" dirty="0"/>
              <a:t>KOOPERATIVES/REZIPROKES LESEN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2FD262B-10ED-4561-A745-30ABF8DE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99039"/>
            <a:ext cx="9601200" cy="4229100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Gemeinsames</a:t>
            </a:r>
            <a:r>
              <a:rPr lang="cs-CZ" dirty="0"/>
              <a:t> </a:t>
            </a:r>
            <a:r>
              <a:rPr lang="cs-CZ" dirty="0" err="1"/>
              <a:t>Lesen</a:t>
            </a:r>
            <a:r>
              <a:rPr lang="cs-CZ" dirty="0"/>
              <a:t> in der </a:t>
            </a:r>
            <a:r>
              <a:rPr lang="cs-CZ" dirty="0" err="1"/>
              <a:t>Gruppe</a:t>
            </a:r>
            <a:r>
              <a:rPr lang="cs-CZ" dirty="0"/>
              <a:t>“</a:t>
            </a:r>
          </a:p>
          <a:p>
            <a:r>
              <a:rPr lang="cs-CZ" dirty="0">
                <a:hlinkClick r:id="rId2"/>
              </a:rPr>
              <a:t>http://bildungsserver.berlin-brandenburg.de/themen/sprachbildung/lesecurriculum/lesen-im-unterricht/lesen-in-allen-faechern/reziprokes-lesen/</a:t>
            </a:r>
            <a:endParaRPr lang="cs-CZ" dirty="0"/>
          </a:p>
          <a:p>
            <a:r>
              <a:rPr lang="cs-CZ" dirty="0">
                <a:hlinkClick r:id="rId3"/>
              </a:rPr>
              <a:t>http://bildungsserver.berlin-brandenburg.de/fileadmin/bbb/themen/sprachbildung/Lesecurriculum/lesen_in_allen_faechern/Rollenkarten__reziprokes_Lesen.pdf</a:t>
            </a:r>
            <a:endParaRPr lang="cs-CZ" dirty="0"/>
          </a:p>
          <a:p>
            <a:r>
              <a:rPr lang="cs-CZ" dirty="0"/>
              <a:t>http://imedias.fhnw.educanet2.ch/kooperatives.lernen/.ws_gen/19/reziprokes_lesen.pdf</a:t>
            </a:r>
          </a:p>
        </p:txBody>
      </p:sp>
    </p:spTree>
    <p:extLst>
      <p:ext uri="{BB962C8B-B14F-4D97-AF65-F5344CB8AC3E}">
        <p14:creationId xmlns:p14="http://schemas.microsoft.com/office/powerpoint/2010/main" val="392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5245E5-F139-46AC-9ECA-224D40AF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LESESPIELE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C4D38A9-554C-4E1E-B459-375FC1B4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65507"/>
            <a:ext cx="9601200" cy="1883312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https://kultusministerium.hessen.de/sites/default/files/media/lesespiele_im_grundschulunterricht.pdf</a:t>
            </a:r>
            <a:endParaRPr lang="cs-CZ" dirty="0"/>
          </a:p>
          <a:p>
            <a:r>
              <a:rPr lang="cs-CZ" dirty="0"/>
              <a:t>S. 29 – </a:t>
            </a:r>
            <a:r>
              <a:rPr lang="cs-CZ" dirty="0" err="1"/>
              <a:t>Lesespiel</a:t>
            </a:r>
            <a:r>
              <a:rPr lang="cs-CZ" dirty="0"/>
              <a:t> </a:t>
            </a:r>
            <a:r>
              <a:rPr lang="cs-CZ" dirty="0" err="1"/>
              <a:t>Kettenreaktion</a:t>
            </a:r>
            <a:r>
              <a:rPr lang="cs-CZ" dirty="0"/>
              <a:t> </a:t>
            </a:r>
            <a:r>
              <a:rPr lang="cs-CZ" dirty="0" smtClean="0"/>
              <a:t>(super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größere</a:t>
            </a:r>
            <a:r>
              <a:rPr lang="cs-CZ" dirty="0" smtClean="0"/>
              <a:t> </a:t>
            </a:r>
            <a:r>
              <a:rPr lang="cs-CZ" dirty="0" err="1"/>
              <a:t>Gruppen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3"/>
              </a:rPr>
              <a:t>http://diegrundschultante.blogspot.cz/2017/01/lesespiel-kettenreaktion.html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669F9C5E-15F3-453B-9810-E426646285E8}"/>
              </a:ext>
            </a:extLst>
          </p:cNvPr>
          <p:cNvSpPr txBox="1">
            <a:spLocks/>
          </p:cNvSpPr>
          <p:nvPr/>
        </p:nvSpPr>
        <p:spPr>
          <a:xfrm>
            <a:off x="1056249" y="3699168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LESEN MIT DEN BÜROKLAMMERN/PAPIERSTREIFEN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xmlns="" id="{58BD87EF-A568-4BCE-BDF1-D269F3478197}"/>
              </a:ext>
            </a:extLst>
          </p:cNvPr>
          <p:cNvSpPr txBox="1">
            <a:spLocks/>
          </p:cNvSpPr>
          <p:nvPr/>
        </p:nvSpPr>
        <p:spPr>
          <a:xfrm>
            <a:off x="1056249" y="4983724"/>
            <a:ext cx="9601200" cy="188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4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13482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Bilderbücher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– 70er: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Umwelt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entdecken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b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</a:br>
            <a:r>
              <a:rPr lang="cs-CZ" sz="22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cs-CZ" sz="22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Schikorsky</a:t>
            </a:r>
            <a:r>
              <a:rPr lang="cs-CZ" sz="22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, 2003, S. 160-161)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79575"/>
            <a:ext cx="9986889" cy="5178425"/>
          </a:xfrm>
        </p:spPr>
        <p:txBody>
          <a:bodyPr>
            <a:normAutofit/>
          </a:bodyPr>
          <a:lstStyle/>
          <a:p>
            <a:pPr>
              <a:buClr>
                <a:srgbClr val="323232"/>
              </a:buClr>
            </a:pPr>
            <a:r>
              <a:rPr lang="cs-CZ" sz="2200" dirty="0" err="1">
                <a:solidFill>
                  <a:srgbClr val="323232"/>
                </a:solidFill>
              </a:rPr>
              <a:t>Sollen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möglichst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realistisch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die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Umwelt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zeigen</a:t>
            </a:r>
            <a:r>
              <a:rPr lang="cs-CZ" sz="2200" dirty="0">
                <a:solidFill>
                  <a:srgbClr val="323232"/>
                </a:solidFill>
              </a:rPr>
              <a:t>.</a:t>
            </a:r>
          </a:p>
          <a:p>
            <a:pPr>
              <a:buClr>
                <a:srgbClr val="323232"/>
              </a:buClr>
            </a:pPr>
            <a:r>
              <a:rPr lang="cs-CZ" sz="2200" b="1" dirty="0">
                <a:solidFill>
                  <a:srgbClr val="323232"/>
                </a:solidFill>
              </a:rPr>
              <a:t>ALI MITGUTSCH</a:t>
            </a:r>
          </a:p>
          <a:p>
            <a:pPr lvl="1">
              <a:buClr>
                <a:srgbClr val="323232"/>
              </a:buClr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Rundherum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meiner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Stadt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  <a:p>
            <a:pPr lvl="1">
              <a:buClr>
                <a:srgbClr val="323232"/>
              </a:buClr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„Bei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uns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im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Dorf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  <a:p>
            <a:pPr lvl="1">
              <a:buClr>
                <a:srgbClr val="323232"/>
              </a:buClr>
            </a:pPr>
            <a:endParaRPr lang="cs-CZ" sz="2000" b="1" dirty="0">
              <a:solidFill>
                <a:srgbClr val="323232"/>
              </a:solidFill>
            </a:endParaRPr>
          </a:p>
          <a:p>
            <a:pPr>
              <a:buClr>
                <a:srgbClr val="323232"/>
              </a:buClr>
            </a:pPr>
            <a:r>
              <a:rPr lang="cs-CZ" sz="2200" b="1" dirty="0">
                <a:solidFill>
                  <a:srgbClr val="323232"/>
                </a:solidFill>
              </a:rPr>
              <a:t>HANS-JOACHIM GELBERG</a:t>
            </a:r>
          </a:p>
          <a:p>
            <a:pPr lvl="1">
              <a:buClr>
                <a:srgbClr val="323232"/>
              </a:buClr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„Die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Stadt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der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Kinder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  <a:p>
            <a:pPr lvl="1">
              <a:buClr>
                <a:srgbClr val="323232"/>
              </a:buClr>
            </a:pPr>
            <a:endParaRPr lang="cs-CZ" sz="2000" b="1" dirty="0">
              <a:solidFill>
                <a:srgbClr val="323232"/>
              </a:solidFill>
            </a:endParaRPr>
          </a:p>
          <a:p>
            <a:pPr>
              <a:buClr>
                <a:srgbClr val="323232"/>
              </a:buClr>
            </a:pPr>
            <a:r>
              <a:rPr lang="cs-CZ" sz="2200" b="1" dirty="0">
                <a:solidFill>
                  <a:srgbClr val="323232"/>
                </a:solidFill>
              </a:rPr>
              <a:t>LUIS MURSCHETZ</a:t>
            </a:r>
          </a:p>
          <a:p>
            <a:pPr lvl="1">
              <a:buClr>
                <a:srgbClr val="323232"/>
              </a:buClr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„Der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Maulwurf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</a:rPr>
              <a:t>Grabowski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cs-CZ" sz="2000" dirty="0">
                <a:solidFill>
                  <a:srgbClr val="323232"/>
                </a:solidFill>
              </a:rPr>
              <a:t>- </a:t>
            </a:r>
            <a:r>
              <a:rPr lang="cs-CZ" sz="2000" dirty="0" err="1">
                <a:solidFill>
                  <a:srgbClr val="323232"/>
                </a:solidFill>
              </a:rPr>
              <a:t>Gefärdung</a:t>
            </a:r>
            <a:r>
              <a:rPr lang="cs-CZ" sz="2000" dirty="0">
                <a:solidFill>
                  <a:srgbClr val="323232"/>
                </a:solidFill>
              </a:rPr>
              <a:t> der </a:t>
            </a:r>
            <a:r>
              <a:rPr lang="cs-CZ" sz="2000" dirty="0" err="1">
                <a:solidFill>
                  <a:srgbClr val="323232"/>
                </a:solidFill>
              </a:rPr>
              <a:t>Umwelt</a:t>
            </a:r>
            <a:r>
              <a:rPr lang="cs-CZ" sz="2000" dirty="0">
                <a:solidFill>
                  <a:srgbClr val="323232"/>
                </a:solidFill>
              </a:rPr>
              <a:t> </a:t>
            </a:r>
          </a:p>
          <a:p>
            <a:pPr>
              <a:buClr>
                <a:srgbClr val="323232"/>
              </a:buClr>
            </a:pPr>
            <a:endParaRPr lang="cs-CZ" sz="2200" dirty="0">
              <a:solidFill>
                <a:srgbClr val="323232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51D856A2-7466-4F08-A37B-14FEDF43DBD8}"/>
              </a:ext>
            </a:extLst>
          </p:cNvPr>
          <p:cNvCxnSpPr/>
          <p:nvPr/>
        </p:nvCxnSpPr>
        <p:spPr>
          <a:xfrm>
            <a:off x="0" y="1390940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13482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Fantastik</a:t>
            </a:r>
            <a:b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</a:br>
            <a:r>
              <a:rPr lang="cs-CZ" sz="22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cs-CZ" sz="22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Schikorsky</a:t>
            </a:r>
            <a:r>
              <a:rPr lang="cs-CZ" sz="22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, 2003, S. </a:t>
            </a:r>
            <a:r>
              <a:rPr lang="cs-CZ" sz="2200" b="0" i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162-163)</a:t>
            </a:r>
            <a:endParaRPr lang="cs-CZ" sz="2200" b="0" i="1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79575"/>
            <a:ext cx="9986889" cy="5178425"/>
          </a:xfrm>
        </p:spPr>
        <p:txBody>
          <a:bodyPr>
            <a:normAutofit/>
          </a:bodyPr>
          <a:lstStyle/>
          <a:p>
            <a:pPr>
              <a:buClr>
                <a:srgbClr val="323232"/>
              </a:buClr>
            </a:pPr>
            <a:r>
              <a:rPr lang="de-DE" sz="2200" dirty="0" smtClean="0">
                <a:solidFill>
                  <a:srgbClr val="323232"/>
                </a:solidFill>
              </a:rPr>
              <a:t>KJL nach 1970 – Realismus und Authentizität durchgesetzt </a:t>
            </a:r>
          </a:p>
          <a:p>
            <a:pPr>
              <a:buClr>
                <a:srgbClr val="323232"/>
              </a:buClr>
            </a:pPr>
            <a:r>
              <a:rPr lang="de-DE" sz="2200" dirty="0" smtClean="0">
                <a:solidFill>
                  <a:srgbClr val="323232"/>
                </a:solidFill>
              </a:rPr>
              <a:t>Fantastische Literatur wird zur Außenseiter, jedoch die </a:t>
            </a:r>
            <a:r>
              <a:rPr lang="de-AT" sz="2200" dirty="0" smtClean="0">
                <a:solidFill>
                  <a:srgbClr val="323232"/>
                </a:solidFill>
              </a:rPr>
              <a:t>konventionell erzählte </a:t>
            </a:r>
            <a:r>
              <a:rPr lang="de-DE" sz="2200" dirty="0" smtClean="0">
                <a:solidFill>
                  <a:srgbClr val="323232"/>
                </a:solidFill>
              </a:rPr>
              <a:t>fantastische Literatur </a:t>
            </a:r>
          </a:p>
          <a:p>
            <a:pPr>
              <a:buClr>
                <a:srgbClr val="323232"/>
              </a:buClr>
            </a:pPr>
            <a:r>
              <a:rPr lang="de-DE" sz="2200" b="1" dirty="0" smtClean="0">
                <a:solidFill>
                  <a:srgbClr val="323232"/>
                </a:solidFill>
              </a:rPr>
              <a:t>PAUL MAAR </a:t>
            </a:r>
          </a:p>
          <a:p>
            <a:pPr lvl="1">
              <a:buClr>
                <a:srgbClr val="323232"/>
              </a:buClr>
            </a:pPr>
            <a:r>
              <a:rPr lang="cs-CZ" sz="2200" b="1" dirty="0" smtClean="0">
                <a:solidFill>
                  <a:schemeClr val="accent1"/>
                </a:solidFill>
              </a:rPr>
              <a:t>„</a:t>
            </a:r>
            <a:r>
              <a:rPr lang="cs-CZ" sz="2200" b="1" dirty="0" err="1" smtClean="0">
                <a:solidFill>
                  <a:schemeClr val="accent1"/>
                </a:solidFill>
              </a:rPr>
              <a:t>Eine</a:t>
            </a:r>
            <a:r>
              <a:rPr lang="cs-CZ" sz="2200" b="1" dirty="0" smtClean="0">
                <a:solidFill>
                  <a:schemeClr val="accent1"/>
                </a:solidFill>
              </a:rPr>
              <a:t> </a:t>
            </a:r>
            <a:r>
              <a:rPr lang="cs-CZ" sz="2200" b="1" dirty="0" err="1" smtClean="0">
                <a:solidFill>
                  <a:schemeClr val="accent1"/>
                </a:solidFill>
              </a:rPr>
              <a:t>Woche</a:t>
            </a:r>
            <a:r>
              <a:rPr lang="cs-CZ" sz="2200" b="1" dirty="0" smtClean="0">
                <a:solidFill>
                  <a:schemeClr val="accent1"/>
                </a:solidFill>
              </a:rPr>
              <a:t> </a:t>
            </a:r>
            <a:r>
              <a:rPr lang="cs-CZ" sz="2200" b="1" dirty="0" err="1" smtClean="0">
                <a:solidFill>
                  <a:schemeClr val="accent1"/>
                </a:solidFill>
              </a:rPr>
              <a:t>voller</a:t>
            </a:r>
            <a:r>
              <a:rPr lang="cs-CZ" sz="2200" b="1" dirty="0" smtClean="0">
                <a:solidFill>
                  <a:schemeClr val="accent1"/>
                </a:solidFill>
              </a:rPr>
              <a:t> </a:t>
            </a:r>
            <a:r>
              <a:rPr lang="cs-CZ" sz="2200" b="1" dirty="0" err="1" smtClean="0">
                <a:solidFill>
                  <a:schemeClr val="accent1"/>
                </a:solidFill>
              </a:rPr>
              <a:t>Samstage</a:t>
            </a:r>
            <a:r>
              <a:rPr lang="cs-CZ" sz="2200" b="1" dirty="0">
                <a:solidFill>
                  <a:schemeClr val="accent1"/>
                </a:solidFill>
              </a:rPr>
              <a:t>“ </a:t>
            </a:r>
            <a:r>
              <a:rPr lang="cs-CZ" sz="2200" dirty="0" smtClean="0">
                <a:solidFill>
                  <a:srgbClr val="323232"/>
                </a:solidFill>
              </a:rPr>
              <a:t>(</a:t>
            </a:r>
            <a:r>
              <a:rPr lang="cs-CZ" sz="2200" dirty="0" err="1" smtClean="0">
                <a:solidFill>
                  <a:srgbClr val="323232"/>
                </a:solidFill>
              </a:rPr>
              <a:t>Thema</a:t>
            </a:r>
            <a:r>
              <a:rPr lang="cs-CZ" sz="2200" dirty="0" smtClean="0">
                <a:solidFill>
                  <a:srgbClr val="323232"/>
                </a:solidFill>
              </a:rPr>
              <a:t>: </a:t>
            </a:r>
            <a:r>
              <a:rPr lang="cs-CZ" sz="2200" dirty="0" err="1" smtClean="0">
                <a:solidFill>
                  <a:srgbClr val="323232"/>
                </a:solidFill>
              </a:rPr>
              <a:t>ungepasste</a:t>
            </a:r>
            <a:r>
              <a:rPr lang="cs-CZ" sz="2200" dirty="0" smtClean="0">
                <a:solidFill>
                  <a:srgbClr val="323232"/>
                </a:solidFill>
              </a:rPr>
              <a:t> </a:t>
            </a:r>
            <a:r>
              <a:rPr lang="cs-CZ" sz="2200" dirty="0" err="1" smtClean="0">
                <a:solidFill>
                  <a:srgbClr val="323232"/>
                </a:solidFill>
              </a:rPr>
              <a:t>Kinder</a:t>
            </a:r>
            <a:r>
              <a:rPr lang="cs-CZ" sz="2200" dirty="0" smtClean="0">
                <a:solidFill>
                  <a:srgbClr val="323232"/>
                </a:solidFill>
              </a:rPr>
              <a:t>) - 1973</a:t>
            </a:r>
            <a:endParaRPr lang="cs-CZ" sz="2200" dirty="0">
              <a:solidFill>
                <a:srgbClr val="323232"/>
              </a:solidFill>
            </a:endParaRPr>
          </a:p>
          <a:p>
            <a:pPr lvl="1">
              <a:buClr>
                <a:srgbClr val="323232"/>
              </a:buClr>
            </a:pPr>
            <a:r>
              <a:rPr lang="cs-CZ" sz="2200" dirty="0" smtClean="0">
                <a:solidFill>
                  <a:srgbClr val="323232"/>
                </a:solidFill>
                <a:hlinkClick r:id="rId2"/>
              </a:rPr>
              <a:t>https</a:t>
            </a:r>
            <a:r>
              <a:rPr lang="cs-CZ" sz="2200" dirty="0">
                <a:solidFill>
                  <a:srgbClr val="323232"/>
                </a:solidFill>
                <a:hlinkClick r:id="rId2"/>
              </a:rPr>
              <a:t>://</a:t>
            </a:r>
            <a:r>
              <a:rPr lang="cs-CZ" sz="2200" dirty="0" smtClean="0">
                <a:solidFill>
                  <a:srgbClr val="323232"/>
                </a:solidFill>
                <a:hlinkClick r:id="rId2"/>
              </a:rPr>
              <a:t>www.youtube.com/watch?v=0hILyPZWLfU</a:t>
            </a:r>
            <a:endParaRPr lang="cs-CZ" sz="2200" dirty="0" smtClean="0">
              <a:solidFill>
                <a:srgbClr val="323232"/>
              </a:solidFill>
            </a:endParaRPr>
          </a:p>
          <a:p>
            <a:pPr marL="274320" lvl="1" indent="0">
              <a:buClr>
                <a:srgbClr val="323232"/>
              </a:buClr>
              <a:buNone/>
            </a:pPr>
            <a:endParaRPr lang="cs-CZ" sz="2200" dirty="0" smtClean="0">
              <a:solidFill>
                <a:srgbClr val="323232"/>
              </a:solidFill>
            </a:endParaRPr>
          </a:p>
          <a:p>
            <a:pPr>
              <a:buClr>
                <a:srgbClr val="323232"/>
              </a:buClr>
            </a:pPr>
            <a:r>
              <a:rPr lang="cs-CZ" sz="2200" b="1" dirty="0" smtClean="0">
                <a:solidFill>
                  <a:srgbClr val="323232"/>
                </a:solidFill>
              </a:rPr>
              <a:t>CHRISTINE NÖSTLINGER </a:t>
            </a:r>
          </a:p>
          <a:p>
            <a:pPr lvl="1">
              <a:buClr>
                <a:srgbClr val="323232"/>
              </a:buClr>
            </a:pPr>
            <a:r>
              <a:rPr lang="cs-CZ" sz="2200" b="1" dirty="0" smtClean="0">
                <a:solidFill>
                  <a:schemeClr val="accent1"/>
                </a:solidFill>
              </a:rPr>
              <a:t>„</a:t>
            </a:r>
            <a:r>
              <a:rPr lang="cs-CZ" sz="2200" b="1" dirty="0" err="1" smtClean="0">
                <a:solidFill>
                  <a:schemeClr val="accent1"/>
                </a:solidFill>
              </a:rPr>
              <a:t>Wie</a:t>
            </a:r>
            <a:r>
              <a:rPr lang="cs-CZ" sz="2200" b="1" dirty="0" smtClean="0">
                <a:solidFill>
                  <a:schemeClr val="accent1"/>
                </a:solidFill>
              </a:rPr>
              <a:t> </a:t>
            </a:r>
            <a:r>
              <a:rPr lang="cs-CZ" sz="2200" b="1" dirty="0" err="1" smtClean="0">
                <a:solidFill>
                  <a:schemeClr val="accent1"/>
                </a:solidFill>
              </a:rPr>
              <a:t>pfeifen</a:t>
            </a:r>
            <a:r>
              <a:rPr lang="cs-CZ" sz="2200" b="1" dirty="0" smtClean="0">
                <a:solidFill>
                  <a:schemeClr val="accent1"/>
                </a:solidFill>
              </a:rPr>
              <a:t> </a:t>
            </a:r>
            <a:r>
              <a:rPr lang="cs-CZ" sz="2200" b="1" dirty="0" err="1" smtClean="0">
                <a:solidFill>
                  <a:schemeClr val="accent1"/>
                </a:solidFill>
              </a:rPr>
              <a:t>auf</a:t>
            </a:r>
            <a:r>
              <a:rPr lang="cs-CZ" sz="2200" b="1" dirty="0" smtClean="0">
                <a:solidFill>
                  <a:schemeClr val="accent1"/>
                </a:solidFill>
              </a:rPr>
              <a:t> den </a:t>
            </a:r>
            <a:r>
              <a:rPr lang="cs-CZ" sz="2200" b="1" dirty="0" err="1" smtClean="0">
                <a:solidFill>
                  <a:schemeClr val="accent1"/>
                </a:solidFill>
              </a:rPr>
              <a:t>Gurkenkönig</a:t>
            </a:r>
            <a:r>
              <a:rPr lang="cs-CZ" sz="2200" b="1" dirty="0" smtClean="0">
                <a:solidFill>
                  <a:schemeClr val="accent1"/>
                </a:solidFill>
              </a:rPr>
              <a:t>“</a:t>
            </a:r>
            <a:r>
              <a:rPr lang="cs-CZ" sz="2200" b="1" dirty="0">
                <a:solidFill>
                  <a:schemeClr val="accent1"/>
                </a:solidFill>
              </a:rPr>
              <a:t> </a:t>
            </a:r>
            <a:r>
              <a:rPr lang="cs-CZ" sz="2200" dirty="0" smtClean="0">
                <a:solidFill>
                  <a:srgbClr val="323232"/>
                </a:solidFill>
              </a:rPr>
              <a:t>(</a:t>
            </a:r>
            <a:r>
              <a:rPr lang="cs-CZ" sz="2200" dirty="0" err="1" smtClean="0">
                <a:solidFill>
                  <a:srgbClr val="323232"/>
                </a:solidFill>
              </a:rPr>
              <a:t>Emanzipation</a:t>
            </a:r>
            <a:r>
              <a:rPr lang="cs-CZ" sz="2200" dirty="0" smtClean="0">
                <a:solidFill>
                  <a:srgbClr val="323232"/>
                </a:solidFill>
              </a:rPr>
              <a:t> von </a:t>
            </a:r>
            <a:r>
              <a:rPr lang="cs-CZ" sz="2200" dirty="0" err="1" smtClean="0">
                <a:solidFill>
                  <a:srgbClr val="323232"/>
                </a:solidFill>
              </a:rPr>
              <a:t>Autorität</a:t>
            </a:r>
            <a:r>
              <a:rPr lang="cs-CZ" sz="2200" dirty="0" smtClean="0">
                <a:solidFill>
                  <a:srgbClr val="323232"/>
                </a:solidFill>
              </a:rPr>
              <a:t>) - 1972</a:t>
            </a:r>
          </a:p>
          <a:p>
            <a:pPr lvl="1">
              <a:buClr>
                <a:srgbClr val="323232"/>
              </a:buClr>
            </a:pPr>
            <a:r>
              <a:rPr lang="cs-CZ" sz="2200" dirty="0">
                <a:solidFill>
                  <a:srgbClr val="323232"/>
                </a:solidFill>
                <a:hlinkClick r:id="rId3"/>
              </a:rPr>
              <a:t>https://</a:t>
            </a:r>
            <a:r>
              <a:rPr lang="cs-CZ" sz="2200" dirty="0" smtClean="0">
                <a:solidFill>
                  <a:srgbClr val="323232"/>
                </a:solidFill>
                <a:hlinkClick r:id="rId3"/>
              </a:rPr>
              <a:t>www.youtube.com/watch?v=s5sNOe5Gido</a:t>
            </a:r>
            <a:r>
              <a:rPr lang="cs-CZ" sz="2200" dirty="0" smtClean="0">
                <a:solidFill>
                  <a:srgbClr val="323232"/>
                </a:solidFill>
              </a:rPr>
              <a:t> – </a:t>
            </a:r>
            <a:r>
              <a:rPr lang="cs-CZ" sz="2200" dirty="0" err="1" smtClean="0">
                <a:solidFill>
                  <a:srgbClr val="323232"/>
                </a:solidFill>
              </a:rPr>
              <a:t>Teil</a:t>
            </a:r>
            <a:r>
              <a:rPr lang="cs-CZ" sz="2200" dirty="0" smtClean="0">
                <a:solidFill>
                  <a:srgbClr val="323232"/>
                </a:solidFill>
              </a:rPr>
              <a:t> 1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51D856A2-7466-4F08-A37B-14FEDF43DBD8}"/>
              </a:ext>
            </a:extLst>
          </p:cNvPr>
          <p:cNvCxnSpPr/>
          <p:nvPr/>
        </p:nvCxnSpPr>
        <p:spPr>
          <a:xfrm>
            <a:off x="0" y="1390940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5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13482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Fantastik</a:t>
            </a:r>
            <a:b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</a:br>
            <a:r>
              <a:rPr lang="cs-CZ" sz="22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cs-CZ" sz="22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Schikorsky</a:t>
            </a:r>
            <a:r>
              <a:rPr lang="cs-CZ" sz="22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, 2003, S. </a:t>
            </a:r>
            <a:r>
              <a:rPr lang="cs-CZ" sz="2200" b="0" i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162-163)</a:t>
            </a:r>
            <a:endParaRPr lang="cs-CZ" sz="2200" b="0" i="1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79575"/>
            <a:ext cx="9986889" cy="5178425"/>
          </a:xfrm>
        </p:spPr>
        <p:txBody>
          <a:bodyPr>
            <a:normAutofit lnSpcReduction="10000"/>
          </a:bodyPr>
          <a:lstStyle/>
          <a:p>
            <a:pPr>
              <a:buClr>
                <a:srgbClr val="323232"/>
              </a:buClr>
            </a:pPr>
            <a:r>
              <a:rPr lang="cs-CZ" sz="2200" b="1" dirty="0" smtClean="0">
                <a:solidFill>
                  <a:srgbClr val="323232"/>
                </a:solidFill>
              </a:rPr>
              <a:t>MICHAEL ENDE</a:t>
            </a:r>
          </a:p>
          <a:p>
            <a:pPr lvl="1">
              <a:buClr>
                <a:srgbClr val="323232"/>
              </a:buClr>
            </a:pPr>
            <a:r>
              <a:rPr lang="cs-CZ" sz="2200" b="1" dirty="0" smtClean="0">
                <a:solidFill>
                  <a:schemeClr val="accent1"/>
                </a:solidFill>
              </a:rPr>
              <a:t>„</a:t>
            </a:r>
            <a:r>
              <a:rPr lang="cs-CZ" sz="2200" b="1" dirty="0" err="1" smtClean="0">
                <a:solidFill>
                  <a:schemeClr val="accent1"/>
                </a:solidFill>
              </a:rPr>
              <a:t>Momo</a:t>
            </a:r>
            <a:r>
              <a:rPr lang="de-AT" sz="2200" b="1" dirty="0" smtClean="0">
                <a:solidFill>
                  <a:schemeClr val="accent1"/>
                </a:solidFill>
              </a:rPr>
              <a:t>: </a:t>
            </a:r>
            <a:r>
              <a:rPr lang="de-AT" sz="2200" b="1" dirty="0">
                <a:solidFill>
                  <a:schemeClr val="accent1"/>
                </a:solidFill>
              </a:rPr>
              <a:t>Die seltsame Geschichte von den Zeit-Dieben und von dem Kind, das den Menschen die gestohlene Zeit </a:t>
            </a:r>
            <a:r>
              <a:rPr lang="de-AT" sz="2200" b="1" dirty="0" smtClean="0">
                <a:solidFill>
                  <a:schemeClr val="accent1"/>
                </a:solidFill>
              </a:rPr>
              <a:t>zurückbrachte</a:t>
            </a:r>
            <a:r>
              <a:rPr lang="cs-CZ" sz="2200" b="1" dirty="0" smtClean="0">
                <a:solidFill>
                  <a:schemeClr val="accent1"/>
                </a:solidFill>
              </a:rPr>
              <a:t>“ </a:t>
            </a:r>
            <a:r>
              <a:rPr lang="cs-CZ" sz="2200" dirty="0" smtClean="0">
                <a:solidFill>
                  <a:srgbClr val="323232"/>
                </a:solidFill>
              </a:rPr>
              <a:t>(</a:t>
            </a:r>
            <a:r>
              <a:rPr lang="de-DE" sz="2200" dirty="0" smtClean="0">
                <a:solidFill>
                  <a:srgbClr val="323232"/>
                </a:solidFill>
              </a:rPr>
              <a:t>charakterstarkes Mädchen und die grauen Herren, welche den Menschen einreden, sie sollen ihre Zeit nicht mit </a:t>
            </a:r>
            <a:r>
              <a:rPr lang="de-DE" sz="2200" dirty="0" err="1" smtClean="0">
                <a:solidFill>
                  <a:srgbClr val="323232"/>
                </a:solidFill>
              </a:rPr>
              <a:t>Unnützlichem</a:t>
            </a:r>
            <a:r>
              <a:rPr lang="de-DE" sz="2200" dirty="0" smtClean="0">
                <a:solidFill>
                  <a:srgbClr val="323232"/>
                </a:solidFill>
              </a:rPr>
              <a:t> verschwenden)  1973</a:t>
            </a:r>
          </a:p>
          <a:p>
            <a:pPr lvl="1">
              <a:buClr>
                <a:srgbClr val="323232"/>
              </a:buClr>
            </a:pPr>
            <a:r>
              <a:rPr lang="de-DE" sz="2200" dirty="0" smtClean="0">
                <a:solidFill>
                  <a:srgbClr val="323232"/>
                </a:solidFill>
              </a:rPr>
              <a:t>Deutscher Jugendliteraturpreis </a:t>
            </a:r>
          </a:p>
          <a:p>
            <a:pPr lvl="1">
              <a:buClr>
                <a:srgbClr val="323232"/>
              </a:buClr>
            </a:pPr>
            <a:r>
              <a:rPr lang="cs-CZ" sz="2200" dirty="0" smtClean="0">
                <a:solidFill>
                  <a:srgbClr val="323232"/>
                </a:solidFill>
              </a:rPr>
              <a:t>Zeichentrickserie</a:t>
            </a:r>
            <a:r>
              <a:rPr lang="cs-CZ" sz="2200" dirty="0">
                <a:solidFill>
                  <a:srgbClr val="323232"/>
                </a:solidFill>
              </a:rPr>
              <a:t>: https://</a:t>
            </a:r>
            <a:r>
              <a:rPr lang="cs-CZ" sz="2200" dirty="0" smtClean="0">
                <a:solidFill>
                  <a:srgbClr val="323232"/>
                </a:solidFill>
              </a:rPr>
              <a:t>www.youtube.com/watch?v=OmjFMH5Ckfo</a:t>
            </a:r>
          </a:p>
          <a:p>
            <a:pPr lvl="1">
              <a:buClr>
                <a:srgbClr val="323232"/>
              </a:buClr>
            </a:pPr>
            <a:r>
              <a:rPr lang="cs-CZ" sz="2200" dirty="0" smtClean="0">
                <a:solidFill>
                  <a:srgbClr val="323232"/>
                </a:solidFill>
              </a:rPr>
              <a:t>Trailer: https</a:t>
            </a:r>
            <a:r>
              <a:rPr lang="cs-CZ" sz="2200" dirty="0">
                <a:solidFill>
                  <a:srgbClr val="323232"/>
                </a:solidFill>
              </a:rPr>
              <a:t>://</a:t>
            </a:r>
            <a:r>
              <a:rPr lang="cs-CZ" sz="2200" dirty="0" smtClean="0">
                <a:solidFill>
                  <a:srgbClr val="323232"/>
                </a:solidFill>
              </a:rPr>
              <a:t>www.youtube.com/watch?v=vQ317ljnmAc</a:t>
            </a:r>
          </a:p>
          <a:p>
            <a:pPr lvl="1">
              <a:buClr>
                <a:srgbClr val="323232"/>
              </a:buClr>
            </a:pPr>
            <a:r>
              <a:rPr lang="cs-CZ" sz="2200" dirty="0" err="1" smtClean="0">
                <a:solidFill>
                  <a:srgbClr val="323232"/>
                </a:solidFill>
              </a:rPr>
              <a:t>Was</a:t>
            </a:r>
            <a:r>
              <a:rPr lang="cs-CZ" sz="2200" dirty="0" smtClean="0">
                <a:solidFill>
                  <a:srgbClr val="323232"/>
                </a:solidFill>
              </a:rPr>
              <a:t> </a:t>
            </a:r>
            <a:r>
              <a:rPr lang="cs-CZ" sz="2200" dirty="0" err="1" smtClean="0">
                <a:solidFill>
                  <a:srgbClr val="323232"/>
                </a:solidFill>
              </a:rPr>
              <a:t>ist</a:t>
            </a:r>
            <a:r>
              <a:rPr lang="cs-CZ" sz="2200" dirty="0" smtClean="0">
                <a:solidFill>
                  <a:srgbClr val="323232"/>
                </a:solidFill>
              </a:rPr>
              <a:t> </a:t>
            </a:r>
            <a:r>
              <a:rPr lang="cs-CZ" sz="2200" dirty="0" err="1" smtClean="0">
                <a:solidFill>
                  <a:srgbClr val="323232"/>
                </a:solidFill>
              </a:rPr>
              <a:t>die</a:t>
            </a:r>
            <a:r>
              <a:rPr lang="cs-CZ" sz="2200" dirty="0" smtClean="0">
                <a:solidFill>
                  <a:srgbClr val="323232"/>
                </a:solidFill>
              </a:rPr>
              <a:t> </a:t>
            </a:r>
            <a:r>
              <a:rPr lang="cs-CZ" sz="2200" dirty="0" err="1" smtClean="0">
                <a:solidFill>
                  <a:srgbClr val="323232"/>
                </a:solidFill>
              </a:rPr>
              <a:t>Zeit</a:t>
            </a:r>
            <a:r>
              <a:rPr lang="cs-CZ" sz="2200" dirty="0" smtClean="0">
                <a:solidFill>
                  <a:srgbClr val="323232"/>
                </a:solidFill>
              </a:rPr>
              <a:t>?  </a:t>
            </a:r>
            <a:r>
              <a:rPr lang="cs-CZ" sz="2200" dirty="0">
                <a:solidFill>
                  <a:srgbClr val="323232"/>
                </a:solidFill>
              </a:rPr>
              <a:t>- </a:t>
            </a:r>
            <a:r>
              <a:rPr lang="cs-CZ" sz="2200" dirty="0">
                <a:solidFill>
                  <a:srgbClr val="323232"/>
                </a:solidFill>
                <a:hlinkClick r:id="rId2"/>
              </a:rPr>
              <a:t>https://</a:t>
            </a:r>
            <a:r>
              <a:rPr lang="cs-CZ" sz="2200" dirty="0" smtClean="0">
                <a:solidFill>
                  <a:srgbClr val="323232"/>
                </a:solidFill>
                <a:hlinkClick r:id="rId2"/>
              </a:rPr>
              <a:t>www.youtube.com/watch?v=9CvNQcCqqrw</a:t>
            </a:r>
            <a:endParaRPr lang="cs-CZ" sz="2200" dirty="0" smtClean="0">
              <a:solidFill>
                <a:srgbClr val="323232"/>
              </a:solidFill>
            </a:endParaRPr>
          </a:p>
          <a:p>
            <a:pPr marL="274320" lvl="1" indent="0">
              <a:buClr>
                <a:srgbClr val="323232"/>
              </a:buClr>
              <a:buNone/>
            </a:pPr>
            <a:endParaRPr lang="cs-CZ" sz="2200" dirty="0" smtClean="0">
              <a:solidFill>
                <a:srgbClr val="323232"/>
              </a:solidFill>
            </a:endParaRPr>
          </a:p>
          <a:p>
            <a:pPr>
              <a:buClr>
                <a:srgbClr val="323232"/>
              </a:buClr>
            </a:pPr>
            <a:r>
              <a:rPr lang="cs-CZ" sz="2200" b="1" dirty="0" smtClean="0">
                <a:solidFill>
                  <a:srgbClr val="323232"/>
                </a:solidFill>
              </a:rPr>
              <a:t>OTFRIED </a:t>
            </a:r>
            <a:r>
              <a:rPr lang="cs-CZ" sz="2200" b="1" dirty="0" err="1" smtClean="0">
                <a:solidFill>
                  <a:srgbClr val="323232"/>
                </a:solidFill>
              </a:rPr>
              <a:t>PREUßLER</a:t>
            </a:r>
            <a:r>
              <a:rPr lang="cs-CZ" sz="2200" b="1" dirty="0" smtClean="0">
                <a:solidFill>
                  <a:srgbClr val="323232"/>
                </a:solidFill>
              </a:rPr>
              <a:t> </a:t>
            </a:r>
          </a:p>
          <a:p>
            <a:pPr lvl="1">
              <a:buClr>
                <a:srgbClr val="323232"/>
              </a:buClr>
            </a:pPr>
            <a:r>
              <a:rPr lang="cs-CZ" sz="2200" b="1" dirty="0" smtClean="0">
                <a:solidFill>
                  <a:schemeClr val="accent1"/>
                </a:solidFill>
              </a:rPr>
              <a:t>„</a:t>
            </a:r>
            <a:r>
              <a:rPr lang="cs-CZ" sz="2200" b="1" dirty="0" err="1" smtClean="0">
                <a:solidFill>
                  <a:schemeClr val="accent1"/>
                </a:solidFill>
              </a:rPr>
              <a:t>Krabat</a:t>
            </a:r>
            <a:r>
              <a:rPr lang="cs-CZ" sz="2200" b="1" dirty="0" smtClean="0">
                <a:solidFill>
                  <a:schemeClr val="accent1"/>
                </a:solidFill>
              </a:rPr>
              <a:t>“ </a:t>
            </a:r>
            <a:r>
              <a:rPr lang="cs-CZ" sz="2200" dirty="0" smtClean="0"/>
              <a:t>(</a:t>
            </a:r>
            <a:r>
              <a:rPr lang="cs-CZ" sz="2200" dirty="0" err="1" smtClean="0"/>
              <a:t>eine</a:t>
            </a:r>
            <a:r>
              <a:rPr lang="cs-CZ" sz="2200" dirty="0" smtClean="0"/>
              <a:t> </a:t>
            </a:r>
            <a:r>
              <a:rPr lang="cs-CZ" sz="2200" dirty="0" err="1" smtClean="0"/>
              <a:t>Geschichte</a:t>
            </a:r>
            <a:r>
              <a:rPr lang="cs-CZ" sz="2200" dirty="0"/>
              <a:t>/</a:t>
            </a:r>
            <a:r>
              <a:rPr lang="cs-CZ" sz="2200" dirty="0" err="1" smtClean="0"/>
              <a:t>Sage</a:t>
            </a:r>
            <a:r>
              <a:rPr lang="cs-CZ" sz="2200" dirty="0" smtClean="0"/>
              <a:t>/</a:t>
            </a:r>
            <a:r>
              <a:rPr lang="cs-CZ" sz="2200" dirty="0" err="1" smtClean="0"/>
              <a:t>Legende</a:t>
            </a:r>
            <a:r>
              <a:rPr lang="cs-CZ" sz="2200" dirty="0" smtClean="0"/>
              <a:t>/</a:t>
            </a:r>
            <a:r>
              <a:rPr lang="cs-CZ" sz="2200" dirty="0" err="1" smtClean="0"/>
              <a:t>Märchen</a:t>
            </a:r>
            <a:r>
              <a:rPr lang="cs-CZ" sz="2200" dirty="0" smtClean="0"/>
              <a:t> </a:t>
            </a:r>
            <a:r>
              <a:rPr lang="cs-CZ" sz="2200" dirty="0" err="1" smtClean="0"/>
              <a:t>über</a:t>
            </a:r>
            <a:r>
              <a:rPr lang="cs-CZ" sz="2200" dirty="0" smtClean="0"/>
              <a:t> </a:t>
            </a:r>
            <a:r>
              <a:rPr lang="cs-CZ" sz="2200" dirty="0" err="1" smtClean="0"/>
              <a:t>einen</a:t>
            </a:r>
            <a:r>
              <a:rPr lang="cs-CZ" sz="2200" dirty="0" smtClean="0"/>
              <a:t> </a:t>
            </a:r>
            <a:r>
              <a:rPr lang="cs-CZ" sz="2200" dirty="0" err="1" smtClean="0"/>
              <a:t>Waisenjungen</a:t>
            </a:r>
            <a:r>
              <a:rPr lang="cs-CZ" sz="2200" dirty="0" smtClean="0"/>
              <a:t>, Schwarze Magie, </a:t>
            </a:r>
            <a:r>
              <a:rPr lang="cs-CZ" sz="2200" dirty="0" err="1" smtClean="0"/>
              <a:t>historische</a:t>
            </a:r>
            <a:r>
              <a:rPr lang="cs-CZ" sz="2200" dirty="0" smtClean="0"/>
              <a:t> Motive, 18. </a:t>
            </a:r>
            <a:r>
              <a:rPr lang="cs-CZ" sz="2200" dirty="0" err="1" smtClean="0"/>
              <a:t>Jh</a:t>
            </a:r>
            <a:r>
              <a:rPr lang="cs-CZ" sz="2200" dirty="0" smtClean="0"/>
              <a:t>.)</a:t>
            </a:r>
          </a:p>
          <a:p>
            <a:pPr lvl="1">
              <a:buClr>
                <a:srgbClr val="323232"/>
              </a:buClr>
            </a:pPr>
            <a:r>
              <a:rPr lang="cs-CZ" sz="2200" dirty="0" smtClean="0">
                <a:solidFill>
                  <a:srgbClr val="323232"/>
                </a:solidFill>
              </a:rPr>
              <a:t>Trailer: https</a:t>
            </a:r>
            <a:r>
              <a:rPr lang="cs-CZ" sz="2200" dirty="0">
                <a:solidFill>
                  <a:srgbClr val="323232"/>
                </a:solidFill>
              </a:rPr>
              <a:t>://www.youtube.com/watch?v=sUd43YtS20Y</a:t>
            </a:r>
            <a:endParaRPr lang="cs-CZ" sz="2200" dirty="0" smtClean="0">
              <a:solidFill>
                <a:srgbClr val="323232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51D856A2-7466-4F08-A37B-14FEDF43DBD8}"/>
              </a:ext>
            </a:extLst>
          </p:cNvPr>
          <p:cNvCxnSpPr/>
          <p:nvPr/>
        </p:nvCxnSpPr>
        <p:spPr>
          <a:xfrm>
            <a:off x="0" y="1390940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6972" y="554273"/>
            <a:ext cx="10764130" cy="882033"/>
          </a:xfrm>
        </p:spPr>
        <p:txBody>
          <a:bodyPr/>
          <a:lstStyle/>
          <a:p>
            <a:pPr algn="l"/>
            <a:r>
              <a:rPr lang="cs-CZ" dirty="0" err="1"/>
              <a:t>Quellenverzeichnis</a:t>
            </a:r>
            <a:r>
              <a:rPr lang="cs-CZ" dirty="0"/>
              <a:t>: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6971" y="1582721"/>
            <a:ext cx="10496843" cy="12083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AT" dirty="0" err="1"/>
              <a:t>Schikorsky</a:t>
            </a:r>
            <a:r>
              <a:rPr lang="de-AT" dirty="0"/>
              <a:t>, I. (2003). </a:t>
            </a:r>
            <a:r>
              <a:rPr lang="de-AT" i="1" dirty="0"/>
              <a:t>Schnellkurs. Kinder- und Jugendliteratur</a:t>
            </a:r>
            <a:r>
              <a:rPr lang="de-AT" dirty="0"/>
              <a:t>. Köln: DuMont.</a:t>
            </a:r>
          </a:p>
          <a:p>
            <a:pPr algn="l"/>
            <a:endParaRPr lang="de-AT" dirty="0"/>
          </a:p>
          <a:p>
            <a:pPr algn="l"/>
            <a:r>
              <a:rPr lang="de-AT" dirty="0"/>
              <a:t> Online-Quellen – direkt in der </a:t>
            </a:r>
            <a:r>
              <a:rPr lang="de-AT" dirty="0" err="1" smtClean="0"/>
              <a:t>Präsen</a:t>
            </a:r>
            <a:r>
              <a:rPr lang="cs-CZ" dirty="0" smtClean="0"/>
              <a:t>t</a:t>
            </a:r>
            <a:r>
              <a:rPr lang="de-AT" dirty="0" err="1" smtClean="0"/>
              <a:t>ation</a:t>
            </a:r>
            <a:r>
              <a:rPr lang="de-AT" dirty="0" smtClean="0"/>
              <a:t> </a:t>
            </a:r>
            <a:r>
              <a:rPr lang="de-AT" dirty="0"/>
              <a:t>zu finden 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830629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Historischer</a:t>
            </a:r>
            <a:r>
              <a:rPr lang="cs-CZ" sz="440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Hintergrund</a:t>
            </a:r>
            <a:r>
              <a:rPr lang="cs-CZ" sz="440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20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cs-CZ" sz="220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Schikorsky</a:t>
            </a:r>
            <a:r>
              <a:rPr lang="cs-CZ" sz="220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, 2003, S. 152-153)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376876"/>
            <a:ext cx="9601200" cy="4229100"/>
          </a:xfrm>
        </p:spPr>
        <p:txBody>
          <a:bodyPr>
            <a:normAutofit/>
          </a:bodyPr>
          <a:lstStyle/>
          <a:p>
            <a:pPr>
              <a:buClr>
                <a:srgbClr val="323232"/>
              </a:buClr>
              <a:buFont typeface="Arial"/>
              <a:buChar char="•"/>
            </a:pPr>
            <a:r>
              <a:rPr lang="de-DE" sz="2200" b="0" i="0" dirty="0" smtClean="0">
                <a:solidFill>
                  <a:srgbClr val="323232"/>
                </a:solidFill>
                <a:latin typeface="Times New Roman"/>
              </a:rPr>
              <a:t>Regierung der CDU </a:t>
            </a:r>
            <a:r>
              <a:rPr lang="de-DE" sz="2200" b="0" i="0" dirty="0" smtClean="0">
                <a:solidFill>
                  <a:srgbClr val="323232"/>
                </a:solidFill>
                <a:latin typeface="Times New Roman"/>
                <a:sym typeface="Symbol" panose="05050102010706020507" pitchFamily="18" charset="2"/>
              </a:rPr>
              <a:t></a:t>
            </a:r>
            <a:r>
              <a:rPr lang="de-DE" sz="2200" b="0" i="0" dirty="0" smtClean="0">
                <a:solidFill>
                  <a:srgbClr val="323232"/>
                </a:solidFill>
                <a:latin typeface="Times New Roman"/>
              </a:rPr>
              <a:t>Verbesserung des Lebensstandards </a:t>
            </a:r>
            <a:r>
              <a:rPr lang="de-DE" sz="2200" dirty="0" smtClean="0">
                <a:solidFill>
                  <a:srgbClr val="323232"/>
                </a:solidFill>
                <a:sym typeface="Symbol" panose="05050102010706020507" pitchFamily="18" charset="2"/>
              </a:rPr>
              <a:t> Wohlstandsgesellschaft wollte keine Änderung  </a:t>
            </a: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Umbau der Gesellschaft vor allem im Bereich der Bildung jedoch gefordert </a:t>
            </a:r>
            <a:r>
              <a:rPr lang="de-DE" sz="2200" dirty="0" smtClean="0">
                <a:solidFill>
                  <a:srgbClr val="323232"/>
                </a:solidFill>
                <a:sym typeface="Symbol" panose="05050102010706020507" pitchFamily="18" charset="2"/>
              </a:rPr>
              <a:t> Demokratisierung  Wandel des pädagogischen Grundverständnis</a:t>
            </a:r>
            <a:r>
              <a:rPr lang="cs-CZ" sz="2200" dirty="0" smtClean="0">
                <a:solidFill>
                  <a:srgbClr val="323232"/>
                </a:solidFill>
                <a:sym typeface="Symbol" panose="05050102010706020507" pitchFamily="18" charset="2"/>
              </a:rPr>
              <a:t>ses</a:t>
            </a:r>
            <a:r>
              <a:rPr lang="de-DE" sz="2200" dirty="0" smtClean="0">
                <a:solidFill>
                  <a:srgbClr val="323232"/>
                </a:solidFill>
                <a:sym typeface="Symbol" panose="05050102010706020507" pitchFamily="18" charset="2"/>
              </a:rPr>
              <a:t> und der Erziehungsziele </a:t>
            </a:r>
            <a:endParaRPr lang="de-DE" sz="2200" dirty="0" smtClean="0">
              <a:solidFill>
                <a:srgbClr val="323232"/>
              </a:solidFill>
              <a:latin typeface="Times New Roman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de-DE" sz="2200" b="0" i="0" dirty="0" smtClean="0">
                <a:solidFill>
                  <a:srgbClr val="323232"/>
                </a:solidFill>
                <a:latin typeface="Times New Roman"/>
              </a:rPr>
              <a:t>Erziehung – nicht mehr als Unterordnung, sondern als Emanzipation verstanden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Kinder den Erwachsenen gleichgesetzt – kein</a:t>
            </a:r>
            <a:r>
              <a:rPr lang="cs-CZ" sz="2200" dirty="0" smtClean="0">
                <a:solidFill>
                  <a:srgbClr val="323232"/>
                </a:solidFill>
                <a:latin typeface="Times New Roman"/>
              </a:rPr>
              <a:t>e</a:t>
            </a: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 </a:t>
            </a:r>
            <a:r>
              <a:rPr lang="de-DE" sz="2200" dirty="0" err="1" smtClean="0">
                <a:solidFill>
                  <a:srgbClr val="323232"/>
                </a:solidFill>
                <a:latin typeface="Times New Roman"/>
              </a:rPr>
              <a:t>Kindheitsgemäßi</a:t>
            </a:r>
            <a:r>
              <a:rPr lang="cs-CZ" sz="2200" dirty="0" smtClean="0">
                <a:solidFill>
                  <a:srgbClr val="323232"/>
                </a:solidFill>
                <a:latin typeface="Times New Roman"/>
              </a:rPr>
              <a:t>g</a:t>
            </a:r>
            <a:r>
              <a:rPr lang="de-DE" sz="2200" dirty="0" err="1" smtClean="0">
                <a:solidFill>
                  <a:srgbClr val="323232"/>
                </a:solidFill>
                <a:latin typeface="Times New Roman"/>
              </a:rPr>
              <a:t>keit</a:t>
            </a: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 und </a:t>
            </a:r>
            <a:r>
              <a:rPr lang="cs-CZ" sz="2200" dirty="0" err="1" smtClean="0">
                <a:solidFill>
                  <a:srgbClr val="323232"/>
                </a:solidFill>
                <a:latin typeface="Times New Roman"/>
              </a:rPr>
              <a:t>kein</a:t>
            </a:r>
            <a:r>
              <a:rPr lang="cs-CZ" sz="2200" dirty="0" smtClean="0">
                <a:solidFill>
                  <a:srgbClr val="323232"/>
                </a:solidFill>
                <a:latin typeface="Times New Roman"/>
              </a:rPr>
              <a:t> </a:t>
            </a: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Schonraum mehr, sondern </a:t>
            </a:r>
            <a:r>
              <a:rPr lang="cs-CZ" sz="2200" dirty="0" err="1" smtClean="0">
                <a:solidFill>
                  <a:srgbClr val="323232"/>
                </a:solidFill>
                <a:latin typeface="Times New Roman"/>
              </a:rPr>
              <a:t>die</a:t>
            </a:r>
            <a:r>
              <a:rPr lang="cs-CZ" sz="2200" dirty="0" smtClean="0">
                <a:solidFill>
                  <a:srgbClr val="323232"/>
                </a:solidFill>
                <a:latin typeface="Times New Roman"/>
              </a:rPr>
              <a:t> </a:t>
            </a: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Realität möglichst früh thematisier</a:t>
            </a:r>
            <a:r>
              <a:rPr lang="cs-CZ" sz="2200" dirty="0" smtClean="0">
                <a:solidFill>
                  <a:srgbClr val="323232"/>
                </a:solidFill>
                <a:latin typeface="Times New Roman"/>
              </a:rPr>
              <a:t>en</a:t>
            </a:r>
            <a:endParaRPr lang="de-DE" sz="2200" dirty="0" smtClean="0">
              <a:solidFill>
                <a:srgbClr val="323232"/>
              </a:solidFill>
              <a:latin typeface="Times New Roman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de-DE" sz="2200" b="0" i="0" dirty="0" smtClean="0">
                <a:solidFill>
                  <a:srgbClr val="323232"/>
                </a:solidFill>
                <a:latin typeface="Times New Roman"/>
              </a:rPr>
              <a:t>Aufwertung der KJL als eines Erkenntnis- und Sozialisationsmediums (wurde auch zum Gegenstand der Forschung und Lehre)</a:t>
            </a:r>
            <a:endParaRPr lang="de-DE" sz="2200" b="0" i="0" dirty="0">
              <a:solidFill>
                <a:srgbClr val="323232"/>
              </a:solidFill>
              <a:latin typeface="Times New Roman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28D379A2-DFD9-47EE-BB8C-21D9E7FFF337}"/>
              </a:ext>
            </a:extLst>
          </p:cNvPr>
          <p:cNvCxnSpPr/>
          <p:nvPr/>
        </p:nvCxnSpPr>
        <p:spPr>
          <a:xfrm>
            <a:off x="0" y="1250267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8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830629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9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ANTIAUTORITÄRE KJL</a:t>
            </a:r>
            <a:r>
              <a:rPr lang="cs-CZ" sz="3600" b="0" i="0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cs-CZ" sz="3600" b="0" i="0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</a:br>
            <a:r>
              <a:rPr lang="cs-CZ" sz="2000" b="0" i="0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cs-CZ" sz="2000" b="0" i="0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Schikorsk</a:t>
            </a:r>
            <a:r>
              <a:rPr lang="cs-CZ" sz="2000" dirty="0" err="1">
                <a:solidFill>
                  <a:srgbClr val="852367"/>
                </a:solidFill>
                <a:latin typeface="Times New Roman"/>
              </a:rPr>
              <a:t>y</a:t>
            </a:r>
            <a:r>
              <a:rPr lang="cs-CZ" sz="2000" dirty="0">
                <a:solidFill>
                  <a:srgbClr val="852367"/>
                </a:solidFill>
                <a:latin typeface="Times New Roman"/>
              </a:rPr>
              <a:t>, 2003, S. 153-155)</a:t>
            </a:r>
            <a:endParaRPr lang="cs-CZ" sz="2000" b="0" i="0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514029"/>
            <a:ext cx="9601200" cy="422910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de-DE" sz="2200" b="0" i="0" dirty="0" smtClean="0">
                <a:solidFill>
                  <a:srgbClr val="323232"/>
                </a:solidFill>
                <a:latin typeface="Times New Roman"/>
              </a:rPr>
              <a:t>Provokante Texte mit „starken Kinderfiguren, die sich gegen jede Form von Willkür zur Wehr setzen</a:t>
            </a:r>
            <a:r>
              <a:rPr lang="de-DE" sz="2200" dirty="0" smtClean="0">
                <a:solidFill>
                  <a:srgbClr val="323232"/>
                </a:solidFill>
                <a:latin typeface="Times New Roman"/>
              </a:rPr>
              <a:t>“ und keine Autorität ernst nehmen. „Die Bücher zielten Änderung der gesellschaftlichen Verhältnisse ab.“(S. 154)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endParaRPr lang="cs-CZ" sz="2200" dirty="0">
              <a:solidFill>
                <a:srgbClr val="323232"/>
              </a:solidFill>
              <a:latin typeface="Times New Roman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rgbClr val="323232"/>
                </a:solidFill>
                <a:latin typeface="Times New Roman"/>
              </a:rPr>
              <a:t>SUSANNE KILIAN UND GÜNTHER STILLER </a:t>
            </a:r>
          </a:p>
          <a:p>
            <a:pPr lvl="1"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cs-CZ" sz="2200" dirty="0">
                <a:solidFill>
                  <a:srgbClr val="323232"/>
                </a:solidFill>
                <a:latin typeface="Times New Roman"/>
              </a:rPr>
              <a:t>„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Nein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-Buch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für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Kinder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“</a:t>
            </a:r>
          </a:p>
          <a:p>
            <a:pPr lvl="1"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endParaRPr lang="cs-CZ" sz="2200" dirty="0">
              <a:solidFill>
                <a:srgbClr val="323232"/>
              </a:solidFill>
              <a:latin typeface="Times New Roman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cs-CZ" sz="2200" b="1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KARL WAECHTER</a:t>
            </a:r>
          </a:p>
          <a:p>
            <a:pPr lvl="1">
              <a:spcBef>
                <a:spcPts val="1800"/>
              </a:spcBef>
              <a:buClr>
                <a:srgbClr val="323232"/>
              </a:buClr>
              <a:buFont typeface="Arial"/>
              <a:buChar char="•"/>
            </a:pP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„Anti-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Struwwelpeter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“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303D1756-3415-48F9-AFD9-8345A9981000}"/>
              </a:ext>
            </a:extLst>
          </p:cNvPr>
          <p:cNvCxnSpPr/>
          <p:nvPr/>
        </p:nvCxnSpPr>
        <p:spPr>
          <a:xfrm>
            <a:off x="0" y="1368959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83820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REALISTISCHE </a:t>
            </a:r>
            <a:r>
              <a:rPr lang="cs-CZ" sz="4400" i="1" dirty="0">
                <a:solidFill>
                  <a:srgbClr val="852367"/>
                </a:solidFill>
              </a:rPr>
              <a:t>PROBLEMORIENTIERTE KJL </a:t>
            </a:r>
            <a:r>
              <a:rPr lang="cs-CZ" sz="2000" dirty="0">
                <a:solidFill>
                  <a:srgbClr val="852367"/>
                </a:solidFill>
              </a:rPr>
              <a:t>(</a:t>
            </a:r>
            <a:r>
              <a:rPr lang="cs-CZ" sz="2000" dirty="0" err="1">
                <a:solidFill>
                  <a:srgbClr val="852367"/>
                </a:solidFill>
              </a:rPr>
              <a:t>Schikorsky</a:t>
            </a:r>
            <a:r>
              <a:rPr lang="cs-CZ" sz="2000" dirty="0">
                <a:solidFill>
                  <a:srgbClr val="852367"/>
                </a:solidFill>
              </a:rPr>
              <a:t>, 2003, S. 155)</a:t>
            </a:r>
            <a:endParaRPr lang="cs-CZ" sz="2000" b="0" i="0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429622"/>
            <a:ext cx="10619936" cy="5178425"/>
          </a:xfrm>
        </p:spPr>
        <p:txBody>
          <a:bodyPr>
            <a:noAutofit/>
          </a:bodyPr>
          <a:lstStyle/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Parallel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zur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antiautoritären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KJL</a:t>
            </a:r>
          </a:p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400" b="1" dirty="0">
                <a:solidFill>
                  <a:srgbClr val="323232"/>
                </a:solidFill>
                <a:latin typeface="Times New Roman"/>
              </a:rPr>
              <a:t>URSULA WÖLFEL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de-DE" sz="2200" dirty="0" smtClean="0"/>
              <a:t>Meisterin der realistischen Kinderliteratur und Pionierin der problemorientierten KJL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de-DE" sz="2200" b="1" dirty="0" smtClean="0">
                <a:solidFill>
                  <a:schemeClr val="accent1">
                    <a:lumMod val="75000"/>
                  </a:schemeClr>
                </a:solidFill>
              </a:rPr>
              <a:t>„Die grauen und die grünen Felder“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de-DE" sz="2200" dirty="0" smtClean="0">
                <a:solidFill>
                  <a:srgbClr val="323232"/>
                </a:solidFill>
              </a:rPr>
              <a:t>Themen behandelt, die bisher in der KJL keinen Platz hatten.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de-DE" sz="2200" dirty="0" smtClean="0">
                <a:solidFill>
                  <a:srgbClr val="323232"/>
                </a:solidFill>
              </a:rPr>
              <a:t>Das menschliche Zusammenleben wird in kurzen, realistischen und ehrlichen Erzählungen gezeigt, die in einer </a:t>
            </a:r>
            <a:r>
              <a:rPr lang="de-DE" sz="2200" dirty="0" smtClean="0"/>
              <a:t>einfachen und klaren Sprache geschrieben sind. </a:t>
            </a:r>
            <a:r>
              <a:rPr lang="de-DE" sz="2200" dirty="0" smtClean="0">
                <a:sym typeface="Symbol" panose="05050102010706020507" pitchFamily="18" charset="2"/>
              </a:rPr>
              <a:t>…</a:t>
            </a:r>
            <a:r>
              <a:rPr lang="de-DE" sz="2200" dirty="0" smtClean="0"/>
              <a:t>„Doch sie konfrontieren ihre Leser nicht mit Hoffnungslosigkeit. Sie zeigen, dass die Welt nicht immer schön, aber zum Positiven veränderbar ist. Die Kinder werden ernst genommen“ </a:t>
            </a:r>
            <a:r>
              <a:rPr lang="de-DE" dirty="0" smtClean="0"/>
              <a:t>(Quelle: http://www.djlp.jugendliteratur.org/datenbanksuche/kinderbuch-2/artikel-die_grauen_und_die_gruene-2661.html)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de-DE" sz="2200" dirty="0" err="1" smtClean="0">
                <a:solidFill>
                  <a:srgbClr val="323232"/>
                </a:solidFill>
              </a:rPr>
              <a:t>Teezeit</a:t>
            </a:r>
            <a:r>
              <a:rPr lang="de-DE" sz="2200" dirty="0" smtClean="0">
                <a:solidFill>
                  <a:srgbClr val="323232"/>
                </a:solidFill>
              </a:rPr>
              <a:t>: </a:t>
            </a:r>
            <a:r>
              <a:rPr lang="de-DE" sz="2200" dirty="0" smtClean="0">
                <a:solidFill>
                  <a:srgbClr val="323232"/>
                </a:solidFill>
                <a:hlinkClick r:id="rId2"/>
              </a:rPr>
              <a:t>https://www.youtube.com/watch?v=jN5eMAbnHL8</a:t>
            </a:r>
            <a:endParaRPr lang="de-DE" sz="2200" dirty="0" smtClean="0">
              <a:solidFill>
                <a:srgbClr val="323232"/>
              </a:solidFill>
            </a:endParaRP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de-DE" sz="2200" dirty="0" smtClean="0">
                <a:solidFill>
                  <a:srgbClr val="323232"/>
                </a:solidFill>
                <a:hlinkClick r:id="rId3"/>
              </a:rPr>
              <a:t>http://www.djlp.jugendliteratur.org/datenbanksuche/kinderbuch-2/artikel-die_grauen_und_die_gruene-2661.html</a:t>
            </a:r>
            <a:endParaRPr lang="de-DE" sz="2200" dirty="0">
              <a:solidFill>
                <a:srgbClr val="323232"/>
              </a:solidFill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1C852BC2-67E2-4BCB-AC2C-2FD2B402AB35}"/>
              </a:ext>
            </a:extLst>
          </p:cNvPr>
          <p:cNvCxnSpPr/>
          <p:nvPr/>
        </p:nvCxnSpPr>
        <p:spPr>
          <a:xfrm>
            <a:off x="0" y="1340823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83820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REALISTISCHE </a:t>
            </a:r>
            <a:r>
              <a:rPr lang="cs-CZ" sz="4400" i="1" dirty="0">
                <a:solidFill>
                  <a:srgbClr val="852367"/>
                </a:solidFill>
              </a:rPr>
              <a:t>PROBLEMORIENTIERTE KJL </a:t>
            </a:r>
            <a:r>
              <a:rPr lang="cs-CZ" sz="2000" dirty="0">
                <a:solidFill>
                  <a:srgbClr val="852367"/>
                </a:solidFill>
              </a:rPr>
              <a:t>(</a:t>
            </a:r>
            <a:r>
              <a:rPr lang="cs-CZ" sz="2000" dirty="0" err="1">
                <a:solidFill>
                  <a:srgbClr val="852367"/>
                </a:solidFill>
              </a:rPr>
              <a:t>Schikorsky</a:t>
            </a:r>
            <a:r>
              <a:rPr lang="cs-CZ" sz="2000" dirty="0">
                <a:solidFill>
                  <a:srgbClr val="852367"/>
                </a:solidFill>
              </a:rPr>
              <a:t>, 2003, S. 155)</a:t>
            </a:r>
            <a:endParaRPr lang="cs-CZ" sz="2000" b="0" i="0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761092"/>
            <a:ext cx="10619936" cy="5178425"/>
          </a:xfrm>
        </p:spPr>
        <p:txBody>
          <a:bodyPr>
            <a:noAutofit/>
          </a:bodyPr>
          <a:lstStyle/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dirty="0" err="1">
                <a:solidFill>
                  <a:srgbClr val="323232"/>
                </a:solidFill>
              </a:rPr>
              <a:t>Psychologisch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motivierte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Bücher</a:t>
            </a:r>
            <a:r>
              <a:rPr lang="cs-CZ" sz="2200" dirty="0">
                <a:solidFill>
                  <a:srgbClr val="323232"/>
                </a:solidFill>
              </a:rPr>
              <a:t> von Ursula </a:t>
            </a:r>
            <a:r>
              <a:rPr lang="cs-CZ" sz="2200" dirty="0" err="1">
                <a:solidFill>
                  <a:srgbClr val="323232"/>
                </a:solidFill>
              </a:rPr>
              <a:t>Wölfel</a:t>
            </a:r>
            <a:r>
              <a:rPr lang="cs-CZ" sz="2200" dirty="0">
                <a:solidFill>
                  <a:srgbClr val="323232"/>
                </a:solidFill>
              </a:rPr>
              <a:t>: 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„FEUERSCHUH UND WINDSANDALEN“</a:t>
            </a:r>
          </a:p>
          <a:p>
            <a:pPr lvl="2">
              <a:buClr>
                <a:srgbClr val="323232"/>
              </a:buClr>
              <a:buFont typeface="Arial"/>
              <a:buChar char="•"/>
            </a:pPr>
            <a:r>
              <a:rPr lang="cs-CZ" sz="2000" dirty="0">
                <a:solidFill>
                  <a:srgbClr val="323232"/>
                </a:solidFill>
                <a:hlinkClick r:id="rId2"/>
              </a:rPr>
              <a:t>https://www.youtube.com/watch?v=BxafbyO6vMQ</a:t>
            </a:r>
            <a:endParaRPr lang="cs-CZ" sz="2000" dirty="0">
              <a:solidFill>
                <a:srgbClr val="323232"/>
              </a:solidFill>
            </a:endParaRP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dirty="0">
                <a:solidFill>
                  <a:srgbClr val="323232"/>
                </a:solidFill>
              </a:rPr>
              <a:t>…</a:t>
            </a:r>
          </a:p>
          <a:p>
            <a:pPr>
              <a:buClr>
                <a:srgbClr val="323232"/>
              </a:buClr>
              <a:buFont typeface="Arial"/>
              <a:buChar char="•"/>
            </a:pPr>
            <a:endParaRPr lang="cs-CZ" sz="2200" b="0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DA0C9478-270D-4157-BA26-1D8A4BB990B2}"/>
              </a:ext>
            </a:extLst>
          </p:cNvPr>
          <p:cNvCxnSpPr/>
          <p:nvPr/>
        </p:nvCxnSpPr>
        <p:spPr>
          <a:xfrm>
            <a:off x="0" y="1537770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900" i="1" dirty="0">
                <a:solidFill>
                  <a:srgbClr val="852367"/>
                </a:solidFill>
              </a:rPr>
              <a:t>PROBLEMBÜCHER</a:t>
            </a:r>
            <a:r>
              <a:rPr lang="cs-CZ" dirty="0">
                <a:solidFill>
                  <a:srgbClr val="852367"/>
                </a:solidFill>
              </a:rPr>
              <a:t/>
            </a:r>
            <a:br>
              <a:rPr lang="cs-CZ" dirty="0">
                <a:solidFill>
                  <a:srgbClr val="852367"/>
                </a:solidFill>
              </a:rPr>
            </a:br>
            <a:r>
              <a:rPr lang="cs-CZ" sz="2000" dirty="0">
                <a:solidFill>
                  <a:srgbClr val="852367"/>
                </a:solidFill>
              </a:rPr>
              <a:t>(</a:t>
            </a:r>
            <a:r>
              <a:rPr lang="cs-CZ" sz="2000" dirty="0" err="1">
                <a:solidFill>
                  <a:srgbClr val="852367"/>
                </a:solidFill>
              </a:rPr>
              <a:t>Schikorsky</a:t>
            </a:r>
            <a:r>
              <a:rPr lang="cs-CZ" sz="2000" dirty="0">
                <a:solidFill>
                  <a:srgbClr val="852367"/>
                </a:solidFill>
              </a:rPr>
              <a:t>, 2003, S. 156-158)</a:t>
            </a:r>
            <a:r>
              <a:rPr lang="cs-CZ" sz="2000" b="0" i="0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570299"/>
            <a:ext cx="9986889" cy="5178425"/>
          </a:xfrm>
        </p:spPr>
        <p:txBody>
          <a:bodyPr>
            <a:normAutofit/>
          </a:bodyPr>
          <a:lstStyle/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„70er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Jahre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– KJL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überwand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Tabus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–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auch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dunkle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Seiten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des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Alltags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thematisiert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“</a:t>
            </a:r>
          </a:p>
          <a:p>
            <a:pPr>
              <a:buClr>
                <a:srgbClr val="323232"/>
              </a:buClr>
              <a:buFont typeface="Arial"/>
              <a:buChar char="•"/>
            </a:pPr>
            <a:endParaRPr lang="cs-CZ" sz="2200" b="0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rgbClr val="323232"/>
                </a:solidFill>
                <a:latin typeface="Times New Roman"/>
              </a:rPr>
              <a:t>PETER HÄRTLING </a:t>
            </a:r>
          </a:p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dirty="0">
                <a:solidFill>
                  <a:srgbClr val="323232"/>
                </a:solidFill>
                <a:latin typeface="Times New Roman"/>
              </a:rPr>
              <a:t>Literatur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für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Erwachsene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Jugendliteraturpreis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2001</a:t>
            </a:r>
          </a:p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dirty="0">
                <a:solidFill>
                  <a:srgbClr val="323232"/>
                </a:solidFill>
              </a:rPr>
              <a:t>DW: Video: http://www.dw.com/de/fremdsein-als-lebensthema-zum-tod-von-peter-h%C3%A4rtling/a-39624955</a:t>
            </a:r>
            <a:endParaRPr lang="cs-CZ" sz="2200" dirty="0">
              <a:solidFill>
                <a:srgbClr val="323232"/>
              </a:solidFill>
              <a:latin typeface="Times New Roman"/>
            </a:endParaRPr>
          </a:p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dirty="0">
                <a:solidFill>
                  <a:srgbClr val="323232"/>
                </a:solidFill>
                <a:latin typeface="Times New Roman"/>
              </a:rPr>
              <a:t>Themen: Alter,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Sterben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</a:t>
            </a:r>
            <a:r>
              <a:rPr lang="cs-CZ" sz="2200" dirty="0" err="1" smtClean="0">
                <a:solidFill>
                  <a:srgbClr val="323232"/>
                </a:solidFill>
                <a:latin typeface="Times New Roman"/>
              </a:rPr>
              <a:t>Beziehungen</a:t>
            </a:r>
            <a:r>
              <a:rPr lang="cs-CZ" sz="2200" dirty="0" smtClean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zwischen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den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Generationen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…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„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Das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war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der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Hirbel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“ </a:t>
            </a:r>
            <a:r>
              <a:rPr lang="cs-CZ" sz="2200" dirty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cs-CZ" sz="2200" dirty="0" err="1">
                <a:solidFill>
                  <a:schemeClr val="tx2"/>
                </a:solidFill>
                <a:latin typeface="Times New Roman"/>
              </a:rPr>
              <a:t>geistig</a:t>
            </a:r>
            <a:r>
              <a:rPr lang="cs-CZ" sz="22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Times New Roman"/>
              </a:rPr>
              <a:t>behinderter</a:t>
            </a:r>
            <a:r>
              <a:rPr lang="cs-CZ" sz="22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chemeClr val="tx2"/>
                </a:solidFill>
                <a:latin typeface="Times New Roman"/>
              </a:rPr>
              <a:t>Junge</a:t>
            </a:r>
            <a:r>
              <a:rPr lang="cs-CZ" sz="2200" dirty="0">
                <a:solidFill>
                  <a:schemeClr val="tx2"/>
                </a:solidFill>
                <a:latin typeface="Times New Roman"/>
              </a:rPr>
              <a:t> 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„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Oma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“ 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„Alter John“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„Ben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liebt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Anna“ –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erste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Liebe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</a:p>
          <a:p>
            <a:pPr>
              <a:buClr>
                <a:srgbClr val="323232"/>
              </a:buClr>
              <a:buFont typeface="Arial"/>
              <a:buChar char="•"/>
            </a:pPr>
            <a:endParaRPr lang="cs-CZ" sz="2200" b="0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FCB85DB8-D7C1-414E-95A0-CD15CA2C987C}"/>
              </a:ext>
            </a:extLst>
          </p:cNvPr>
          <p:cNvCxnSpPr/>
          <p:nvPr/>
        </p:nvCxnSpPr>
        <p:spPr>
          <a:xfrm>
            <a:off x="0" y="1383026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900" i="1" dirty="0">
                <a:solidFill>
                  <a:srgbClr val="852367"/>
                </a:solidFill>
              </a:rPr>
              <a:t>PROBLEMBÜCHER</a:t>
            </a:r>
            <a:r>
              <a:rPr lang="cs-CZ" dirty="0">
                <a:solidFill>
                  <a:srgbClr val="852367"/>
                </a:solidFill>
              </a:rPr>
              <a:t/>
            </a:r>
            <a:br>
              <a:rPr lang="cs-CZ" dirty="0">
                <a:solidFill>
                  <a:srgbClr val="852367"/>
                </a:solidFill>
              </a:rPr>
            </a:br>
            <a:r>
              <a:rPr lang="cs-CZ" sz="2000" dirty="0">
                <a:solidFill>
                  <a:srgbClr val="852367"/>
                </a:solidFill>
              </a:rPr>
              <a:t>(</a:t>
            </a:r>
            <a:r>
              <a:rPr lang="cs-CZ" sz="2000" dirty="0" err="1">
                <a:solidFill>
                  <a:srgbClr val="852367"/>
                </a:solidFill>
              </a:rPr>
              <a:t>Schikorsky</a:t>
            </a:r>
            <a:r>
              <a:rPr lang="cs-CZ" sz="2000" dirty="0">
                <a:solidFill>
                  <a:srgbClr val="852367"/>
                </a:solidFill>
              </a:rPr>
              <a:t>, 2003, S. 156-158)</a:t>
            </a:r>
            <a:r>
              <a:rPr lang="cs-CZ" sz="2000" b="0" i="0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570299"/>
            <a:ext cx="9986889" cy="5178425"/>
          </a:xfrm>
        </p:spPr>
        <p:txBody>
          <a:bodyPr>
            <a:normAutofit/>
          </a:bodyPr>
          <a:lstStyle/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b="0" i="0" dirty="0" err="1" smtClean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Themenbereiche</a:t>
            </a:r>
            <a:r>
              <a:rPr lang="cs-CZ" sz="2200" b="0" i="0" dirty="0" smtClean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: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Jugendkriminalität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,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Drogen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,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soziale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Probleme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, Alkoholismus,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Heimerziehung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,…</a:t>
            </a:r>
          </a:p>
          <a:p>
            <a:pPr marL="0" indent="0">
              <a:buClr>
                <a:srgbClr val="323232"/>
              </a:buClr>
              <a:buNone/>
            </a:pPr>
            <a:endParaRPr lang="cs-CZ" sz="2200" b="0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  <a:p>
            <a:pPr>
              <a:buClr>
                <a:srgbClr val="323232"/>
              </a:buClr>
              <a:buFont typeface="Arial"/>
              <a:buChar char="•"/>
            </a:pPr>
            <a:r>
              <a:rPr lang="cs-CZ" sz="2200" b="1" dirty="0">
                <a:solidFill>
                  <a:srgbClr val="323232"/>
                </a:solidFill>
                <a:latin typeface="Times New Roman"/>
              </a:rPr>
              <a:t>CHRISTIANE F. 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„</a:t>
            </a:r>
            <a:r>
              <a:rPr lang="cs-CZ" sz="2200" b="1" i="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Wir</a:t>
            </a:r>
            <a:r>
              <a:rPr lang="cs-CZ" sz="2200" b="1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1" i="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Kinder</a:t>
            </a:r>
            <a:r>
              <a:rPr lang="cs-CZ" sz="2200" b="1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1" i="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vom</a:t>
            </a:r>
            <a:r>
              <a:rPr lang="cs-CZ" sz="2200" b="1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1" i="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Bahnhof</a:t>
            </a:r>
            <a:r>
              <a:rPr lang="cs-CZ" sz="2200" b="1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 Zoo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“ (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autobiografisch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und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ungeschminkt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)</a:t>
            </a: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dirty="0">
                <a:solidFill>
                  <a:srgbClr val="323232"/>
                </a:solidFill>
                <a:hlinkClick r:id="rId2"/>
              </a:rPr>
              <a:t>https://www.youtube.com/watch?v=gO-DTwqLG7M</a:t>
            </a:r>
            <a:endParaRPr lang="cs-CZ" sz="2200" dirty="0">
              <a:solidFill>
                <a:srgbClr val="323232"/>
              </a:solidFill>
            </a:endParaRPr>
          </a:p>
          <a:p>
            <a:pPr lvl="1">
              <a:buClr>
                <a:srgbClr val="323232"/>
              </a:buClr>
              <a:buFont typeface="Arial"/>
              <a:buChar char="•"/>
            </a:pP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Was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wurde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0" i="0" dirty="0" err="1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aus</a:t>
            </a:r>
            <a:r>
              <a:rPr lang="cs-CZ" sz="2200" b="0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 Chris</a:t>
            </a:r>
            <a:r>
              <a:rPr lang="cs-CZ" sz="2200" dirty="0">
                <a:solidFill>
                  <a:srgbClr val="323232"/>
                </a:solidFill>
              </a:rPr>
              <a:t>tiane F.? https://www.youtube.com/watch?v=i_4HcxDPVw0</a:t>
            </a:r>
            <a:endParaRPr lang="cs-CZ" sz="2200" b="0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FF04E072-B037-4BA2-B0C0-B946327A8498}"/>
              </a:ext>
            </a:extLst>
          </p:cNvPr>
          <p:cNvCxnSpPr/>
          <p:nvPr/>
        </p:nvCxnSpPr>
        <p:spPr>
          <a:xfrm>
            <a:off x="0" y="1383026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5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299746"/>
            <a:ext cx="9601200" cy="83062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4400" i="1" dirty="0">
                <a:solidFill>
                  <a:srgbClr val="852367"/>
                </a:solidFill>
              </a:rPr>
              <a:t>70er </a:t>
            </a:r>
            <a:r>
              <a:rPr lang="cs-CZ" sz="4400" i="1" dirty="0" err="1">
                <a:solidFill>
                  <a:srgbClr val="852367"/>
                </a:solidFill>
              </a:rPr>
              <a:t>Jahre</a:t>
            </a:r>
            <a:r>
              <a:rPr lang="cs-CZ" sz="4400" i="1" dirty="0">
                <a:solidFill>
                  <a:srgbClr val="852367"/>
                </a:solidFill>
              </a:rPr>
              <a:t> in der KJL: AUSEINANDERSETZUNG MIT DER JÜNGSTEN DEUTSCHEN GESCHICHTE </a:t>
            </a:r>
            <a:r>
              <a:rPr lang="cs-CZ" dirty="0">
                <a:solidFill>
                  <a:srgbClr val="852367"/>
                </a:solidFill>
              </a:rPr>
              <a:t/>
            </a:r>
            <a:br>
              <a:rPr lang="cs-CZ" dirty="0">
                <a:solidFill>
                  <a:srgbClr val="852367"/>
                </a:solidFill>
              </a:rPr>
            </a:br>
            <a:r>
              <a:rPr lang="cs-CZ" sz="2000" dirty="0">
                <a:solidFill>
                  <a:srgbClr val="852367"/>
                </a:solidFill>
              </a:rPr>
              <a:t>(</a:t>
            </a:r>
            <a:r>
              <a:rPr lang="cs-CZ" sz="2000" dirty="0" err="1">
                <a:solidFill>
                  <a:srgbClr val="852367"/>
                </a:solidFill>
              </a:rPr>
              <a:t>Schikorsky</a:t>
            </a:r>
            <a:r>
              <a:rPr lang="cs-CZ" sz="2000" dirty="0">
                <a:solidFill>
                  <a:srgbClr val="852367"/>
                </a:solidFill>
              </a:rPr>
              <a:t>, 2003, S. 158-160)</a:t>
            </a:r>
            <a:r>
              <a:rPr lang="cs-CZ" sz="2000" b="0" i="0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337867"/>
            <a:ext cx="9986889" cy="5178425"/>
          </a:xfrm>
        </p:spPr>
        <p:txBody>
          <a:bodyPr>
            <a:normAutofit/>
          </a:bodyPr>
          <a:lstStyle/>
          <a:p>
            <a:pPr marL="0" indent="0">
              <a:buClr>
                <a:srgbClr val="323232"/>
              </a:buClr>
              <a:buNone/>
            </a:pPr>
            <a:r>
              <a:rPr lang="cs-CZ" sz="2200" dirty="0">
                <a:solidFill>
                  <a:srgbClr val="323232"/>
                </a:solidFill>
                <a:latin typeface="Times New Roman"/>
              </a:rPr>
              <a:t>Themen: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Nationalsozialismus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Zweiter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Weltkrieg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Judenverfolgung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Holocaust, Exil,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Flucht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Vertreibung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, …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viele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</a:t>
            </a:r>
            <a:r>
              <a:rPr lang="cs-CZ" sz="2200" dirty="0" err="1">
                <a:solidFill>
                  <a:srgbClr val="323232"/>
                </a:solidFill>
                <a:latin typeface="Times New Roman"/>
              </a:rPr>
              <a:t>autobiografische</a:t>
            </a:r>
            <a:r>
              <a:rPr lang="cs-CZ" sz="2200" dirty="0">
                <a:solidFill>
                  <a:srgbClr val="323232"/>
                </a:solidFill>
                <a:latin typeface="Times New Roman"/>
              </a:rPr>
              <a:t> Texte </a:t>
            </a:r>
          </a:p>
          <a:p>
            <a:pPr marL="0" indent="0">
              <a:buClr>
                <a:srgbClr val="323232"/>
              </a:buClr>
              <a:buNone/>
            </a:pPr>
            <a:endParaRPr lang="cs-CZ" sz="2200" b="1" dirty="0">
              <a:solidFill>
                <a:srgbClr val="323232"/>
              </a:solidFill>
              <a:latin typeface="Times New Roman"/>
            </a:endParaRPr>
          </a:p>
          <a:p>
            <a:pPr marL="0" indent="0">
              <a:buClr>
                <a:srgbClr val="323232"/>
              </a:buClr>
              <a:buNone/>
            </a:pPr>
            <a:r>
              <a:rPr lang="cs-CZ" sz="2200" b="1" i="0" dirty="0">
                <a:solidFill>
                  <a:srgbClr val="323232"/>
                </a:solidFill>
                <a:latin typeface="Times New Roman"/>
                <a:ea typeface="+mn-ea"/>
                <a:cs typeface="+mn-cs"/>
              </a:rPr>
              <a:t>JUDIT HERR </a:t>
            </a:r>
          </a:p>
          <a:p>
            <a:pPr>
              <a:buClr>
                <a:srgbClr val="323232"/>
              </a:buClr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„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Als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Hitler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das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rosa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Kaninchen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cs-CZ" sz="22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stahl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“</a:t>
            </a:r>
          </a:p>
          <a:p>
            <a:pPr marL="0" indent="0">
              <a:buClr>
                <a:srgbClr val="323232"/>
              </a:buClr>
              <a:buNone/>
            </a:pPr>
            <a:endParaRPr lang="cs-CZ" sz="2200" b="1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  <a:p>
            <a:pPr marL="0" indent="0">
              <a:buClr>
                <a:srgbClr val="323232"/>
              </a:buClr>
              <a:buNone/>
            </a:pPr>
            <a:r>
              <a:rPr lang="cs-CZ" sz="2200" b="1" dirty="0">
                <a:solidFill>
                  <a:srgbClr val="323232"/>
                </a:solidFill>
                <a:latin typeface="Times New Roman"/>
              </a:rPr>
              <a:t>CHRISTINE NÖSTLINGER </a:t>
            </a:r>
            <a:endParaRPr lang="cs-CZ" sz="2200" b="1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  <a:p>
            <a:pPr>
              <a:buClr>
                <a:srgbClr val="323232"/>
              </a:buClr>
            </a:pPr>
            <a:r>
              <a:rPr lang="cs-CZ" sz="2200" b="1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„</a:t>
            </a:r>
            <a:r>
              <a:rPr lang="cs-CZ" sz="2200" b="1" i="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Maikäfer</a:t>
            </a:r>
            <a:r>
              <a:rPr lang="cs-CZ" sz="2200" b="1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cs-CZ" sz="2200" b="1" i="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flieg</a:t>
            </a:r>
            <a:r>
              <a:rPr lang="cs-CZ" sz="2200" b="0" i="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+mn-ea"/>
                <a:cs typeface="+mn-cs"/>
              </a:rPr>
              <a:t>!“</a:t>
            </a:r>
          </a:p>
          <a:p>
            <a:pPr>
              <a:buClr>
                <a:srgbClr val="323232"/>
              </a:buClr>
            </a:pPr>
            <a:r>
              <a:rPr lang="cs-CZ" sz="2200" dirty="0">
                <a:solidFill>
                  <a:srgbClr val="323232"/>
                </a:solidFill>
                <a:hlinkClick r:id="rId2"/>
              </a:rPr>
              <a:t>https://www.youtube.com/watch?v=CDdQ56jMW-U</a:t>
            </a:r>
            <a:endParaRPr lang="cs-CZ" sz="2200" dirty="0">
              <a:solidFill>
                <a:srgbClr val="323232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51D856A2-7466-4F08-A37B-14FEDF43DBD8}"/>
              </a:ext>
            </a:extLst>
          </p:cNvPr>
          <p:cNvCxnSpPr/>
          <p:nvPr/>
        </p:nvCxnSpPr>
        <p:spPr>
          <a:xfrm>
            <a:off x="0" y="2249069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13482"/>
            <a:ext cx="9601200" cy="8306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Thema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Krieg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und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Frieden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im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4400" b="0" i="1" dirty="0" err="1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Unterricht</a:t>
            </a:r>
            <a:r>
              <a:rPr lang="cs-CZ" sz="4400" b="0" i="1" dirty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79575"/>
            <a:ext cx="9986889" cy="5178425"/>
          </a:xfrm>
        </p:spPr>
        <p:txBody>
          <a:bodyPr>
            <a:normAutofit/>
          </a:bodyPr>
          <a:lstStyle/>
          <a:p>
            <a:pPr>
              <a:buClr>
                <a:srgbClr val="323232"/>
              </a:buClr>
            </a:pPr>
            <a:r>
              <a:rPr lang="cs-CZ" sz="2200" dirty="0">
                <a:solidFill>
                  <a:srgbClr val="323232"/>
                </a:solidFill>
                <a:hlinkClick r:id="rId2"/>
              </a:rPr>
              <a:t>https://bildungsserver.berlin-brandenburg.de/fileadmin/bbb/unterricht/faecher/gesellschaftswissenschaften/politische_bildung/pdf/Franz_Hecker-Mueller_Friedenssicherung_2011.pdf</a:t>
            </a:r>
            <a:endParaRPr lang="cs-CZ" sz="2200" dirty="0">
              <a:solidFill>
                <a:srgbClr val="323232"/>
              </a:solidFill>
            </a:endParaRPr>
          </a:p>
          <a:p>
            <a:pPr>
              <a:buClr>
                <a:srgbClr val="323232"/>
              </a:buClr>
            </a:pPr>
            <a:r>
              <a:rPr lang="cs-CZ" sz="2200" dirty="0" err="1">
                <a:solidFill>
                  <a:srgbClr val="323232"/>
                </a:solidFill>
              </a:rPr>
              <a:t>Krieg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und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politische</a:t>
            </a:r>
            <a:r>
              <a:rPr lang="cs-CZ" sz="2200" dirty="0">
                <a:solidFill>
                  <a:srgbClr val="323232"/>
                </a:solidFill>
              </a:rPr>
              <a:t> Konflikte in der KJL: </a:t>
            </a:r>
            <a:r>
              <a:rPr lang="cs-CZ" sz="2200" dirty="0">
                <a:solidFill>
                  <a:srgbClr val="323232"/>
                </a:solidFill>
                <a:hlinkClick r:id="rId3"/>
              </a:rPr>
              <a:t>http://www.gkjf.de/wp-content/uploads/2013/11/Abstractheft.pdf</a:t>
            </a:r>
            <a:endParaRPr lang="cs-CZ" sz="2200" dirty="0">
              <a:solidFill>
                <a:srgbClr val="323232"/>
              </a:solidFill>
            </a:endParaRPr>
          </a:p>
          <a:p>
            <a:pPr marL="0" indent="0">
              <a:buClr>
                <a:srgbClr val="323232"/>
              </a:buClr>
              <a:buNone/>
            </a:pPr>
            <a:endParaRPr lang="cs-CZ" sz="2200" dirty="0">
              <a:solidFill>
                <a:srgbClr val="323232"/>
              </a:solidFill>
            </a:endParaRPr>
          </a:p>
          <a:p>
            <a:pPr marL="0" indent="0">
              <a:buClr>
                <a:srgbClr val="323232"/>
              </a:buClr>
              <a:buNone/>
            </a:pPr>
            <a:r>
              <a:rPr lang="cs-CZ" sz="2200" b="1" dirty="0" err="1">
                <a:solidFill>
                  <a:srgbClr val="323232"/>
                </a:solidFill>
              </a:rPr>
              <a:t>Tagebuch</a:t>
            </a:r>
            <a:r>
              <a:rPr lang="cs-CZ" sz="2200" b="1" dirty="0">
                <a:solidFill>
                  <a:srgbClr val="323232"/>
                </a:solidFill>
              </a:rPr>
              <a:t> der Anne Frank </a:t>
            </a:r>
            <a:r>
              <a:rPr lang="cs-CZ" sz="2200" dirty="0">
                <a:solidFill>
                  <a:srgbClr val="323232"/>
                </a:solidFill>
              </a:rPr>
              <a:t>– </a:t>
            </a:r>
            <a:r>
              <a:rPr lang="cs-CZ" sz="2200" dirty="0" err="1">
                <a:solidFill>
                  <a:srgbClr val="323232"/>
                </a:solidFill>
              </a:rPr>
              <a:t>siehe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Präsentation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zur</a:t>
            </a:r>
            <a:r>
              <a:rPr lang="cs-CZ" sz="2200" dirty="0">
                <a:solidFill>
                  <a:srgbClr val="323232"/>
                </a:solidFill>
              </a:rPr>
              <a:t> </a:t>
            </a:r>
            <a:r>
              <a:rPr lang="cs-CZ" sz="2200" dirty="0" err="1">
                <a:solidFill>
                  <a:srgbClr val="323232"/>
                </a:solidFill>
              </a:rPr>
              <a:t>Nachkriegszeit</a:t>
            </a:r>
            <a:r>
              <a:rPr lang="cs-CZ" sz="2200" dirty="0">
                <a:solidFill>
                  <a:srgbClr val="323232"/>
                </a:solidFill>
              </a:rPr>
              <a:t> in der KJL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xmlns="" id="{51D856A2-7466-4F08-A37B-14FEDF43DBD8}"/>
              </a:ext>
            </a:extLst>
          </p:cNvPr>
          <p:cNvCxnSpPr/>
          <p:nvPr/>
        </p:nvCxnSpPr>
        <p:spPr>
          <a:xfrm>
            <a:off x="0" y="1390940"/>
            <a:ext cx="121920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FloralBrocade_16x9_TP103417392.potx" id="{14BC1FF3-F868-44D0-B0DF-FFDF7467EBD7}" vid="{F15CEF05-6998-48EB-ACC7-6E0470854A5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Růžová květinová prezentace v žakárovém vzoru (širokoúhlá)</Template>
  <TotalTime>0</TotalTime>
  <Words>864</Words>
  <Application>Microsoft Office PowerPoint</Application>
  <PresentationFormat>Širokoúhlá obrazovka</PresentationFormat>
  <Paragraphs>123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 New Roman</vt:lpstr>
      <vt:lpstr>PINKFLORALBROCADE_16X9</vt:lpstr>
      <vt:lpstr>Die neue Aufklärung  in der KJL</vt:lpstr>
      <vt:lpstr>Historischer Hintergrund (Schikorsky, 2003, S. 152-153)</vt:lpstr>
      <vt:lpstr>ANTIAUTORITÄRE KJL (Schikorsky, 2003, S. 153-155)</vt:lpstr>
      <vt:lpstr>REALISTISCHE PROBLEMORIENTIERTE KJL (Schikorsky, 2003, S. 155)</vt:lpstr>
      <vt:lpstr>REALISTISCHE PROBLEMORIENTIERTE KJL (Schikorsky, 2003, S. 155)</vt:lpstr>
      <vt:lpstr>PROBLEMBÜCHER (Schikorsky, 2003, S. 156-158) </vt:lpstr>
      <vt:lpstr>PROBLEMBÜCHER (Schikorsky, 2003, S. 156-158) </vt:lpstr>
      <vt:lpstr>70er Jahre in der KJL: AUSEINANDERSETZUNG MIT DER JÜNGSTEN DEUTSCHEN GESCHICHTE  (Schikorsky, 2003, S. 158-160) </vt:lpstr>
      <vt:lpstr>Thema Krieg und Frieden im Unterricht </vt:lpstr>
      <vt:lpstr>BUCHEMPFEHLUNG </vt:lpstr>
      <vt:lpstr>KREATIVES LESEN </vt:lpstr>
      <vt:lpstr>KOOPERATIVES/REZIPROKES LESEN  </vt:lpstr>
      <vt:lpstr>LESESPIELE  </vt:lpstr>
      <vt:lpstr>Bilderbücher – 70er: Umwelt entdecken  (Schikorsky, 2003, S. 160-161)</vt:lpstr>
      <vt:lpstr>Fantastik (Schikorsky, 2003, S. 162-163)</vt:lpstr>
      <vt:lpstr>Fantastik (Schikorsky, 2003, S. 162-163)</vt:lpstr>
      <vt:lpstr>Quellenverzeichnis: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2017-12-03T19:11:35Z</dcterms:created>
  <dcterms:modified xsi:type="dcterms:W3CDTF">2017-12-08T12:47:54Z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