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8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6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643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101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72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1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56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625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5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0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2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1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6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44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Rz-NbZiIV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4y3z8iRpbk" TargetMode="External"/><Relationship Id="rId2" Type="http://schemas.openxmlformats.org/officeDocument/2006/relationships/hyperlink" Target="https://www.youtube.com/watch?v=YVCiPGdHTw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w.com/de/wilhelm-busch-vater-des-comics-und-des-schwarzen-humors/a-2444083" TargetMode="External"/><Relationship Id="rId2" Type="http://schemas.openxmlformats.org/officeDocument/2006/relationships/hyperlink" Target="http://www.dw.com/de/jubil%C3%A4um-f%C3%BCr-die-schl%C3%BCmpfe/a-35612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w.com/de/uff-booom-zack-peng-zisch/a-1727437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f.zum.de/wiki/Comics_im_DaF-Unterricht" TargetMode="External"/><Relationship Id="rId2" Type="http://schemas.openxmlformats.org/officeDocument/2006/relationships/hyperlink" Target="https://prezi.com/h6omxg7klye8/comics-im-daf-unterricht/?utm_campaign=share&amp;utm_medium=cop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ethe.de/ins/it/de/spr/unt/ver/djg/staf.html" TargetMode="External"/><Relationship Id="rId7" Type="http://schemas.openxmlformats.org/officeDocument/2006/relationships/hyperlink" Target="https://www.pixton.com/" TargetMode="External"/><Relationship Id="rId2" Type="http://schemas.openxmlformats.org/officeDocument/2006/relationships/hyperlink" Target="http://www.goethe.de/ins/se/pro/comic/Grammatik%20einmal%20anders_sw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ripgenerator.com/strip/create" TargetMode="External"/><Relationship Id="rId5" Type="http://schemas.openxmlformats.org/officeDocument/2006/relationships/hyperlink" Target="http://www2.goethe.de/ins/pl/war/graphicnovels/FINAL_Kinderland%20von%20Mawil.pdf" TargetMode="External"/><Relationship Id="rId4" Type="http://schemas.openxmlformats.org/officeDocument/2006/relationships/hyperlink" Target="https://www.goethe.de/ins/it/de/spr/unt/ver/djg/stff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fd.cz/film/308632-deti-z-domu-cislo-67/komentar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69DE4D8-B61F-40FB-8E40-AF9739964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375580"/>
            <a:ext cx="8791575" cy="3899804"/>
          </a:xfrm>
        </p:spPr>
        <p:txBody>
          <a:bodyPr>
            <a:normAutofit fontScale="90000"/>
          </a:bodyPr>
          <a:lstStyle/>
          <a:p>
            <a:r>
              <a:rPr lang="cs-CZ" sz="5300" dirty="0" err="1"/>
              <a:t>Sozialismus</a:t>
            </a:r>
            <a:r>
              <a:rPr lang="cs-CZ" sz="5300" dirty="0"/>
              <a:t>,</a:t>
            </a:r>
            <a:br>
              <a:rPr lang="cs-CZ" sz="5300" dirty="0"/>
            </a:br>
            <a:r>
              <a:rPr lang="cs-CZ" sz="5300" dirty="0" err="1"/>
              <a:t>nationalsozialismus</a:t>
            </a:r>
            <a:r>
              <a:rPr lang="cs-CZ" sz="5300" dirty="0"/>
              <a:t> </a:t>
            </a:r>
            <a:r>
              <a:rPr lang="cs-CZ" sz="5300" dirty="0" err="1"/>
              <a:t>und</a:t>
            </a:r>
            <a:r>
              <a:rPr lang="cs-CZ" sz="5300" dirty="0"/>
              <a:t/>
            </a:r>
            <a:br>
              <a:rPr lang="cs-CZ" sz="5300" dirty="0"/>
            </a:br>
            <a:r>
              <a:rPr lang="cs-CZ" sz="5300" dirty="0"/>
              <a:t>exil in der </a:t>
            </a:r>
            <a:r>
              <a:rPr lang="cs-CZ" sz="5300" dirty="0" err="1"/>
              <a:t>kjl</a:t>
            </a:r>
            <a:r>
              <a:rPr lang="cs-CZ" sz="5300" dirty="0"/>
              <a:t/>
            </a:r>
            <a:br>
              <a:rPr lang="cs-CZ" sz="5300" dirty="0"/>
            </a:br>
            <a:r>
              <a:rPr lang="cs-CZ" sz="5300" dirty="0"/>
              <a:t/>
            </a:r>
            <a:br>
              <a:rPr lang="cs-CZ" sz="5300" dirty="0"/>
            </a:br>
            <a:r>
              <a:rPr lang="cs-CZ" sz="5300" dirty="0"/>
              <a:t>comics </a:t>
            </a:r>
            <a:r>
              <a:rPr lang="cs-CZ" sz="5300" dirty="0" err="1"/>
              <a:t>im</a:t>
            </a:r>
            <a:r>
              <a:rPr lang="cs-CZ" sz="5300" dirty="0"/>
              <a:t> </a:t>
            </a:r>
            <a:r>
              <a:rPr lang="cs-CZ" sz="5300" dirty="0" err="1"/>
              <a:t>fsu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29B27F0-F3CD-479C-9140-45799D35D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783724"/>
            <a:ext cx="8791575" cy="1655762"/>
          </a:xfrm>
        </p:spPr>
        <p:txBody>
          <a:bodyPr/>
          <a:lstStyle/>
          <a:p>
            <a:r>
              <a:rPr lang="de-DE" sz="2400" dirty="0"/>
              <a:t>NJ_L400 Kinder- und Jugendliteratur</a:t>
            </a:r>
            <a:r>
              <a:rPr lang="cs-CZ" sz="2400" dirty="0"/>
              <a:t> (WS 2017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3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1ED9D72-A8CE-45DC-A546-D357ED02B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71131"/>
          </a:xfrm>
        </p:spPr>
        <p:txBody>
          <a:bodyPr>
            <a:normAutofit/>
          </a:bodyPr>
          <a:lstStyle/>
          <a:p>
            <a:r>
              <a:rPr lang="cs-CZ" b="1" dirty="0" err="1"/>
              <a:t>Sozialistische</a:t>
            </a:r>
            <a:r>
              <a:rPr lang="cs-CZ" b="1" dirty="0"/>
              <a:t> (</a:t>
            </a:r>
            <a:r>
              <a:rPr lang="cs-CZ" b="1" dirty="0" err="1"/>
              <a:t>kommunistische</a:t>
            </a:r>
            <a:r>
              <a:rPr lang="cs-CZ" b="1" dirty="0"/>
              <a:t>) </a:t>
            </a:r>
            <a:r>
              <a:rPr lang="cs-CZ" b="1" dirty="0" err="1"/>
              <a:t>kjl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200" b="1" dirty="0"/>
              <a:t>(</a:t>
            </a:r>
            <a:r>
              <a:rPr lang="cs-CZ" sz="2200" b="1" dirty="0" err="1"/>
              <a:t>vgl</a:t>
            </a:r>
            <a:r>
              <a:rPr lang="cs-CZ" sz="2200" b="1" dirty="0"/>
              <a:t>. </a:t>
            </a:r>
            <a:r>
              <a:rPr lang="cs-CZ" sz="2200" b="1" dirty="0" err="1"/>
              <a:t>Schikorsky</a:t>
            </a:r>
            <a:r>
              <a:rPr lang="cs-CZ" sz="2200" b="1" dirty="0"/>
              <a:t>, 2003, S. 123-125)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0AAF113-6DE6-4903-95E5-468D9CC4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461697"/>
            <a:ext cx="9905999" cy="5065712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Seit</a:t>
            </a:r>
            <a:r>
              <a:rPr lang="cs-CZ" dirty="0"/>
              <a:t> der </a:t>
            </a:r>
            <a:r>
              <a:rPr lang="cs-CZ" dirty="0" err="1"/>
              <a:t>Reformbewegung</a:t>
            </a:r>
            <a:r>
              <a:rPr lang="cs-CZ" dirty="0"/>
              <a:t> um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Wende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20. </a:t>
            </a:r>
            <a:r>
              <a:rPr lang="cs-CZ" dirty="0" err="1"/>
              <a:t>Jh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Sollten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Kinder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Jugendliteratur</a:t>
            </a:r>
            <a:r>
              <a:rPr lang="cs-CZ" dirty="0"/>
              <a:t> </a:t>
            </a:r>
            <a:r>
              <a:rPr lang="cs-CZ" dirty="0" err="1"/>
              <a:t>überhaupt</a:t>
            </a:r>
            <a:r>
              <a:rPr lang="cs-CZ" dirty="0"/>
              <a:t> </a:t>
            </a:r>
            <a:r>
              <a:rPr lang="cs-CZ" dirty="0" err="1"/>
              <a:t>politisch</a:t>
            </a:r>
            <a:r>
              <a:rPr lang="cs-CZ" dirty="0"/>
              <a:t> </a:t>
            </a:r>
            <a:r>
              <a:rPr lang="cs-CZ" dirty="0" err="1"/>
              <a:t>aufklären</a:t>
            </a:r>
            <a:r>
              <a:rPr lang="cs-CZ" dirty="0"/>
              <a:t>? Oder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 der </a:t>
            </a:r>
            <a:r>
              <a:rPr lang="cs-CZ" dirty="0" err="1"/>
              <a:t>Unterhaltung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literarischen</a:t>
            </a:r>
            <a:r>
              <a:rPr lang="cs-CZ" dirty="0"/>
              <a:t> </a:t>
            </a:r>
            <a:r>
              <a:rPr lang="cs-CZ" dirty="0" err="1"/>
              <a:t>Erziehung</a:t>
            </a:r>
            <a:r>
              <a:rPr lang="cs-CZ" dirty="0"/>
              <a:t> </a:t>
            </a:r>
            <a:r>
              <a:rPr lang="cs-CZ" dirty="0" err="1"/>
              <a:t>wichtiger</a:t>
            </a:r>
            <a:r>
              <a:rPr lang="cs-CZ" dirty="0"/>
              <a:t>?“</a:t>
            </a:r>
          </a:p>
          <a:p>
            <a:endParaRPr lang="cs-CZ" dirty="0"/>
          </a:p>
          <a:p>
            <a:r>
              <a:rPr lang="cs-CZ" dirty="0" err="1"/>
              <a:t>Brüderlichkeit</a:t>
            </a:r>
            <a:r>
              <a:rPr lang="cs-CZ" dirty="0"/>
              <a:t>, </a:t>
            </a:r>
            <a:r>
              <a:rPr lang="cs-CZ" dirty="0" err="1"/>
              <a:t>Solidarität</a:t>
            </a:r>
            <a:r>
              <a:rPr lang="cs-CZ" dirty="0"/>
              <a:t>, </a:t>
            </a:r>
            <a:r>
              <a:rPr lang="cs-CZ" dirty="0" err="1"/>
              <a:t>proletarische</a:t>
            </a:r>
            <a:r>
              <a:rPr lang="cs-CZ" dirty="0"/>
              <a:t> </a:t>
            </a:r>
            <a:r>
              <a:rPr lang="cs-CZ" dirty="0" err="1"/>
              <a:t>Freiheitsliebe</a:t>
            </a:r>
            <a:r>
              <a:rPr lang="cs-CZ" dirty="0"/>
              <a:t>… durch </a:t>
            </a:r>
            <a:r>
              <a:rPr lang="cs-CZ" dirty="0" err="1"/>
              <a:t>Märchen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erreichen</a:t>
            </a:r>
            <a:endParaRPr lang="cs-CZ" dirty="0"/>
          </a:p>
          <a:p>
            <a:pPr lvl="1"/>
            <a:r>
              <a:rPr lang="cs-CZ" sz="2400" dirty="0"/>
              <a:t>HERMYNIA ZUR MÜHLEN: </a:t>
            </a:r>
            <a:r>
              <a:rPr lang="cs-CZ" sz="2400" dirty="0" err="1"/>
              <a:t>Märchensammlung</a:t>
            </a:r>
            <a:r>
              <a:rPr lang="cs-CZ" sz="2400" dirty="0"/>
              <a:t> „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Peterchens</a:t>
            </a:r>
            <a:r>
              <a:rPr lang="cs-CZ" sz="2400" dirty="0"/>
              <a:t> </a:t>
            </a:r>
            <a:r>
              <a:rPr lang="cs-CZ" sz="2400" dirty="0" err="1"/>
              <a:t>Freunde</a:t>
            </a:r>
            <a:r>
              <a:rPr lang="cs-CZ" sz="2400" dirty="0"/>
              <a:t> </a:t>
            </a:r>
            <a:r>
              <a:rPr lang="cs-CZ" sz="2400" dirty="0" err="1"/>
              <a:t>erzählen</a:t>
            </a:r>
            <a:r>
              <a:rPr lang="cs-CZ" sz="2400" dirty="0"/>
              <a:t>“</a:t>
            </a:r>
          </a:p>
          <a:p>
            <a:pPr lvl="1"/>
            <a:r>
              <a:rPr lang="cs-CZ" sz="2400" dirty="0"/>
              <a:t>GRETE WEISKOPF (PSEUDONYM: ALEX WEDDING): „Ede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Unku</a:t>
            </a:r>
            <a:r>
              <a:rPr lang="cs-CZ" sz="24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17000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1ED9D72-A8CE-45DC-A546-D357ED02B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71131"/>
          </a:xfrm>
        </p:spPr>
        <p:txBody>
          <a:bodyPr>
            <a:normAutofit/>
          </a:bodyPr>
          <a:lstStyle/>
          <a:p>
            <a:r>
              <a:rPr lang="cs-CZ" sz="3200" b="1" dirty="0" err="1"/>
              <a:t>nationalSozialistische</a:t>
            </a:r>
            <a:r>
              <a:rPr lang="cs-CZ" sz="3200" b="1" dirty="0"/>
              <a:t> </a:t>
            </a:r>
            <a:r>
              <a:rPr lang="cs-CZ" sz="3200" b="1" dirty="0" err="1"/>
              <a:t>kjl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b="1" dirty="0"/>
              <a:t>(</a:t>
            </a:r>
            <a:r>
              <a:rPr lang="cs-CZ" sz="2000" b="1" dirty="0" err="1"/>
              <a:t>vgl</a:t>
            </a:r>
            <a:r>
              <a:rPr lang="cs-CZ" sz="2000" b="1" dirty="0"/>
              <a:t>. </a:t>
            </a:r>
            <a:r>
              <a:rPr lang="cs-CZ" sz="2000" b="1" dirty="0" err="1"/>
              <a:t>Schikorsky</a:t>
            </a:r>
            <a:r>
              <a:rPr lang="cs-CZ" sz="2000" b="1" dirty="0"/>
              <a:t>, 2003, S. 126-133)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0AAF113-6DE6-4903-95E5-468D9CC4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792288"/>
            <a:ext cx="9905999" cy="5065712"/>
          </a:xfrm>
        </p:spPr>
        <p:txBody>
          <a:bodyPr>
            <a:normAutofit/>
          </a:bodyPr>
          <a:lstStyle/>
          <a:p>
            <a:r>
              <a:rPr lang="cs-CZ" dirty="0" err="1"/>
              <a:t>Januar</a:t>
            </a:r>
            <a:r>
              <a:rPr lang="cs-CZ" dirty="0"/>
              <a:t> 1933 – </a:t>
            </a:r>
            <a:r>
              <a:rPr lang="cs-CZ" dirty="0" err="1" smtClean="0"/>
              <a:t>Machtübernahme</a:t>
            </a:r>
            <a:r>
              <a:rPr lang="cs-CZ" dirty="0" smtClean="0"/>
              <a:t> </a:t>
            </a:r>
            <a:r>
              <a:rPr lang="cs-CZ" dirty="0"/>
              <a:t>der </a:t>
            </a:r>
            <a:r>
              <a:rPr lang="cs-CZ" dirty="0" err="1"/>
              <a:t>Nationalsozialisten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dirty="0" err="1">
                <a:sym typeface="Symbol" panose="05050102010706020507" pitchFamily="18" charset="2"/>
              </a:rPr>
              <a:t>Ender</a:t>
            </a:r>
            <a:r>
              <a:rPr lang="cs-CZ" dirty="0">
                <a:sym typeface="Symbol" panose="05050102010706020507" pitchFamily="18" charset="2"/>
              </a:rPr>
              <a:t> der </a:t>
            </a:r>
            <a:r>
              <a:rPr lang="cs-CZ" dirty="0" err="1">
                <a:sym typeface="Symbol" panose="05050102010706020507" pitchFamily="18" charset="2"/>
              </a:rPr>
              <a:t>lebendigen</a:t>
            </a:r>
            <a:r>
              <a:rPr lang="cs-CZ" dirty="0">
                <a:sym typeface="Symbol" panose="05050102010706020507" pitchFamily="18" charset="2"/>
              </a:rPr>
              <a:t> KJL  </a:t>
            </a:r>
            <a:r>
              <a:rPr lang="cs-CZ" dirty="0" err="1">
                <a:sym typeface="Symbol" panose="05050102010706020507" pitchFamily="18" charset="2"/>
              </a:rPr>
              <a:t>alles</a:t>
            </a:r>
            <a:r>
              <a:rPr lang="cs-CZ" dirty="0">
                <a:sym typeface="Symbol" panose="05050102010706020507" pitchFamily="18" charset="2"/>
              </a:rPr>
              <a:t> von der </a:t>
            </a:r>
            <a:r>
              <a:rPr lang="cs-CZ" dirty="0" err="1">
                <a:sym typeface="Symbol" panose="05050102010706020507" pitchFamily="18" charset="2"/>
              </a:rPr>
              <a:t>Reichstelle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für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das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Jugendschrifttum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reguliert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und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neu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geornet</a:t>
            </a:r>
            <a:r>
              <a:rPr lang="cs-CZ" dirty="0">
                <a:sym typeface="Symbol" panose="05050102010706020507" pitchFamily="18" charset="2"/>
              </a:rPr>
              <a:t>  „Schwarze Listen“ + </a:t>
            </a:r>
            <a:r>
              <a:rPr lang="cs-CZ" dirty="0" err="1">
                <a:sym typeface="Symbol" panose="05050102010706020507" pitchFamily="18" charset="2"/>
              </a:rPr>
              <a:t>Empfehlungskataloge</a:t>
            </a:r>
            <a:r>
              <a:rPr lang="cs-CZ" dirty="0">
                <a:sym typeface="Symbol" panose="05050102010706020507" pitchFamily="18" charset="2"/>
              </a:rPr>
              <a:t> der </a:t>
            </a:r>
            <a:r>
              <a:rPr lang="cs-CZ" dirty="0" err="1">
                <a:sym typeface="Symbol" panose="05050102010706020507" pitchFamily="18" charset="2"/>
              </a:rPr>
              <a:t>national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und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völkisch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ausgereichteten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Bücher</a:t>
            </a:r>
            <a:r>
              <a:rPr lang="cs-CZ" dirty="0">
                <a:sym typeface="Symbol" panose="05050102010706020507" pitchFamily="18" charset="2"/>
              </a:rPr>
              <a:t> (</a:t>
            </a:r>
            <a:r>
              <a:rPr lang="cs-CZ" dirty="0" err="1">
                <a:sym typeface="Symbol" panose="05050102010706020507" pitchFamily="18" charset="2"/>
              </a:rPr>
              <a:t>literarische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Erziehung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zu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Gemenschaft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und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Krieg</a:t>
            </a:r>
            <a:r>
              <a:rPr lang="cs-CZ" dirty="0">
                <a:sym typeface="Symbol" panose="05050102010706020507" pitchFamily="18" charset="2"/>
              </a:rPr>
              <a:t>)</a:t>
            </a:r>
          </a:p>
          <a:p>
            <a:r>
              <a:rPr lang="cs-CZ" dirty="0">
                <a:sym typeface="Symbol" panose="05050102010706020507" pitchFamily="18" charset="2"/>
              </a:rPr>
              <a:t>Erich </a:t>
            </a:r>
            <a:r>
              <a:rPr lang="cs-CZ" dirty="0" err="1">
                <a:sym typeface="Symbol" panose="05050102010706020507" pitchFamily="18" charset="2"/>
              </a:rPr>
              <a:t>Kästner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verboten</a:t>
            </a:r>
            <a:r>
              <a:rPr lang="cs-CZ" dirty="0">
                <a:sym typeface="Symbol" panose="05050102010706020507" pitchFamily="18" charset="2"/>
              </a:rPr>
              <a:t> (</a:t>
            </a:r>
            <a:r>
              <a:rPr lang="cs-CZ" dirty="0" err="1">
                <a:sym typeface="Symbol" panose="05050102010706020507" pitchFamily="18" charset="2"/>
              </a:rPr>
              <a:t>außer</a:t>
            </a:r>
            <a:r>
              <a:rPr lang="cs-CZ" dirty="0">
                <a:sym typeface="Symbol" panose="05050102010706020507" pitchFamily="18" charset="2"/>
              </a:rPr>
              <a:t> Emil)</a:t>
            </a:r>
          </a:p>
          <a:p>
            <a:r>
              <a:rPr lang="cs-CZ" dirty="0" err="1">
                <a:sym typeface="Symbol" panose="05050102010706020507" pitchFamily="18" charset="2"/>
              </a:rPr>
              <a:t>Wichtige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Rolle</a:t>
            </a:r>
            <a:r>
              <a:rPr lang="cs-CZ" dirty="0">
                <a:sym typeface="Symbol" panose="05050102010706020507" pitchFamily="18" charset="2"/>
              </a:rPr>
              <a:t> der </a:t>
            </a:r>
            <a:r>
              <a:rPr lang="cs-CZ" dirty="0" err="1">
                <a:sym typeface="Symbol" panose="05050102010706020507" pitchFamily="18" charset="2"/>
              </a:rPr>
              <a:t>Jugendlieder</a:t>
            </a:r>
            <a:r>
              <a:rPr lang="cs-CZ" dirty="0">
                <a:sym typeface="Symbol" panose="05050102010706020507" pitchFamily="18" charset="2"/>
              </a:rPr>
              <a:t> (</a:t>
            </a:r>
            <a:r>
              <a:rPr lang="cs-CZ" dirty="0" err="1">
                <a:sym typeface="Symbol" panose="05050102010706020507" pitchFamily="18" charset="2"/>
              </a:rPr>
              <a:t>wegen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ihrer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emotionalen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Wirkung</a:t>
            </a:r>
            <a:r>
              <a:rPr lang="cs-CZ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cs-CZ" dirty="0">
                <a:sym typeface="Symbol" panose="05050102010706020507" pitchFamily="18" charset="2"/>
              </a:rPr>
              <a:t>Hans </a:t>
            </a:r>
            <a:r>
              <a:rPr lang="cs-CZ" dirty="0" err="1">
                <a:sym typeface="Symbol" panose="05050102010706020507" pitchFamily="18" charset="2"/>
              </a:rPr>
              <a:t>Baumann</a:t>
            </a:r>
            <a:r>
              <a:rPr lang="cs-CZ" dirty="0">
                <a:sym typeface="Symbol" panose="05050102010706020507" pitchFamily="18" charset="2"/>
              </a:rPr>
              <a:t>: </a:t>
            </a:r>
            <a:r>
              <a:rPr lang="cs-CZ" dirty="0" err="1">
                <a:sym typeface="Symbol" panose="05050102010706020507" pitchFamily="18" charset="2"/>
              </a:rPr>
              <a:t>Horch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auf</a:t>
            </a:r>
            <a:r>
              <a:rPr lang="cs-CZ" dirty="0">
                <a:sym typeface="Symbol" panose="05050102010706020507" pitchFamily="18" charset="2"/>
              </a:rPr>
              <a:t>, </a:t>
            </a:r>
            <a:r>
              <a:rPr lang="cs-CZ" dirty="0" err="1">
                <a:sym typeface="Symbol" panose="05050102010706020507" pitchFamily="18" charset="2"/>
              </a:rPr>
              <a:t>Kamerad</a:t>
            </a:r>
            <a:r>
              <a:rPr lang="cs-CZ" dirty="0">
                <a:sym typeface="Symbol" panose="05050102010706020507" pitchFamily="18" charset="2"/>
              </a:rPr>
              <a:t>! </a:t>
            </a:r>
            <a:r>
              <a:rPr lang="cs-CZ" dirty="0">
                <a:sym typeface="Symbol" panose="05050102010706020507" pitchFamily="18" charset="2"/>
                <a:hlinkClick r:id="rId2"/>
              </a:rPr>
              <a:t>https://www.youtube.com/watch?v=PRz-NbZiIVw</a:t>
            </a:r>
            <a:endParaRPr lang="cs-CZ" dirty="0">
              <a:sym typeface="Symbol" panose="05050102010706020507" pitchFamily="18" charset="2"/>
            </a:endParaRPr>
          </a:p>
          <a:p>
            <a:r>
              <a:rPr lang="cs-CZ" dirty="0">
                <a:sym typeface="Symbol" panose="05050102010706020507" pitchFamily="18" charset="2"/>
              </a:rPr>
              <a:t>ALFRED WEIDENMANN: „</a:t>
            </a:r>
            <a:r>
              <a:rPr lang="cs-CZ" dirty="0" err="1">
                <a:sym typeface="Symbol" panose="05050102010706020507" pitchFamily="18" charset="2"/>
              </a:rPr>
              <a:t>Jungzug</a:t>
            </a:r>
            <a:r>
              <a:rPr lang="cs-CZ" dirty="0">
                <a:sym typeface="Symbol" panose="05050102010706020507" pitchFamily="18" charset="2"/>
              </a:rPr>
              <a:t> 2“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5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F975693-521E-4A78-8A0F-F729A4558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8672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ERICH OHSER </a:t>
            </a:r>
            <a:r>
              <a:rPr lang="cs-CZ" dirty="0"/>
              <a:t>– ZEICHNER UND KARIKATURIST </a:t>
            </a:r>
            <a:br>
              <a:rPr lang="cs-CZ" dirty="0"/>
            </a:br>
            <a:r>
              <a:rPr lang="cs-CZ" sz="2200" dirty="0"/>
              <a:t>(VGL. SCHIKORSKY, 2003, S. 132)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5C9D42E-34B6-46B1-8C24-CA7AAB8FF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505243"/>
            <a:ext cx="9823449" cy="4742113"/>
          </a:xfrm>
        </p:spPr>
        <p:txBody>
          <a:bodyPr>
            <a:noAutofit/>
          </a:bodyPr>
          <a:lstStyle/>
          <a:p>
            <a:r>
              <a:rPr lang="cs-CZ" sz="2200" dirty="0" smtClean="0"/>
              <a:t>VATER </a:t>
            </a:r>
            <a:r>
              <a:rPr lang="cs-CZ" sz="2200" dirty="0"/>
              <a:t>UND SOHN GESCHICHTEN („</a:t>
            </a:r>
            <a:r>
              <a:rPr lang="cs-CZ" sz="2200" dirty="0" err="1"/>
              <a:t>er</a:t>
            </a:r>
            <a:r>
              <a:rPr lang="cs-CZ" sz="2200" dirty="0"/>
              <a:t> </a:t>
            </a:r>
            <a:r>
              <a:rPr lang="cs-CZ" sz="2200" dirty="0" err="1"/>
              <a:t>wollte</a:t>
            </a:r>
            <a:r>
              <a:rPr lang="cs-CZ" sz="2200" dirty="0"/>
              <a:t> seine </a:t>
            </a:r>
            <a:r>
              <a:rPr lang="cs-CZ" sz="2200" dirty="0" err="1"/>
              <a:t>Familie</a:t>
            </a:r>
            <a:r>
              <a:rPr lang="cs-CZ" sz="2200" dirty="0"/>
              <a:t> </a:t>
            </a:r>
            <a:r>
              <a:rPr lang="cs-CZ" sz="2200" dirty="0" err="1"/>
              <a:t>mit</a:t>
            </a:r>
            <a:r>
              <a:rPr lang="cs-CZ" sz="2200" dirty="0"/>
              <a:t> </a:t>
            </a:r>
            <a:r>
              <a:rPr lang="cs-CZ" sz="2200" dirty="0" err="1"/>
              <a:t>diesen</a:t>
            </a:r>
            <a:r>
              <a:rPr lang="cs-CZ" sz="2200" dirty="0"/>
              <a:t> </a:t>
            </a:r>
            <a:r>
              <a:rPr lang="cs-CZ" sz="2200" dirty="0" err="1"/>
              <a:t>humorvollen</a:t>
            </a:r>
            <a:r>
              <a:rPr lang="cs-CZ" sz="2200" dirty="0"/>
              <a:t> </a:t>
            </a:r>
            <a:r>
              <a:rPr lang="cs-CZ" sz="2200" dirty="0" err="1"/>
              <a:t>Geschichten</a:t>
            </a:r>
            <a:r>
              <a:rPr lang="cs-CZ" sz="2200" dirty="0"/>
              <a:t> </a:t>
            </a:r>
            <a:r>
              <a:rPr lang="cs-CZ" sz="2200" dirty="0" err="1"/>
              <a:t>über</a:t>
            </a:r>
            <a:r>
              <a:rPr lang="cs-CZ" sz="2200" dirty="0"/>
              <a:t> </a:t>
            </a:r>
            <a:r>
              <a:rPr lang="cs-CZ" sz="2200" dirty="0" err="1"/>
              <a:t>Wasser</a:t>
            </a:r>
            <a:r>
              <a:rPr lang="cs-CZ" sz="2200" dirty="0"/>
              <a:t> </a:t>
            </a:r>
            <a:r>
              <a:rPr lang="cs-CZ" sz="2200" dirty="0" err="1"/>
              <a:t>zu</a:t>
            </a:r>
            <a:r>
              <a:rPr lang="cs-CZ" sz="2200" dirty="0"/>
              <a:t> </a:t>
            </a:r>
            <a:r>
              <a:rPr lang="cs-CZ" sz="2200" dirty="0" err="1"/>
              <a:t>halten</a:t>
            </a:r>
            <a:r>
              <a:rPr lang="cs-CZ" sz="2200" dirty="0"/>
              <a:t>“ (</a:t>
            </a:r>
            <a:r>
              <a:rPr lang="cs-CZ" sz="2200" dirty="0" err="1"/>
              <a:t>ibid</a:t>
            </a:r>
            <a:r>
              <a:rPr lang="cs-CZ" sz="2200" dirty="0"/>
              <a:t>.) )</a:t>
            </a:r>
          </a:p>
          <a:p>
            <a:pPr lvl="1"/>
            <a:r>
              <a:rPr lang="cs-CZ" sz="2200" dirty="0" err="1"/>
              <a:t>e</a:t>
            </a:r>
            <a:r>
              <a:rPr lang="cs-CZ" sz="2200" dirty="0" err="1" smtClean="0"/>
              <a:t>rschienten</a:t>
            </a:r>
            <a:r>
              <a:rPr lang="cs-CZ" sz="2200" dirty="0" smtClean="0"/>
              <a:t> </a:t>
            </a:r>
            <a:r>
              <a:rPr lang="cs-CZ" sz="2200" dirty="0" err="1" smtClean="0"/>
              <a:t>im</a:t>
            </a:r>
            <a:r>
              <a:rPr lang="cs-CZ" sz="2200" dirty="0" smtClean="0"/>
              <a:t> </a:t>
            </a:r>
            <a:r>
              <a:rPr lang="cs-CZ" sz="2200" dirty="0" err="1"/>
              <a:t>Berliener</a:t>
            </a:r>
            <a:r>
              <a:rPr lang="cs-CZ" sz="2200" dirty="0"/>
              <a:t> </a:t>
            </a:r>
            <a:r>
              <a:rPr lang="cs-CZ" sz="2200" dirty="0" err="1"/>
              <a:t>Illustrierten</a:t>
            </a:r>
            <a:endParaRPr lang="cs-CZ" sz="2200" dirty="0"/>
          </a:p>
          <a:p>
            <a:pPr lvl="1"/>
            <a:r>
              <a:rPr lang="cs-CZ" sz="2200" dirty="0" err="1"/>
              <a:t>Blindes</a:t>
            </a:r>
            <a:r>
              <a:rPr lang="cs-CZ" sz="2200" dirty="0"/>
              <a:t> </a:t>
            </a:r>
            <a:r>
              <a:rPr lang="cs-CZ" sz="2200" dirty="0" err="1"/>
              <a:t>Gehorsam</a:t>
            </a:r>
            <a:r>
              <a:rPr lang="cs-CZ" sz="2200" dirty="0"/>
              <a:t> vs. „</a:t>
            </a:r>
            <a:r>
              <a:rPr lang="cs-CZ" sz="2200" dirty="0" err="1"/>
              <a:t>Menschliches</a:t>
            </a:r>
            <a:r>
              <a:rPr lang="cs-CZ" sz="2200" dirty="0"/>
              <a:t> </a:t>
            </a:r>
            <a:r>
              <a:rPr lang="cs-CZ" sz="2200" dirty="0" err="1"/>
              <a:t>Handeln</a:t>
            </a:r>
            <a:r>
              <a:rPr lang="cs-CZ" sz="2200" dirty="0"/>
              <a:t>, </a:t>
            </a:r>
            <a:r>
              <a:rPr lang="cs-CZ" sz="2200" dirty="0" err="1"/>
              <a:t>aus</a:t>
            </a:r>
            <a:r>
              <a:rPr lang="cs-CZ" sz="2200" dirty="0"/>
              <a:t> dem </a:t>
            </a:r>
            <a:r>
              <a:rPr lang="cs-CZ" sz="2200" dirty="0" err="1"/>
              <a:t>sich</a:t>
            </a:r>
            <a:r>
              <a:rPr lang="cs-CZ" sz="2200" dirty="0"/>
              <a:t> </a:t>
            </a:r>
            <a:r>
              <a:rPr lang="cs-CZ" sz="2200" dirty="0" err="1"/>
              <a:t>glücklichere</a:t>
            </a:r>
            <a:r>
              <a:rPr lang="cs-CZ" sz="2200" dirty="0"/>
              <a:t> </a:t>
            </a:r>
            <a:r>
              <a:rPr lang="cs-CZ" sz="2200" dirty="0" err="1"/>
              <a:t>Lösungen</a:t>
            </a:r>
            <a:r>
              <a:rPr lang="cs-CZ" sz="2200" dirty="0"/>
              <a:t> </a:t>
            </a:r>
            <a:r>
              <a:rPr lang="cs-CZ" sz="2200" dirty="0" err="1"/>
              <a:t>ergeben</a:t>
            </a:r>
            <a:r>
              <a:rPr lang="cs-CZ" sz="2200" dirty="0"/>
              <a:t> </a:t>
            </a:r>
            <a:r>
              <a:rPr lang="cs-CZ" sz="2200" dirty="0" err="1"/>
              <a:t>können</a:t>
            </a:r>
            <a:r>
              <a:rPr lang="cs-CZ" sz="2200" dirty="0"/>
              <a:t>“ (</a:t>
            </a:r>
            <a:r>
              <a:rPr lang="cs-CZ" sz="2200" dirty="0" err="1"/>
              <a:t>ibid</a:t>
            </a:r>
            <a:r>
              <a:rPr lang="cs-CZ" sz="2200" dirty="0"/>
              <a:t>.)</a:t>
            </a:r>
          </a:p>
          <a:p>
            <a:endParaRPr lang="cs-CZ" sz="2200" dirty="0"/>
          </a:p>
          <a:p>
            <a:r>
              <a:rPr lang="cs-CZ" sz="2200" dirty="0">
                <a:hlinkClick r:id="rId2"/>
              </a:rPr>
              <a:t>https://www.youtube.com/watch?v=YVCiPGdHTws</a:t>
            </a:r>
            <a:endParaRPr lang="cs-CZ" sz="2200" dirty="0"/>
          </a:p>
          <a:p>
            <a:r>
              <a:rPr lang="cs-CZ" sz="2200" dirty="0">
                <a:hlinkClick r:id="rId3"/>
              </a:rPr>
              <a:t>https://www.youtube.com/watch?v=I4y3z8iRpbk</a:t>
            </a:r>
            <a:endParaRPr lang="cs-CZ" sz="2200" dirty="0"/>
          </a:p>
          <a:p>
            <a:r>
              <a:rPr lang="cs-CZ" sz="2200" dirty="0"/>
              <a:t>Rückkehr der Vater-</a:t>
            </a:r>
            <a:r>
              <a:rPr lang="cs-CZ" sz="2200" dirty="0" err="1"/>
              <a:t>Sohn</a:t>
            </a:r>
            <a:r>
              <a:rPr lang="cs-CZ" sz="2200" dirty="0"/>
              <a:t> </a:t>
            </a:r>
            <a:r>
              <a:rPr lang="cs-CZ" sz="2200" dirty="0" err="1"/>
              <a:t>Geschichten</a:t>
            </a:r>
            <a:r>
              <a:rPr lang="cs-CZ" sz="2200" dirty="0"/>
              <a:t>: https://www.youtube.com/watch?v=ZDUiBvH5Dpc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7574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B35EEDE-8CA4-4C02-AD65-F049EE6F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14860"/>
          </a:xfrm>
        </p:spPr>
        <p:txBody>
          <a:bodyPr/>
          <a:lstStyle/>
          <a:p>
            <a:r>
              <a:rPr lang="cs-CZ" b="1" dirty="0"/>
              <a:t>Comics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13BC49D-13B2-4D41-92A1-3778651E5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419492"/>
            <a:ext cx="10337824" cy="5318933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/>
              <a:t>= „</a:t>
            </a:r>
            <a:r>
              <a:rPr lang="cs-CZ" sz="2200" dirty="0" err="1"/>
              <a:t>Bildergeschichten</a:t>
            </a:r>
            <a:r>
              <a:rPr lang="cs-CZ" sz="2200" dirty="0"/>
              <a:t> </a:t>
            </a:r>
            <a:r>
              <a:rPr lang="cs-CZ" sz="2200" dirty="0" err="1"/>
              <a:t>mit</a:t>
            </a:r>
            <a:r>
              <a:rPr lang="cs-CZ" sz="2200" dirty="0"/>
              <a:t> </a:t>
            </a:r>
            <a:r>
              <a:rPr lang="cs-CZ" sz="2200" dirty="0" err="1"/>
              <a:t>eingerahmten</a:t>
            </a:r>
            <a:r>
              <a:rPr lang="cs-CZ" sz="2200" dirty="0"/>
              <a:t> </a:t>
            </a:r>
            <a:r>
              <a:rPr lang="cs-CZ" sz="2200" dirty="0" err="1"/>
              <a:t>Illustrationen</a:t>
            </a:r>
            <a:r>
              <a:rPr lang="cs-CZ" sz="2200" dirty="0"/>
              <a:t>, </a:t>
            </a:r>
            <a:r>
              <a:rPr lang="cs-CZ" sz="2200" dirty="0" err="1"/>
              <a:t>Sprech</a:t>
            </a:r>
            <a:r>
              <a:rPr lang="cs-CZ" sz="2200" dirty="0"/>
              <a:t>- </a:t>
            </a:r>
            <a:r>
              <a:rPr lang="cs-CZ" sz="2200" dirty="0" err="1"/>
              <a:t>bzw</a:t>
            </a:r>
            <a:r>
              <a:rPr lang="cs-CZ" sz="2200" dirty="0"/>
              <a:t>. </a:t>
            </a:r>
            <a:r>
              <a:rPr lang="cs-CZ" sz="2200" dirty="0" err="1"/>
              <a:t>Denkblasen</a:t>
            </a:r>
            <a:r>
              <a:rPr lang="cs-CZ" sz="2200" dirty="0"/>
              <a:t>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Blockkomentaren</a:t>
            </a:r>
            <a:r>
              <a:rPr lang="cs-CZ" sz="2200" dirty="0"/>
              <a:t>. Der Text </a:t>
            </a:r>
            <a:r>
              <a:rPr lang="cs-CZ" sz="2200" dirty="0" err="1"/>
              <a:t>beschränkt</a:t>
            </a:r>
            <a:r>
              <a:rPr lang="cs-CZ" sz="2200" dirty="0"/>
              <a:t> </a:t>
            </a:r>
            <a:r>
              <a:rPr lang="cs-CZ" sz="2200" dirty="0" err="1"/>
              <a:t>sich</a:t>
            </a:r>
            <a:r>
              <a:rPr lang="cs-CZ" sz="2200" dirty="0"/>
              <a:t> </a:t>
            </a:r>
            <a:r>
              <a:rPr lang="cs-CZ" sz="2200" dirty="0" err="1"/>
              <a:t>auf</a:t>
            </a:r>
            <a:r>
              <a:rPr lang="cs-CZ" sz="2200" dirty="0"/>
              <a:t> </a:t>
            </a:r>
            <a:r>
              <a:rPr lang="cs-CZ" sz="2200" dirty="0" err="1"/>
              <a:t>direkte</a:t>
            </a:r>
            <a:r>
              <a:rPr lang="cs-CZ" sz="2200" dirty="0"/>
              <a:t> </a:t>
            </a:r>
            <a:r>
              <a:rPr lang="cs-CZ" sz="2200" dirty="0" err="1"/>
              <a:t>Rede</a:t>
            </a:r>
            <a:r>
              <a:rPr lang="cs-CZ" sz="2200" dirty="0"/>
              <a:t>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Ausrufe</a:t>
            </a:r>
            <a:r>
              <a:rPr lang="cs-CZ" sz="2200" dirty="0"/>
              <a:t>- </a:t>
            </a:r>
            <a:r>
              <a:rPr lang="cs-CZ" sz="2200" dirty="0" err="1"/>
              <a:t>Wunsch</a:t>
            </a:r>
            <a:r>
              <a:rPr lang="cs-CZ" sz="2200" dirty="0"/>
              <a:t>-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Aufforderungssätze</a:t>
            </a:r>
            <a:r>
              <a:rPr lang="cs-CZ" sz="2200" dirty="0"/>
              <a:t> </a:t>
            </a:r>
            <a:r>
              <a:rPr lang="cs-CZ" sz="2200" dirty="0" err="1"/>
              <a:t>mit</a:t>
            </a:r>
            <a:r>
              <a:rPr lang="cs-CZ" sz="2200" dirty="0"/>
              <a:t> </a:t>
            </a:r>
            <a:r>
              <a:rPr lang="cs-CZ" sz="2200" dirty="0" err="1"/>
              <a:t>einem</a:t>
            </a:r>
            <a:r>
              <a:rPr lang="cs-CZ" sz="2200" dirty="0"/>
              <a:t> </a:t>
            </a:r>
            <a:r>
              <a:rPr lang="cs-CZ" sz="2200" dirty="0" err="1"/>
              <a:t>dynamischen</a:t>
            </a:r>
            <a:r>
              <a:rPr lang="cs-CZ" sz="2200" dirty="0"/>
              <a:t> </a:t>
            </a:r>
            <a:r>
              <a:rPr lang="cs-CZ" sz="2200" dirty="0" err="1"/>
              <a:t>Handlungsablauf</a:t>
            </a:r>
            <a:r>
              <a:rPr lang="cs-CZ" sz="2200" dirty="0"/>
              <a:t>.“ ( Baroková, 2011, S. 12)</a:t>
            </a:r>
          </a:p>
          <a:p>
            <a:r>
              <a:rPr lang="cs-CZ" sz="2200" dirty="0" err="1"/>
              <a:t>Erste</a:t>
            </a:r>
            <a:r>
              <a:rPr lang="cs-CZ" sz="2200" dirty="0"/>
              <a:t> Comics um 1900 in den USA </a:t>
            </a:r>
            <a:r>
              <a:rPr lang="cs-CZ" sz="2200" dirty="0" err="1"/>
              <a:t>erschienen</a:t>
            </a:r>
            <a:r>
              <a:rPr lang="cs-CZ" sz="2200" dirty="0"/>
              <a:t>, in </a:t>
            </a:r>
            <a:r>
              <a:rPr lang="cs-CZ" sz="2200" dirty="0" err="1"/>
              <a:t>Deutchland</a:t>
            </a:r>
            <a:r>
              <a:rPr lang="cs-CZ" sz="2200" dirty="0"/>
              <a:t> </a:t>
            </a:r>
            <a:r>
              <a:rPr lang="cs-CZ" sz="2200" dirty="0" err="1"/>
              <a:t>erst</a:t>
            </a:r>
            <a:r>
              <a:rPr lang="cs-CZ" sz="2200" dirty="0"/>
              <a:t> nach 1945 , </a:t>
            </a:r>
            <a:r>
              <a:rPr lang="cs-CZ" sz="2200" dirty="0" err="1"/>
              <a:t>Anfang</a:t>
            </a:r>
            <a:r>
              <a:rPr lang="cs-CZ" sz="2200" dirty="0"/>
              <a:t> 50er – </a:t>
            </a:r>
            <a:r>
              <a:rPr lang="cs-CZ" sz="2200" dirty="0" err="1"/>
              <a:t>Explosion</a:t>
            </a:r>
            <a:r>
              <a:rPr lang="cs-CZ" sz="2200" dirty="0"/>
              <a:t> der Comics </a:t>
            </a:r>
            <a:r>
              <a:rPr lang="cs-CZ" sz="2200" dirty="0" err="1"/>
              <a:t>auf</a:t>
            </a:r>
            <a:r>
              <a:rPr lang="cs-CZ" sz="2200" dirty="0"/>
              <a:t> dem </a:t>
            </a:r>
            <a:r>
              <a:rPr lang="cs-CZ" sz="2200" dirty="0" err="1"/>
              <a:t>deutschen</a:t>
            </a:r>
            <a:r>
              <a:rPr lang="cs-CZ" sz="2200" dirty="0"/>
              <a:t> </a:t>
            </a:r>
            <a:r>
              <a:rPr lang="cs-CZ" sz="2200" dirty="0" err="1"/>
              <a:t>Markt</a:t>
            </a:r>
            <a:r>
              <a:rPr lang="cs-CZ" sz="2200" dirty="0"/>
              <a:t> (</a:t>
            </a:r>
            <a:r>
              <a:rPr lang="cs-CZ" sz="2200" dirty="0" err="1"/>
              <a:t>Schikorsky</a:t>
            </a:r>
            <a:r>
              <a:rPr lang="cs-CZ" sz="2200" dirty="0"/>
              <a:t>, 2003, S. 98-99)</a:t>
            </a:r>
          </a:p>
          <a:p>
            <a:r>
              <a:rPr lang="cs-CZ" sz="2200" dirty="0"/>
              <a:t>EN: Tarzan, Superman, Batman, </a:t>
            </a:r>
            <a:r>
              <a:rPr lang="cs-CZ" sz="2200" dirty="0" err="1"/>
              <a:t>Mickey</a:t>
            </a:r>
            <a:r>
              <a:rPr lang="cs-CZ" sz="2200" dirty="0"/>
              <a:t> </a:t>
            </a:r>
            <a:r>
              <a:rPr lang="cs-CZ" sz="2200" dirty="0" err="1"/>
              <a:t>Mause</a:t>
            </a:r>
            <a:r>
              <a:rPr lang="cs-CZ" sz="2200" dirty="0"/>
              <a:t>, </a:t>
            </a:r>
            <a:r>
              <a:rPr lang="cs-CZ" sz="2200" dirty="0" err="1"/>
              <a:t>Enterich</a:t>
            </a:r>
            <a:r>
              <a:rPr lang="cs-CZ" sz="2200" dirty="0"/>
              <a:t> Donald </a:t>
            </a:r>
            <a:r>
              <a:rPr lang="cs-CZ" sz="2200" dirty="0" err="1"/>
              <a:t>Duck</a:t>
            </a:r>
            <a:r>
              <a:rPr lang="cs-CZ" sz="2200" dirty="0"/>
              <a:t>, </a:t>
            </a:r>
            <a:r>
              <a:rPr lang="cs-CZ" sz="2200" dirty="0" err="1"/>
              <a:t>Peanuts</a:t>
            </a:r>
            <a:r>
              <a:rPr lang="cs-CZ" sz="2200" dirty="0"/>
              <a:t>, </a:t>
            </a:r>
            <a:r>
              <a:rPr lang="cs-CZ" sz="2200" dirty="0" err="1"/>
              <a:t>Snoopy</a:t>
            </a:r>
            <a:r>
              <a:rPr lang="cs-CZ" sz="2200" dirty="0"/>
              <a:t>, </a:t>
            </a:r>
            <a:r>
              <a:rPr lang="cs-CZ" sz="2200" dirty="0" err="1"/>
              <a:t>Tintin</a:t>
            </a:r>
            <a:r>
              <a:rPr lang="cs-CZ" sz="2200" dirty="0"/>
              <a:t>, </a:t>
            </a:r>
            <a:r>
              <a:rPr lang="cs-CZ" sz="2200" dirty="0" err="1"/>
              <a:t>Asterix</a:t>
            </a:r>
            <a:r>
              <a:rPr lang="cs-CZ" sz="2200" dirty="0"/>
              <a:t>, </a:t>
            </a:r>
            <a:r>
              <a:rPr lang="cs-CZ" sz="2200" dirty="0" err="1"/>
              <a:t>Garfield</a:t>
            </a:r>
            <a:r>
              <a:rPr lang="cs-CZ" sz="2200" dirty="0"/>
              <a:t>…+ </a:t>
            </a:r>
            <a:r>
              <a:rPr lang="cs-CZ" sz="2200" dirty="0" err="1" smtClean="0"/>
              <a:t>Schlümpfe</a:t>
            </a:r>
            <a:r>
              <a:rPr lang="cs-CZ" sz="2200" dirty="0" smtClean="0"/>
              <a:t> </a:t>
            </a:r>
            <a:r>
              <a:rPr lang="cs-CZ" sz="2200" dirty="0"/>
              <a:t>(</a:t>
            </a:r>
            <a:r>
              <a:rPr lang="cs-CZ" sz="2200" dirty="0" err="1"/>
              <a:t>aus</a:t>
            </a:r>
            <a:r>
              <a:rPr lang="cs-CZ" sz="2200" dirty="0"/>
              <a:t> </a:t>
            </a:r>
            <a:r>
              <a:rPr lang="cs-CZ" sz="2200" dirty="0" err="1"/>
              <a:t>Belgien</a:t>
            </a:r>
            <a:r>
              <a:rPr lang="cs-CZ" sz="2200" dirty="0"/>
              <a:t> - </a:t>
            </a:r>
            <a:r>
              <a:rPr lang="cs-CZ" sz="2200" dirty="0">
                <a:hlinkClick r:id="rId2"/>
              </a:rPr>
              <a:t>http://www.dw.com/de/jubil%C3%A4um-f%C3%BCr-die-schl%C3%BCmpfe/a-3561221</a:t>
            </a:r>
            <a:r>
              <a:rPr lang="cs-CZ" sz="2200" dirty="0"/>
              <a:t>)</a:t>
            </a:r>
          </a:p>
          <a:p>
            <a:r>
              <a:rPr lang="cs-CZ" sz="2200" dirty="0"/>
              <a:t>DE: </a:t>
            </a:r>
            <a:r>
              <a:rPr lang="de-DE" sz="2200" dirty="0"/>
              <a:t>Wilhelm Busch als der deutsche Vater des Comics</a:t>
            </a:r>
            <a:r>
              <a:rPr lang="cs-CZ" sz="2200" dirty="0"/>
              <a:t>: </a:t>
            </a:r>
            <a:r>
              <a:rPr lang="cs-CZ" sz="2200" dirty="0">
                <a:hlinkClick r:id="rId3"/>
              </a:rPr>
              <a:t>http://www.dw.com/de/wilhelm-busch-vater-des-comics-und-des-schwarzen-humors/a-2444083</a:t>
            </a:r>
            <a:endParaRPr lang="cs-CZ" sz="2200" dirty="0"/>
          </a:p>
          <a:p>
            <a:r>
              <a:rPr lang="cs-CZ" sz="2200" dirty="0"/>
              <a:t>Symbolik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Sprache</a:t>
            </a:r>
            <a:r>
              <a:rPr lang="cs-CZ" sz="2200" dirty="0"/>
              <a:t> der Comics: </a:t>
            </a:r>
            <a:r>
              <a:rPr lang="cs-CZ" sz="2200" dirty="0">
                <a:hlinkClick r:id="rId4"/>
              </a:rPr>
              <a:t>http://www.dw.com/de/uff-booom-zack-peng-zisch/a-17274370</a:t>
            </a:r>
            <a:endParaRPr lang="cs-CZ" sz="2200" dirty="0"/>
          </a:p>
          <a:p>
            <a:r>
              <a:rPr lang="cs-CZ" sz="2200" dirty="0" err="1"/>
              <a:t>Comicsprache</a:t>
            </a:r>
            <a:r>
              <a:rPr lang="cs-CZ" sz="2200" dirty="0"/>
              <a:t>: http://www.dw.com/de/comicsprache/a-297830</a:t>
            </a:r>
          </a:p>
          <a:p>
            <a:r>
              <a:rPr lang="cs-CZ" sz="2200" dirty="0"/>
              <a:t>Comics </a:t>
            </a:r>
            <a:r>
              <a:rPr lang="cs-CZ" sz="2200" dirty="0" err="1"/>
              <a:t>gegen</a:t>
            </a:r>
            <a:r>
              <a:rPr lang="cs-CZ" sz="2200" dirty="0"/>
              <a:t> </a:t>
            </a:r>
            <a:r>
              <a:rPr lang="cs-CZ" sz="2200" dirty="0" err="1"/>
              <a:t>Vorurteile</a:t>
            </a:r>
            <a:r>
              <a:rPr lang="cs-CZ" sz="2200" dirty="0"/>
              <a:t>: http://www.dw.com/de/mit-comics-gegen-vorurteile/a-17394706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7419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B35EEDE-8CA4-4C02-AD65-F049EE6F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14860"/>
          </a:xfrm>
        </p:spPr>
        <p:txBody>
          <a:bodyPr/>
          <a:lstStyle/>
          <a:p>
            <a:r>
              <a:rPr lang="cs-CZ" b="1" dirty="0"/>
              <a:t>Comics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fsu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13BC49D-13B2-4D41-92A1-3778651E5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5" y="1419492"/>
            <a:ext cx="10104877" cy="5248593"/>
          </a:xfrm>
        </p:spPr>
        <p:txBody>
          <a:bodyPr>
            <a:normAutofit/>
          </a:bodyPr>
          <a:lstStyle/>
          <a:p>
            <a:r>
              <a:rPr lang="cs-CZ" sz="2000" dirty="0" err="1">
                <a:hlinkClick r:id="rId2"/>
              </a:rPr>
              <a:t>Prezi</a:t>
            </a:r>
            <a:r>
              <a:rPr lang="cs-CZ" sz="2000" dirty="0">
                <a:hlinkClick r:id="rId2"/>
              </a:rPr>
              <a:t>: https://prezi.com/h6omxg7klye8/comics-im-daf-unterricht/?utm_campaign=share&amp;utm_medium=copy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IDEEN FÜR DEN UNTERRICHT: 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Planetino</a:t>
            </a:r>
            <a:r>
              <a:rPr lang="cs-CZ" dirty="0"/>
              <a:t> </a:t>
            </a:r>
            <a:r>
              <a:rPr lang="cs-CZ" dirty="0" err="1"/>
              <a:t>Arbeitsbuch</a:t>
            </a:r>
            <a:r>
              <a:rPr lang="cs-CZ" dirty="0"/>
              <a:t> </a:t>
            </a:r>
          </a:p>
          <a:p>
            <a:pPr lvl="1"/>
            <a:r>
              <a:rPr lang="de-DE" dirty="0"/>
              <a:t>vom Text zum Comic: Text in einen Comic umwandeln / umgekehrt </a:t>
            </a:r>
            <a:endParaRPr lang="cs-CZ" dirty="0"/>
          </a:p>
          <a:p>
            <a:pPr lvl="1"/>
            <a:r>
              <a:rPr lang="de-DE" dirty="0"/>
              <a:t>sich selbst (als eine neue Figur) in den Comic hineinbringen </a:t>
            </a:r>
            <a:endParaRPr lang="cs-CZ" dirty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lebende</a:t>
            </a:r>
            <a:r>
              <a:rPr lang="cs-CZ" dirty="0" smtClean="0"/>
              <a:t> </a:t>
            </a:r>
            <a:r>
              <a:rPr lang="cs-CZ" dirty="0"/>
              <a:t>Comics</a:t>
            </a:r>
          </a:p>
          <a:p>
            <a:pPr lvl="1"/>
            <a:r>
              <a:rPr lang="cs-CZ" sz="2000" dirty="0"/>
              <a:t>+ </a:t>
            </a:r>
            <a:r>
              <a:rPr lang="cs-CZ" sz="2000" dirty="0" err="1"/>
              <a:t>andere</a:t>
            </a:r>
            <a:r>
              <a:rPr lang="cs-CZ" sz="2000" dirty="0"/>
              <a:t> </a:t>
            </a:r>
            <a:r>
              <a:rPr lang="cs-CZ" sz="2000" dirty="0" err="1"/>
              <a:t>Leitfaden</a:t>
            </a:r>
            <a:r>
              <a:rPr lang="cs-CZ" sz="2000" dirty="0"/>
              <a:t> </a:t>
            </a:r>
            <a:r>
              <a:rPr lang="cs-CZ" sz="2000" dirty="0" err="1"/>
              <a:t>zur</a:t>
            </a:r>
            <a:r>
              <a:rPr lang="cs-CZ" sz="2000" dirty="0"/>
              <a:t> </a:t>
            </a:r>
            <a:r>
              <a:rPr lang="cs-CZ" sz="2000" dirty="0" err="1"/>
              <a:t>Arbeit</a:t>
            </a:r>
            <a:r>
              <a:rPr lang="cs-CZ" sz="2000" dirty="0"/>
              <a:t> </a:t>
            </a:r>
            <a:r>
              <a:rPr lang="cs-CZ" sz="2000" dirty="0" err="1"/>
              <a:t>im</a:t>
            </a:r>
            <a:r>
              <a:rPr lang="cs-CZ" sz="2000" dirty="0"/>
              <a:t> den Comics </a:t>
            </a:r>
            <a:r>
              <a:rPr lang="cs-CZ" sz="2000" dirty="0" err="1"/>
              <a:t>im</a:t>
            </a:r>
            <a:r>
              <a:rPr lang="cs-CZ" sz="2000" dirty="0"/>
              <a:t> FSU: </a:t>
            </a:r>
            <a:r>
              <a:rPr lang="cs-CZ" sz="2000" dirty="0">
                <a:hlinkClick r:id="rId3"/>
              </a:rPr>
              <a:t>http://daf.zum.de/wiki/Comics_im_DaF-Unterricht</a:t>
            </a:r>
            <a:endParaRPr lang="cs-CZ" sz="2000" dirty="0"/>
          </a:p>
          <a:p>
            <a:pPr lvl="1"/>
            <a:r>
              <a:rPr lang="cs-CZ" dirty="0"/>
              <a:t>https://landeskunde.wordpress.com/comics-im-daf-unterricht/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3476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B35EEDE-8CA4-4C02-AD65-F049EE6F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4" y="175847"/>
            <a:ext cx="9905998" cy="914860"/>
          </a:xfrm>
        </p:spPr>
        <p:txBody>
          <a:bodyPr/>
          <a:lstStyle/>
          <a:p>
            <a:r>
              <a:rPr lang="cs-CZ" b="1" dirty="0"/>
              <a:t>Comics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fsu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13BC49D-13B2-4D41-92A1-3778651E5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4" y="927122"/>
            <a:ext cx="9905999" cy="5755031"/>
          </a:xfrm>
        </p:spPr>
        <p:txBody>
          <a:bodyPr>
            <a:normAutofit/>
          </a:bodyPr>
          <a:lstStyle/>
          <a:p>
            <a:r>
              <a:rPr lang="cs-CZ" sz="2000" dirty="0"/>
              <a:t>Grammatik (Goethe Institut, A1+A2): </a:t>
            </a:r>
            <a:r>
              <a:rPr lang="cs-CZ" sz="2000" dirty="0">
                <a:hlinkClick r:id="rId2"/>
              </a:rPr>
              <a:t>http://www.goethe.de/ins/se/pro/comic/Grammatik%20einmal%20anders_sw2.pdf</a:t>
            </a:r>
            <a:endParaRPr lang="cs-CZ" sz="2000" dirty="0"/>
          </a:p>
          <a:p>
            <a:r>
              <a:rPr lang="de-DE" sz="2000" cap="all" dirty="0">
                <a:effectLst/>
              </a:rPr>
              <a:t>DER JUNGE GOETHE, HÖRSPIEL UND COMIC</a:t>
            </a:r>
            <a:r>
              <a:rPr lang="cs-CZ" sz="2000" cap="all" dirty="0">
                <a:effectLst/>
              </a:rPr>
              <a:t> (AB A2/B1)</a:t>
            </a:r>
          </a:p>
          <a:p>
            <a:pPr lvl="1"/>
            <a:r>
              <a:rPr lang="cs-CZ" dirty="0">
                <a:hlinkClick r:id="rId3"/>
              </a:rPr>
              <a:t>https://www.goethe.de/ins/it/de/spr/unt/ver/djg/staf.html</a:t>
            </a:r>
            <a:r>
              <a:rPr lang="cs-CZ" dirty="0"/>
              <a:t> - STAFFEL 1</a:t>
            </a:r>
          </a:p>
          <a:p>
            <a:pPr lvl="1"/>
            <a:r>
              <a:rPr lang="cs-CZ" dirty="0">
                <a:hlinkClick r:id="rId4"/>
              </a:rPr>
              <a:t>https://www.goethe.de/ins/it/de/spr/unt/ver/djg/stff.html</a:t>
            </a:r>
            <a:r>
              <a:rPr lang="cs-CZ" dirty="0"/>
              <a:t> - STAFFEL 2</a:t>
            </a:r>
          </a:p>
          <a:p>
            <a:r>
              <a:rPr lang="cs-CZ" sz="2000" dirty="0" err="1"/>
              <a:t>Deutsche</a:t>
            </a:r>
            <a:r>
              <a:rPr lang="cs-CZ" sz="2000" dirty="0"/>
              <a:t> </a:t>
            </a:r>
            <a:r>
              <a:rPr lang="cs-CZ" sz="2000" dirty="0" err="1"/>
              <a:t>Geschichten</a:t>
            </a:r>
            <a:r>
              <a:rPr lang="cs-CZ" sz="2000" dirty="0"/>
              <a:t> in </a:t>
            </a:r>
            <a:r>
              <a:rPr lang="cs-CZ" sz="2000" dirty="0" err="1"/>
              <a:t>Bildern</a:t>
            </a:r>
            <a:r>
              <a:rPr lang="cs-CZ" sz="2000" dirty="0"/>
              <a:t>: https://www.goethe.de/ins/ua/de/kul/dos/com.html</a:t>
            </a:r>
          </a:p>
          <a:p>
            <a:r>
              <a:rPr lang="cs-CZ" sz="2000" dirty="0" err="1"/>
              <a:t>Didaktisierung</a:t>
            </a:r>
            <a:r>
              <a:rPr lang="cs-CZ" sz="2000" dirty="0"/>
              <a:t>: </a:t>
            </a:r>
            <a:r>
              <a:rPr lang="cs-CZ" sz="2000" dirty="0" err="1"/>
              <a:t>Kinderland</a:t>
            </a:r>
            <a:r>
              <a:rPr lang="cs-CZ" sz="2000" dirty="0"/>
              <a:t>: </a:t>
            </a:r>
            <a:r>
              <a:rPr lang="cs-CZ" sz="2000" dirty="0">
                <a:hlinkClick r:id="rId5"/>
              </a:rPr>
              <a:t>http://www2.goethe.de/ins/pl/war/graphicnovels/FINAL_Kinderland%20von%20Mawil.pdf</a:t>
            </a:r>
            <a:endParaRPr lang="cs-CZ" sz="2000" dirty="0"/>
          </a:p>
          <a:p>
            <a:r>
              <a:rPr lang="cs-CZ" sz="2000" dirty="0"/>
              <a:t>https://landeskunde.wordpress.com/2015/02/26/daf-materialien-zu-graphic-novels-in-der-schule/</a:t>
            </a:r>
          </a:p>
          <a:p>
            <a:r>
              <a:rPr lang="cs-CZ" sz="2000" dirty="0" err="1"/>
              <a:t>Generator</a:t>
            </a:r>
            <a:endParaRPr lang="cs-CZ" sz="2000" dirty="0"/>
          </a:p>
          <a:p>
            <a:pPr lvl="1"/>
            <a:r>
              <a:rPr lang="cs-CZ" dirty="0"/>
              <a:t> </a:t>
            </a:r>
            <a:r>
              <a:rPr lang="cs-CZ" dirty="0">
                <a:hlinkClick r:id="rId6"/>
              </a:rPr>
              <a:t>http://stripgenerator.com/strip/create</a:t>
            </a:r>
            <a:endParaRPr lang="cs-CZ" dirty="0"/>
          </a:p>
          <a:p>
            <a:pPr lvl="1"/>
            <a:r>
              <a:rPr lang="cs-CZ" dirty="0">
                <a:hlinkClick r:id="rId7"/>
              </a:rPr>
              <a:t>https://www.pixton.com/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64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1ED9D72-A8CE-45DC-A546-D357ED02B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71131"/>
          </a:xfrm>
        </p:spPr>
        <p:txBody>
          <a:bodyPr>
            <a:normAutofit/>
          </a:bodyPr>
          <a:lstStyle/>
          <a:p>
            <a:r>
              <a:rPr lang="cs-CZ" sz="3200" b="1" dirty="0" err="1" smtClean="0"/>
              <a:t>Kjl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und</a:t>
            </a:r>
            <a:r>
              <a:rPr lang="cs-CZ" sz="3200" b="1" dirty="0" smtClean="0"/>
              <a:t> exil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b="1" dirty="0"/>
              <a:t>(</a:t>
            </a:r>
            <a:r>
              <a:rPr lang="cs-CZ" sz="2000" b="1" dirty="0" err="1"/>
              <a:t>vgl</a:t>
            </a:r>
            <a:r>
              <a:rPr lang="cs-CZ" sz="2000" b="1" dirty="0"/>
              <a:t>. </a:t>
            </a:r>
            <a:r>
              <a:rPr lang="cs-CZ" sz="2000" b="1" dirty="0" err="1"/>
              <a:t>Schikorsky</a:t>
            </a:r>
            <a:r>
              <a:rPr lang="cs-CZ" sz="2000" b="1" dirty="0"/>
              <a:t>, 2003, S. 133-135)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0AAF113-6DE6-4903-95E5-468D9CC4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477108"/>
            <a:ext cx="9905999" cy="5065712"/>
          </a:xfrm>
        </p:spPr>
        <p:txBody>
          <a:bodyPr>
            <a:noAutofit/>
          </a:bodyPr>
          <a:lstStyle/>
          <a:p>
            <a:r>
              <a:rPr lang="cs-CZ" sz="2000" dirty="0" err="1"/>
              <a:t>Deutsche</a:t>
            </a:r>
            <a:r>
              <a:rPr lang="cs-CZ" sz="2000" dirty="0"/>
              <a:t> </a:t>
            </a:r>
            <a:r>
              <a:rPr lang="cs-CZ" sz="2000" dirty="0" err="1"/>
              <a:t>Autoren</a:t>
            </a:r>
            <a:r>
              <a:rPr lang="cs-CZ" sz="2000" dirty="0"/>
              <a:t> </a:t>
            </a:r>
            <a:r>
              <a:rPr lang="cs-CZ" sz="2000" dirty="0" err="1"/>
              <a:t>im</a:t>
            </a:r>
            <a:r>
              <a:rPr lang="cs-CZ" sz="2000" dirty="0"/>
              <a:t> Exil – </a:t>
            </a:r>
            <a:r>
              <a:rPr lang="cs-CZ" sz="2000" dirty="0" err="1"/>
              <a:t>Außenseiter</a:t>
            </a:r>
            <a:r>
              <a:rPr lang="cs-CZ" sz="2000" dirty="0"/>
              <a:t> der </a:t>
            </a:r>
            <a:r>
              <a:rPr lang="cs-CZ" sz="2000" dirty="0" err="1"/>
              <a:t>Kinderliteraturgeschichte</a:t>
            </a:r>
            <a:r>
              <a:rPr lang="cs-CZ" sz="2000" dirty="0"/>
              <a:t> (</a:t>
            </a:r>
            <a:r>
              <a:rPr lang="cs-CZ" sz="2000" dirty="0" err="1"/>
              <a:t>trotz</a:t>
            </a:r>
            <a:r>
              <a:rPr lang="cs-CZ" sz="2000" dirty="0"/>
              <a:t> </a:t>
            </a:r>
            <a:r>
              <a:rPr lang="cs-CZ" sz="2000" dirty="0" err="1"/>
              <a:t>Qualität</a:t>
            </a:r>
            <a:r>
              <a:rPr lang="cs-CZ" sz="2000" dirty="0"/>
              <a:t> </a:t>
            </a:r>
            <a:r>
              <a:rPr lang="cs-CZ" sz="2000" dirty="0" err="1"/>
              <a:t>ihrer</a:t>
            </a:r>
            <a:r>
              <a:rPr lang="cs-CZ" sz="2000" dirty="0"/>
              <a:t> </a:t>
            </a:r>
            <a:r>
              <a:rPr lang="cs-CZ" sz="2000" dirty="0" err="1"/>
              <a:t>Werke</a:t>
            </a:r>
            <a:r>
              <a:rPr lang="cs-CZ" sz="2000" dirty="0"/>
              <a:t>)</a:t>
            </a:r>
          </a:p>
          <a:p>
            <a:r>
              <a:rPr lang="cs-CZ" sz="2000" b="1" dirty="0"/>
              <a:t>IRMGARD KEUN 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Gilgi</a:t>
            </a:r>
            <a:r>
              <a:rPr lang="cs-CZ" dirty="0"/>
              <a:t>“ </a:t>
            </a:r>
          </a:p>
          <a:p>
            <a:pPr lvl="1"/>
            <a:r>
              <a:rPr lang="cs-CZ" dirty="0"/>
              <a:t>„Kind </a:t>
            </a:r>
            <a:r>
              <a:rPr lang="cs-CZ" dirty="0" err="1"/>
              <a:t>aller</a:t>
            </a:r>
            <a:r>
              <a:rPr lang="cs-CZ" dirty="0"/>
              <a:t> </a:t>
            </a:r>
            <a:r>
              <a:rPr lang="cs-CZ" dirty="0" err="1"/>
              <a:t>Länder</a:t>
            </a:r>
            <a:r>
              <a:rPr lang="cs-CZ" dirty="0"/>
              <a:t>“ (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Leben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der </a:t>
            </a:r>
            <a:r>
              <a:rPr lang="cs-CZ" dirty="0" err="1"/>
              <a:t>Flucht</a:t>
            </a:r>
            <a:r>
              <a:rPr lang="cs-CZ" dirty="0"/>
              <a:t> + </a:t>
            </a:r>
            <a:r>
              <a:rPr lang="cs-CZ" dirty="0" err="1"/>
              <a:t>Heimatlosigkeit</a:t>
            </a:r>
            <a:r>
              <a:rPr lang="cs-CZ" dirty="0"/>
              <a:t> des </a:t>
            </a:r>
            <a:r>
              <a:rPr lang="cs-CZ" dirty="0" err="1"/>
              <a:t>Exils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Mädchen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Kinder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verkehren</a:t>
            </a:r>
            <a:r>
              <a:rPr lang="cs-CZ" dirty="0"/>
              <a:t> </a:t>
            </a:r>
            <a:r>
              <a:rPr lang="cs-CZ" dirty="0" err="1"/>
              <a:t>durften</a:t>
            </a:r>
            <a:r>
              <a:rPr lang="cs-CZ" dirty="0"/>
              <a:t> –</a:t>
            </a:r>
            <a:r>
              <a:rPr lang="cs-CZ" dirty="0" err="1"/>
              <a:t>Hörbuch</a:t>
            </a:r>
            <a:r>
              <a:rPr lang="cs-CZ" dirty="0"/>
              <a:t>:  https://www.youtube.com/watch?v=6cO7xdcJ1wg</a:t>
            </a:r>
          </a:p>
          <a:p>
            <a:r>
              <a:rPr lang="cs-CZ" sz="2000" dirty="0" smtClean="0"/>
              <a:t>KJL v</a:t>
            </a:r>
            <a:r>
              <a:rPr lang="cs-CZ" sz="2000" dirty="0" smtClean="0"/>
              <a:t>or </a:t>
            </a:r>
            <a:r>
              <a:rPr lang="cs-CZ" sz="2000" dirty="0" err="1"/>
              <a:t>allem</a:t>
            </a:r>
            <a:r>
              <a:rPr lang="cs-CZ" sz="2000" dirty="0"/>
              <a:t> in der </a:t>
            </a:r>
            <a:r>
              <a:rPr lang="cs-CZ" sz="2000" dirty="0" err="1"/>
              <a:t>Schweiz</a:t>
            </a:r>
            <a:r>
              <a:rPr lang="cs-CZ" sz="2000" dirty="0"/>
              <a:t> – </a:t>
            </a:r>
            <a:r>
              <a:rPr lang="cs-CZ" sz="2000" b="1" dirty="0"/>
              <a:t>KURT HELD</a:t>
            </a:r>
            <a:r>
              <a:rPr lang="cs-CZ" sz="2000" dirty="0"/>
              <a:t>: „Die </a:t>
            </a:r>
            <a:r>
              <a:rPr lang="cs-CZ" sz="2000" dirty="0" err="1"/>
              <a:t>rote</a:t>
            </a:r>
            <a:r>
              <a:rPr lang="cs-CZ" sz="2000" dirty="0"/>
              <a:t> Zora </a:t>
            </a:r>
            <a:r>
              <a:rPr lang="cs-CZ" sz="2000" dirty="0" err="1"/>
              <a:t>und</a:t>
            </a:r>
            <a:r>
              <a:rPr lang="cs-CZ" sz="2000" dirty="0"/>
              <a:t> </a:t>
            </a:r>
            <a:r>
              <a:rPr lang="cs-CZ" sz="2000" dirty="0" err="1"/>
              <a:t>ihre</a:t>
            </a:r>
            <a:r>
              <a:rPr lang="cs-CZ" sz="2000" dirty="0"/>
              <a:t> Bande“ (Robin-Hood-Motive) – Trailer: https://www.youtube.com/watch?v=3f9Q1q3qn_Y</a:t>
            </a:r>
          </a:p>
          <a:p>
            <a:r>
              <a:rPr lang="cs-CZ" sz="2000" dirty="0" err="1"/>
              <a:t>Realistische</a:t>
            </a:r>
            <a:r>
              <a:rPr lang="cs-CZ" sz="2000" dirty="0"/>
              <a:t> </a:t>
            </a:r>
            <a:r>
              <a:rPr lang="cs-CZ" sz="2000" dirty="0" err="1"/>
              <a:t>Zeitzeugenschaft</a:t>
            </a:r>
            <a:r>
              <a:rPr lang="cs-CZ" sz="2000" dirty="0"/>
              <a:t>: </a:t>
            </a:r>
            <a:r>
              <a:rPr lang="cs-CZ" sz="2000" b="1" dirty="0"/>
              <a:t>LISA TETZNER</a:t>
            </a:r>
            <a:r>
              <a:rPr lang="cs-CZ" sz="2000" dirty="0"/>
              <a:t>: „Die </a:t>
            </a:r>
            <a:r>
              <a:rPr lang="cs-CZ" sz="2000" dirty="0" err="1"/>
              <a:t>Kinder</a:t>
            </a:r>
            <a:r>
              <a:rPr lang="cs-CZ" sz="2000" dirty="0"/>
              <a:t> </a:t>
            </a:r>
            <a:r>
              <a:rPr lang="cs-CZ" sz="2000" dirty="0" err="1"/>
              <a:t>aus</a:t>
            </a:r>
            <a:r>
              <a:rPr lang="cs-CZ" sz="2000" dirty="0"/>
              <a:t> </a:t>
            </a:r>
            <a:r>
              <a:rPr lang="cs-CZ" sz="2000" dirty="0" err="1"/>
              <a:t>Nr</a:t>
            </a:r>
            <a:r>
              <a:rPr lang="cs-CZ" sz="2000" dirty="0"/>
              <a:t>. 67“</a:t>
            </a:r>
          </a:p>
          <a:p>
            <a:pPr lvl="1"/>
            <a:r>
              <a:rPr lang="cs-CZ" dirty="0">
                <a:hlinkClick r:id="rId2"/>
              </a:rPr>
              <a:t>https://www.csfd.cz/film/308632-deti-z-domu-cislo-67/komentare/</a:t>
            </a:r>
            <a:endParaRPr lang="cs-CZ" dirty="0"/>
          </a:p>
          <a:p>
            <a:pPr lvl="1"/>
            <a:r>
              <a:rPr lang="cs-CZ" dirty="0"/>
              <a:t>1. </a:t>
            </a:r>
            <a:r>
              <a:rPr lang="cs-CZ" dirty="0" err="1"/>
              <a:t>Teil</a:t>
            </a:r>
            <a:r>
              <a:rPr lang="cs-CZ" dirty="0"/>
              <a:t> des </a:t>
            </a:r>
            <a:r>
              <a:rPr lang="cs-CZ" dirty="0" err="1"/>
              <a:t>Films</a:t>
            </a:r>
            <a:r>
              <a:rPr lang="cs-CZ" dirty="0"/>
              <a:t>: http://www.dailymotion.com/video/x5ieagg</a:t>
            </a:r>
          </a:p>
        </p:txBody>
      </p:sp>
    </p:spTree>
    <p:extLst>
      <p:ext uri="{BB962C8B-B14F-4D97-AF65-F5344CB8AC3E}">
        <p14:creationId xmlns:p14="http://schemas.microsoft.com/office/powerpoint/2010/main" val="11796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910CBB5-C51C-4FDE-BD33-A6B4826AF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27402"/>
          </a:xfrm>
        </p:spPr>
        <p:txBody>
          <a:bodyPr/>
          <a:lstStyle/>
          <a:p>
            <a:r>
              <a:rPr lang="cs-CZ" dirty="0" err="1"/>
              <a:t>Quellenverzeichnis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5F1FF33-74C2-4420-AF4F-8BF25F343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503899"/>
            <a:ext cx="9905999" cy="3541714"/>
          </a:xfrm>
        </p:spPr>
        <p:txBody>
          <a:bodyPr/>
          <a:lstStyle/>
          <a:p>
            <a:r>
              <a:rPr lang="cs-CZ" dirty="0"/>
              <a:t>Baroková, J. (2011). </a:t>
            </a:r>
            <a:r>
              <a:rPr lang="cs-CZ" i="1" dirty="0" err="1"/>
              <a:t>Gattungen</a:t>
            </a:r>
            <a:r>
              <a:rPr lang="cs-CZ" i="1" dirty="0"/>
              <a:t> der </a:t>
            </a:r>
            <a:r>
              <a:rPr lang="cs-CZ" i="1" dirty="0" err="1"/>
              <a:t>Kinder</a:t>
            </a:r>
            <a:r>
              <a:rPr lang="cs-CZ" i="1" dirty="0"/>
              <a:t>-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Jugendliteratur</a:t>
            </a:r>
            <a:r>
              <a:rPr lang="cs-CZ" i="1" dirty="0"/>
              <a:t>. </a:t>
            </a:r>
            <a:r>
              <a:rPr lang="cs-CZ" i="1" dirty="0" err="1"/>
              <a:t>Ihre</a:t>
            </a:r>
            <a:r>
              <a:rPr lang="cs-CZ" i="1" dirty="0"/>
              <a:t> Charakteristik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Geschichte</a:t>
            </a:r>
            <a:r>
              <a:rPr lang="cs-CZ" i="1" dirty="0"/>
              <a:t> </a:t>
            </a:r>
            <a:r>
              <a:rPr lang="cs-CZ" i="1" dirty="0" err="1"/>
              <a:t>samt</a:t>
            </a:r>
            <a:r>
              <a:rPr lang="cs-CZ" i="1" dirty="0"/>
              <a:t> </a:t>
            </a:r>
            <a:r>
              <a:rPr lang="cs-CZ" i="1" dirty="0" err="1"/>
              <a:t>Leseproben</a:t>
            </a:r>
            <a:r>
              <a:rPr lang="cs-CZ" dirty="0"/>
              <a:t>. Brno: Masarykova Univerzita. Pedagogická fakulta. </a:t>
            </a:r>
          </a:p>
          <a:p>
            <a:r>
              <a:rPr lang="cs-CZ" dirty="0"/>
              <a:t>Schikorsky, I. (2003</a:t>
            </a:r>
            <a:r>
              <a:rPr lang="cs-CZ" i="1" dirty="0"/>
              <a:t>). </a:t>
            </a:r>
            <a:r>
              <a:rPr lang="cs-CZ" i="1" dirty="0" err="1"/>
              <a:t>Schnellkurs</a:t>
            </a:r>
            <a:r>
              <a:rPr lang="cs-CZ" i="1" dirty="0"/>
              <a:t>. </a:t>
            </a:r>
            <a:r>
              <a:rPr lang="cs-CZ" i="1" dirty="0" err="1"/>
              <a:t>Kinder</a:t>
            </a:r>
            <a:r>
              <a:rPr lang="cs-CZ" i="1" dirty="0"/>
              <a:t>-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Jugendliteratur</a:t>
            </a:r>
            <a:r>
              <a:rPr lang="cs-CZ" dirty="0"/>
              <a:t>. </a:t>
            </a:r>
            <a:r>
              <a:rPr lang="cs-CZ" dirty="0" err="1"/>
              <a:t>Köln</a:t>
            </a:r>
            <a:r>
              <a:rPr lang="cs-CZ" dirty="0"/>
              <a:t>: </a:t>
            </a:r>
            <a:r>
              <a:rPr lang="cs-CZ" dirty="0" err="1"/>
              <a:t>DuMont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 Online-</a:t>
            </a:r>
            <a:r>
              <a:rPr lang="cs-CZ" dirty="0" err="1"/>
              <a:t>Quellen</a:t>
            </a:r>
            <a:r>
              <a:rPr lang="cs-CZ" dirty="0"/>
              <a:t> – direkt in der </a:t>
            </a:r>
            <a:r>
              <a:rPr lang="cs-CZ" dirty="0" err="1"/>
              <a:t>Präsenatiton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finden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8959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0</TotalTime>
  <Words>665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Symbol</vt:lpstr>
      <vt:lpstr>Trebuchet MS</vt:lpstr>
      <vt:lpstr>Tw Cen MT</vt:lpstr>
      <vt:lpstr>Obvod</vt:lpstr>
      <vt:lpstr>Sozialismus, nationalsozialismus und exil in der kjl  comics im fsu </vt:lpstr>
      <vt:lpstr>Sozialistische (kommunistische) kjl (vgl. Schikorsky, 2003, S. 123-125) </vt:lpstr>
      <vt:lpstr>nationalSozialistische kjl (vgl. Schikorsky, 2003, S. 126-133) </vt:lpstr>
      <vt:lpstr>ERICH OHSER – ZEICHNER UND KARIKATURIST  (VGL. SCHIKORSKY, 2003, S. 132)</vt:lpstr>
      <vt:lpstr>Comics</vt:lpstr>
      <vt:lpstr>Comics im fsu</vt:lpstr>
      <vt:lpstr>Comics im fsu</vt:lpstr>
      <vt:lpstr>Kjl und exil (vgl. Schikorsky, 2003, S. 133-135) </vt:lpstr>
      <vt:lpstr>Quellenverzeichnis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Sozialismus, nationalsozialismus und exil in der kjl</dc:title>
  <dc:creator>Jana Veličková</dc:creator>
  <cp:lastModifiedBy>lektor</cp:lastModifiedBy>
  <cp:revision>21</cp:revision>
  <dcterms:created xsi:type="dcterms:W3CDTF">2017-11-20T10:38:10Z</dcterms:created>
  <dcterms:modified xsi:type="dcterms:W3CDTF">2017-11-21T08:40:58Z</dcterms:modified>
</cp:coreProperties>
</file>