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59" r:id="rId1"/>
  </p:sldMasterIdLst>
  <p:sldIdLst>
    <p:sldId id="256" r:id="rId2"/>
    <p:sldId id="257" r:id="rId3"/>
    <p:sldId id="259" r:id="rId4"/>
    <p:sldId id="258" r:id="rId5"/>
    <p:sldId id="261" r:id="rId6"/>
    <p:sldId id="262" r:id="rId7"/>
    <p:sldId id="263" r:id="rId8"/>
    <p:sldId id="260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1" d="100"/>
          <a:sy n="81" d="100"/>
        </p:scale>
        <p:origin x="120" y="7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smtClean="0"/>
              <a:t>11/21/2017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35840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11/21/2017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33604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11/21/2017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96430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11/21/2017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671010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11/21/2017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48722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11/21/2017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50166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11/21/2017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27560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462515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3792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7538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41545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11/21/2017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04072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11/21/2017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83240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11/21/2017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35205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11/21/2017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20141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11/21/2017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0643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11/21/2017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2165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11/21/2017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534443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60" r:id="rId1"/>
    <p:sldLayoutId id="2147483761" r:id="rId2"/>
    <p:sldLayoutId id="2147483762" r:id="rId3"/>
    <p:sldLayoutId id="2147483763" r:id="rId4"/>
    <p:sldLayoutId id="2147483764" r:id="rId5"/>
    <p:sldLayoutId id="2147483765" r:id="rId6"/>
    <p:sldLayoutId id="2147483766" r:id="rId7"/>
    <p:sldLayoutId id="2147483767" r:id="rId8"/>
    <p:sldLayoutId id="2147483768" r:id="rId9"/>
    <p:sldLayoutId id="2147483769" r:id="rId10"/>
    <p:sldLayoutId id="2147483770" r:id="rId11"/>
    <p:sldLayoutId id="2147483771" r:id="rId12"/>
    <p:sldLayoutId id="2147483772" r:id="rId13"/>
    <p:sldLayoutId id="2147483773" r:id="rId14"/>
    <p:sldLayoutId id="2147483774" r:id="rId15"/>
    <p:sldLayoutId id="2147483775" r:id="rId16"/>
    <p:sldLayoutId id="2147483776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>
            <a:outerShdw blurRad="177800" dist="38100" dir="2700000" algn="tl">
              <a:srgbClr val="000000">
                <a:alpha val="24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PRz-NbZiIVw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I4y3z8iRpbk" TargetMode="External"/><Relationship Id="rId2" Type="http://schemas.openxmlformats.org/officeDocument/2006/relationships/hyperlink" Target="https://www.youtube.com/watch?v=YVCiPGdHTws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w.com/de/wilhelm-busch-vater-des-comics-und-des-schwarzen-humors/a-2444083" TargetMode="External"/><Relationship Id="rId2" Type="http://schemas.openxmlformats.org/officeDocument/2006/relationships/hyperlink" Target="http://www.dw.com/de/jubil%C3%A4um-f%C3%BCr-die-schl%C3%BCmpfe/a-3561221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dw.com/de/uff-booom-zack-peng-zisch/a-17274370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daf.zum.de/wiki/Comics_im_DaF-Unterricht" TargetMode="External"/><Relationship Id="rId2" Type="http://schemas.openxmlformats.org/officeDocument/2006/relationships/hyperlink" Target="https://prezi.com/h6omxg7klye8/comics-im-daf-unterricht/?utm_campaign=share&amp;utm_medium=copy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ethe.de/ins/it/de/spr/unt/ver/djg/staf.html" TargetMode="External"/><Relationship Id="rId7" Type="http://schemas.openxmlformats.org/officeDocument/2006/relationships/hyperlink" Target="https://www.pixton.com/" TargetMode="External"/><Relationship Id="rId2" Type="http://schemas.openxmlformats.org/officeDocument/2006/relationships/hyperlink" Target="http://www.goethe.de/ins/se/pro/comic/Grammatik%20einmal%20anders_sw2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stripgenerator.com/strip/create" TargetMode="External"/><Relationship Id="rId5" Type="http://schemas.openxmlformats.org/officeDocument/2006/relationships/hyperlink" Target="http://www2.goethe.de/ins/pl/war/graphicnovels/FINAL_Kinderland%20von%20Mawil.pdf" TargetMode="External"/><Relationship Id="rId4" Type="http://schemas.openxmlformats.org/officeDocument/2006/relationships/hyperlink" Target="https://www.goethe.de/ins/it/de/spr/unt/ver/djg/stff.html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sfd.cz/film/308632-deti-z-domu-cislo-67/komentare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E69DE4D8-B61F-40FB-8E40-AF97399640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76424" y="1375580"/>
            <a:ext cx="8791575" cy="3899804"/>
          </a:xfrm>
        </p:spPr>
        <p:txBody>
          <a:bodyPr>
            <a:normAutofit fontScale="90000"/>
          </a:bodyPr>
          <a:lstStyle/>
          <a:p>
            <a:r>
              <a:rPr lang="cs-CZ" sz="5300" dirty="0" err="1"/>
              <a:t>Sozialismus</a:t>
            </a:r>
            <a:r>
              <a:rPr lang="cs-CZ" sz="5300" dirty="0"/>
              <a:t>,</a:t>
            </a:r>
            <a:br>
              <a:rPr lang="cs-CZ" sz="5300" dirty="0"/>
            </a:br>
            <a:r>
              <a:rPr lang="cs-CZ" sz="5300" dirty="0" err="1"/>
              <a:t>nationalsozialismus</a:t>
            </a:r>
            <a:r>
              <a:rPr lang="cs-CZ" sz="5300" dirty="0"/>
              <a:t> </a:t>
            </a:r>
            <a:r>
              <a:rPr lang="cs-CZ" sz="5300" dirty="0" err="1"/>
              <a:t>und</a:t>
            </a:r>
            <a:r>
              <a:rPr lang="cs-CZ" sz="5300" dirty="0"/>
              <a:t/>
            </a:r>
            <a:br>
              <a:rPr lang="cs-CZ" sz="5300" dirty="0"/>
            </a:br>
            <a:r>
              <a:rPr lang="cs-CZ" sz="5300" dirty="0"/>
              <a:t>exil in der </a:t>
            </a:r>
            <a:r>
              <a:rPr lang="cs-CZ" sz="5300" dirty="0" err="1"/>
              <a:t>kjl</a:t>
            </a:r>
            <a:r>
              <a:rPr lang="cs-CZ" sz="5300" dirty="0"/>
              <a:t/>
            </a:r>
            <a:br>
              <a:rPr lang="cs-CZ" sz="5300" dirty="0"/>
            </a:br>
            <a:r>
              <a:rPr lang="cs-CZ" sz="5300" dirty="0"/>
              <a:t/>
            </a:r>
            <a:br>
              <a:rPr lang="cs-CZ" sz="5300" dirty="0"/>
            </a:br>
            <a:r>
              <a:rPr lang="cs-CZ" sz="5300" dirty="0"/>
              <a:t>comics </a:t>
            </a:r>
            <a:r>
              <a:rPr lang="cs-CZ" sz="5300" dirty="0" err="1"/>
              <a:t>im</a:t>
            </a:r>
            <a:r>
              <a:rPr lang="cs-CZ" sz="5300" dirty="0"/>
              <a:t> </a:t>
            </a:r>
            <a:r>
              <a:rPr lang="cs-CZ" sz="5300" dirty="0" err="1"/>
              <a:t>fsu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="" xmlns:a16="http://schemas.microsoft.com/office/drawing/2014/main" id="{E29B27F0-F3CD-479C-9140-45799D35D2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76424" y="4783724"/>
            <a:ext cx="8791575" cy="1655762"/>
          </a:xfrm>
        </p:spPr>
        <p:txBody>
          <a:bodyPr/>
          <a:lstStyle/>
          <a:p>
            <a:r>
              <a:rPr lang="de-DE" sz="2400" dirty="0"/>
              <a:t>NJ_L400 Kinder- und Jugendliteratur</a:t>
            </a:r>
            <a:r>
              <a:rPr lang="cs-CZ" sz="2400" dirty="0"/>
              <a:t> (WS 2017</a:t>
            </a:r>
            <a:r>
              <a:rPr lang="cs-CZ" dirty="0"/>
              <a:t>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512376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A1ED9D72-A8CE-45DC-A546-D357ED02B2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971131"/>
          </a:xfrm>
        </p:spPr>
        <p:txBody>
          <a:bodyPr>
            <a:normAutofit/>
          </a:bodyPr>
          <a:lstStyle/>
          <a:p>
            <a:r>
              <a:rPr lang="cs-CZ" b="1" dirty="0" err="1"/>
              <a:t>Sozialistische</a:t>
            </a:r>
            <a:r>
              <a:rPr lang="cs-CZ" b="1" dirty="0"/>
              <a:t> (</a:t>
            </a:r>
            <a:r>
              <a:rPr lang="cs-CZ" b="1" dirty="0" err="1"/>
              <a:t>kommunistische</a:t>
            </a:r>
            <a:r>
              <a:rPr lang="cs-CZ" b="1" dirty="0"/>
              <a:t>) </a:t>
            </a:r>
            <a:r>
              <a:rPr lang="cs-CZ" b="1" dirty="0" err="1"/>
              <a:t>kjl</a:t>
            </a:r>
            <a:r>
              <a:rPr lang="cs-CZ" b="1" dirty="0"/>
              <a:t/>
            </a:r>
            <a:br>
              <a:rPr lang="cs-CZ" b="1" dirty="0"/>
            </a:br>
            <a:r>
              <a:rPr lang="cs-CZ" sz="2200" b="1" dirty="0"/>
              <a:t>(</a:t>
            </a:r>
            <a:r>
              <a:rPr lang="cs-CZ" sz="2200" b="1" dirty="0" err="1"/>
              <a:t>vgl</a:t>
            </a:r>
            <a:r>
              <a:rPr lang="cs-CZ" sz="2200" b="1" dirty="0"/>
              <a:t>. </a:t>
            </a:r>
            <a:r>
              <a:rPr lang="cs-CZ" sz="2200" b="1" dirty="0" err="1"/>
              <a:t>Schikorsky</a:t>
            </a:r>
            <a:r>
              <a:rPr lang="cs-CZ" sz="2200" b="1" dirty="0"/>
              <a:t>, 2003, S. 123-125)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="" xmlns:a16="http://schemas.microsoft.com/office/drawing/2014/main" id="{90AAF113-6DE6-4903-95E5-468D9CC432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3" y="1461697"/>
            <a:ext cx="9905999" cy="5065712"/>
          </a:xfrm>
        </p:spPr>
        <p:txBody>
          <a:bodyPr>
            <a:normAutofit lnSpcReduction="10000"/>
          </a:bodyPr>
          <a:lstStyle/>
          <a:p>
            <a:r>
              <a:rPr lang="cs-CZ" dirty="0" err="1"/>
              <a:t>Seit</a:t>
            </a:r>
            <a:r>
              <a:rPr lang="cs-CZ" dirty="0"/>
              <a:t> der </a:t>
            </a:r>
            <a:r>
              <a:rPr lang="cs-CZ" dirty="0" err="1"/>
              <a:t>Reformbewegung</a:t>
            </a:r>
            <a:r>
              <a:rPr lang="cs-CZ" dirty="0"/>
              <a:t> um </a:t>
            </a:r>
            <a:r>
              <a:rPr lang="cs-CZ" dirty="0" err="1"/>
              <a:t>die</a:t>
            </a:r>
            <a:r>
              <a:rPr lang="cs-CZ" dirty="0"/>
              <a:t> </a:t>
            </a:r>
            <a:r>
              <a:rPr lang="cs-CZ" dirty="0" err="1"/>
              <a:t>Wende</a:t>
            </a:r>
            <a:r>
              <a:rPr lang="cs-CZ" dirty="0"/>
              <a:t> </a:t>
            </a:r>
            <a:r>
              <a:rPr lang="cs-CZ" dirty="0" err="1"/>
              <a:t>zum</a:t>
            </a:r>
            <a:r>
              <a:rPr lang="cs-CZ" dirty="0"/>
              <a:t> 20. </a:t>
            </a:r>
            <a:r>
              <a:rPr lang="cs-CZ" dirty="0" err="1"/>
              <a:t>Jh</a:t>
            </a:r>
            <a:r>
              <a:rPr lang="cs-CZ" dirty="0" smtClean="0"/>
              <a:t>.</a:t>
            </a:r>
          </a:p>
          <a:p>
            <a:endParaRPr lang="cs-CZ" dirty="0"/>
          </a:p>
          <a:p>
            <a:r>
              <a:rPr lang="cs-CZ" dirty="0"/>
              <a:t>„</a:t>
            </a:r>
            <a:r>
              <a:rPr lang="cs-CZ" dirty="0" err="1"/>
              <a:t>Sollten</a:t>
            </a:r>
            <a:r>
              <a:rPr lang="cs-CZ" dirty="0"/>
              <a:t> </a:t>
            </a:r>
            <a:r>
              <a:rPr lang="cs-CZ" dirty="0" err="1"/>
              <a:t>die</a:t>
            </a:r>
            <a:r>
              <a:rPr lang="cs-CZ" dirty="0"/>
              <a:t> </a:t>
            </a:r>
            <a:r>
              <a:rPr lang="cs-CZ" dirty="0" err="1"/>
              <a:t>Kinder</a:t>
            </a:r>
            <a:r>
              <a:rPr lang="cs-CZ" dirty="0"/>
              <a:t>- </a:t>
            </a:r>
            <a:r>
              <a:rPr lang="cs-CZ" dirty="0" err="1"/>
              <a:t>und</a:t>
            </a:r>
            <a:r>
              <a:rPr lang="cs-CZ" dirty="0"/>
              <a:t> </a:t>
            </a:r>
            <a:r>
              <a:rPr lang="cs-CZ" dirty="0" err="1"/>
              <a:t>Jugendliteratur</a:t>
            </a:r>
            <a:r>
              <a:rPr lang="cs-CZ" dirty="0"/>
              <a:t> </a:t>
            </a:r>
            <a:r>
              <a:rPr lang="cs-CZ" dirty="0" err="1"/>
              <a:t>überhaupt</a:t>
            </a:r>
            <a:r>
              <a:rPr lang="cs-CZ" dirty="0"/>
              <a:t> </a:t>
            </a:r>
            <a:r>
              <a:rPr lang="cs-CZ" dirty="0" err="1"/>
              <a:t>politisch</a:t>
            </a:r>
            <a:r>
              <a:rPr lang="cs-CZ" dirty="0"/>
              <a:t> </a:t>
            </a:r>
            <a:r>
              <a:rPr lang="cs-CZ" dirty="0" err="1"/>
              <a:t>aufklären</a:t>
            </a:r>
            <a:r>
              <a:rPr lang="cs-CZ" dirty="0"/>
              <a:t>? Oder </a:t>
            </a:r>
            <a:r>
              <a:rPr lang="cs-CZ" dirty="0" err="1"/>
              <a:t>ist</a:t>
            </a:r>
            <a:r>
              <a:rPr lang="cs-CZ" dirty="0"/>
              <a:t> </a:t>
            </a:r>
            <a:r>
              <a:rPr lang="cs-CZ" dirty="0" err="1"/>
              <a:t>die</a:t>
            </a:r>
            <a:r>
              <a:rPr lang="cs-CZ" dirty="0"/>
              <a:t> </a:t>
            </a:r>
            <a:r>
              <a:rPr lang="cs-CZ" dirty="0" err="1"/>
              <a:t>Funktion</a:t>
            </a:r>
            <a:r>
              <a:rPr lang="cs-CZ" dirty="0"/>
              <a:t> der </a:t>
            </a:r>
            <a:r>
              <a:rPr lang="cs-CZ" dirty="0" err="1"/>
              <a:t>Unterhaltung</a:t>
            </a:r>
            <a:r>
              <a:rPr lang="cs-CZ" dirty="0"/>
              <a:t> </a:t>
            </a:r>
            <a:r>
              <a:rPr lang="cs-CZ" dirty="0" err="1"/>
              <a:t>und</a:t>
            </a:r>
            <a:r>
              <a:rPr lang="cs-CZ" dirty="0"/>
              <a:t> der </a:t>
            </a:r>
            <a:r>
              <a:rPr lang="cs-CZ" dirty="0" err="1"/>
              <a:t>literarischen</a:t>
            </a:r>
            <a:r>
              <a:rPr lang="cs-CZ" dirty="0"/>
              <a:t> </a:t>
            </a:r>
            <a:r>
              <a:rPr lang="cs-CZ" dirty="0" err="1"/>
              <a:t>Erziehung</a:t>
            </a:r>
            <a:r>
              <a:rPr lang="cs-CZ" dirty="0"/>
              <a:t> </a:t>
            </a:r>
            <a:r>
              <a:rPr lang="cs-CZ" dirty="0" err="1"/>
              <a:t>wichtiger</a:t>
            </a:r>
            <a:r>
              <a:rPr lang="cs-CZ" dirty="0"/>
              <a:t>?“</a:t>
            </a:r>
          </a:p>
          <a:p>
            <a:endParaRPr lang="cs-CZ" dirty="0"/>
          </a:p>
          <a:p>
            <a:r>
              <a:rPr lang="cs-CZ" dirty="0" err="1"/>
              <a:t>Brüderlichkeit</a:t>
            </a:r>
            <a:r>
              <a:rPr lang="cs-CZ" dirty="0"/>
              <a:t>, </a:t>
            </a:r>
            <a:r>
              <a:rPr lang="cs-CZ" dirty="0" err="1"/>
              <a:t>Solidarität</a:t>
            </a:r>
            <a:r>
              <a:rPr lang="cs-CZ" dirty="0"/>
              <a:t>, </a:t>
            </a:r>
            <a:r>
              <a:rPr lang="cs-CZ" dirty="0" err="1"/>
              <a:t>proletarische</a:t>
            </a:r>
            <a:r>
              <a:rPr lang="cs-CZ" dirty="0"/>
              <a:t> </a:t>
            </a:r>
            <a:r>
              <a:rPr lang="cs-CZ" dirty="0" err="1"/>
              <a:t>Freiheitsliebe</a:t>
            </a:r>
            <a:r>
              <a:rPr lang="cs-CZ" dirty="0"/>
              <a:t>… durch </a:t>
            </a:r>
            <a:r>
              <a:rPr lang="cs-CZ" dirty="0" err="1"/>
              <a:t>Märchen</a:t>
            </a:r>
            <a:r>
              <a:rPr lang="cs-CZ" dirty="0"/>
              <a:t> </a:t>
            </a:r>
            <a:r>
              <a:rPr lang="cs-CZ" dirty="0" err="1"/>
              <a:t>zu</a:t>
            </a:r>
            <a:r>
              <a:rPr lang="cs-CZ" dirty="0"/>
              <a:t> </a:t>
            </a:r>
            <a:r>
              <a:rPr lang="cs-CZ" dirty="0" err="1"/>
              <a:t>erreichen</a:t>
            </a:r>
            <a:endParaRPr lang="cs-CZ" dirty="0"/>
          </a:p>
          <a:p>
            <a:pPr lvl="1"/>
            <a:r>
              <a:rPr lang="cs-CZ" sz="2400" dirty="0"/>
              <a:t>HERMYNIA ZUR MÜHLEN: </a:t>
            </a:r>
            <a:r>
              <a:rPr lang="cs-CZ" sz="2400" dirty="0" err="1"/>
              <a:t>Märchensammlung</a:t>
            </a:r>
            <a:r>
              <a:rPr lang="cs-CZ" sz="2400" dirty="0"/>
              <a:t> „</a:t>
            </a:r>
            <a:r>
              <a:rPr lang="cs-CZ" sz="2400" dirty="0" err="1"/>
              <a:t>Was</a:t>
            </a:r>
            <a:r>
              <a:rPr lang="cs-CZ" sz="2400" dirty="0"/>
              <a:t> </a:t>
            </a:r>
            <a:r>
              <a:rPr lang="cs-CZ" sz="2400" dirty="0" err="1"/>
              <a:t>Peterchens</a:t>
            </a:r>
            <a:r>
              <a:rPr lang="cs-CZ" sz="2400" dirty="0"/>
              <a:t> </a:t>
            </a:r>
            <a:r>
              <a:rPr lang="cs-CZ" sz="2400" dirty="0" err="1"/>
              <a:t>Freunde</a:t>
            </a:r>
            <a:r>
              <a:rPr lang="cs-CZ" sz="2400" dirty="0"/>
              <a:t> </a:t>
            </a:r>
            <a:r>
              <a:rPr lang="cs-CZ" sz="2400" dirty="0" err="1"/>
              <a:t>erzählen</a:t>
            </a:r>
            <a:r>
              <a:rPr lang="cs-CZ" sz="2400" dirty="0"/>
              <a:t>“</a:t>
            </a:r>
          </a:p>
          <a:p>
            <a:pPr lvl="1"/>
            <a:r>
              <a:rPr lang="cs-CZ" sz="2400" dirty="0"/>
              <a:t>GRETE WEISKOPF (PSEUDONYM: ALEX WEDDING): „Ede </a:t>
            </a:r>
            <a:r>
              <a:rPr lang="cs-CZ" sz="2400" dirty="0" err="1"/>
              <a:t>und</a:t>
            </a:r>
            <a:r>
              <a:rPr lang="cs-CZ" sz="2400" dirty="0"/>
              <a:t> </a:t>
            </a:r>
            <a:r>
              <a:rPr lang="cs-CZ" sz="2400" dirty="0" err="1"/>
              <a:t>Unku</a:t>
            </a:r>
            <a:r>
              <a:rPr lang="cs-CZ" sz="2400" dirty="0"/>
              <a:t>“</a:t>
            </a:r>
          </a:p>
        </p:txBody>
      </p:sp>
    </p:spTree>
    <p:extLst>
      <p:ext uri="{BB962C8B-B14F-4D97-AF65-F5344CB8AC3E}">
        <p14:creationId xmlns:p14="http://schemas.microsoft.com/office/powerpoint/2010/main" val="1170007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A1ED9D72-A8CE-45DC-A546-D357ED02B2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971131"/>
          </a:xfrm>
        </p:spPr>
        <p:txBody>
          <a:bodyPr>
            <a:normAutofit/>
          </a:bodyPr>
          <a:lstStyle/>
          <a:p>
            <a:r>
              <a:rPr lang="cs-CZ" sz="3200" b="1" dirty="0" err="1"/>
              <a:t>nationalSozialistische</a:t>
            </a:r>
            <a:r>
              <a:rPr lang="cs-CZ" sz="3200" b="1" dirty="0"/>
              <a:t> </a:t>
            </a:r>
            <a:r>
              <a:rPr lang="cs-CZ" sz="3200" b="1" dirty="0" err="1"/>
              <a:t>kjl</a:t>
            </a:r>
            <a:r>
              <a:rPr lang="cs-CZ" sz="3200" b="1" dirty="0"/>
              <a:t/>
            </a:r>
            <a:br>
              <a:rPr lang="cs-CZ" sz="3200" b="1" dirty="0"/>
            </a:br>
            <a:r>
              <a:rPr lang="cs-CZ" sz="2000" b="1" dirty="0"/>
              <a:t>(</a:t>
            </a:r>
            <a:r>
              <a:rPr lang="cs-CZ" sz="2000" b="1" dirty="0" err="1"/>
              <a:t>vgl</a:t>
            </a:r>
            <a:r>
              <a:rPr lang="cs-CZ" sz="2000" b="1" dirty="0"/>
              <a:t>. </a:t>
            </a:r>
            <a:r>
              <a:rPr lang="cs-CZ" sz="2000" b="1" dirty="0" err="1"/>
              <a:t>Schikorsky</a:t>
            </a:r>
            <a:r>
              <a:rPr lang="cs-CZ" sz="2000" b="1" dirty="0"/>
              <a:t>, 2003, S. 126-133)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="" xmlns:a16="http://schemas.microsoft.com/office/drawing/2014/main" id="{90AAF113-6DE6-4903-95E5-468D9CC432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3" y="1792288"/>
            <a:ext cx="9905999" cy="5065712"/>
          </a:xfrm>
        </p:spPr>
        <p:txBody>
          <a:bodyPr>
            <a:normAutofit/>
          </a:bodyPr>
          <a:lstStyle/>
          <a:p>
            <a:r>
              <a:rPr lang="cs-CZ" dirty="0" err="1"/>
              <a:t>Januar</a:t>
            </a:r>
            <a:r>
              <a:rPr lang="cs-CZ" dirty="0"/>
              <a:t> 1933 – </a:t>
            </a:r>
            <a:r>
              <a:rPr lang="cs-CZ" dirty="0" err="1" smtClean="0"/>
              <a:t>Machtübernahme</a:t>
            </a:r>
            <a:r>
              <a:rPr lang="cs-CZ" dirty="0" smtClean="0"/>
              <a:t> </a:t>
            </a:r>
            <a:r>
              <a:rPr lang="cs-CZ" dirty="0"/>
              <a:t>der </a:t>
            </a:r>
            <a:r>
              <a:rPr lang="cs-CZ" dirty="0" err="1"/>
              <a:t>Nationalsozialisten</a:t>
            </a:r>
            <a:r>
              <a:rPr lang="cs-CZ" dirty="0"/>
              <a:t> </a:t>
            </a:r>
            <a:r>
              <a:rPr lang="cs-CZ" dirty="0">
                <a:sym typeface="Symbol" panose="05050102010706020507" pitchFamily="18" charset="2"/>
              </a:rPr>
              <a:t> </a:t>
            </a:r>
            <a:r>
              <a:rPr lang="cs-CZ" dirty="0" err="1">
                <a:sym typeface="Symbol" panose="05050102010706020507" pitchFamily="18" charset="2"/>
              </a:rPr>
              <a:t>Ender</a:t>
            </a:r>
            <a:r>
              <a:rPr lang="cs-CZ" dirty="0">
                <a:sym typeface="Symbol" panose="05050102010706020507" pitchFamily="18" charset="2"/>
              </a:rPr>
              <a:t> der </a:t>
            </a:r>
            <a:r>
              <a:rPr lang="cs-CZ" dirty="0" err="1">
                <a:sym typeface="Symbol" panose="05050102010706020507" pitchFamily="18" charset="2"/>
              </a:rPr>
              <a:t>lebendigen</a:t>
            </a:r>
            <a:r>
              <a:rPr lang="cs-CZ" dirty="0">
                <a:sym typeface="Symbol" panose="05050102010706020507" pitchFamily="18" charset="2"/>
              </a:rPr>
              <a:t> KJL  </a:t>
            </a:r>
            <a:r>
              <a:rPr lang="cs-CZ" dirty="0" err="1">
                <a:sym typeface="Symbol" panose="05050102010706020507" pitchFamily="18" charset="2"/>
              </a:rPr>
              <a:t>alles</a:t>
            </a:r>
            <a:r>
              <a:rPr lang="cs-CZ" dirty="0">
                <a:sym typeface="Symbol" panose="05050102010706020507" pitchFamily="18" charset="2"/>
              </a:rPr>
              <a:t> von der </a:t>
            </a:r>
            <a:r>
              <a:rPr lang="cs-CZ" dirty="0" err="1">
                <a:sym typeface="Symbol" panose="05050102010706020507" pitchFamily="18" charset="2"/>
              </a:rPr>
              <a:t>Reichstelle</a:t>
            </a:r>
            <a:r>
              <a:rPr lang="cs-CZ" dirty="0">
                <a:sym typeface="Symbol" panose="05050102010706020507" pitchFamily="18" charset="2"/>
              </a:rPr>
              <a:t> </a:t>
            </a:r>
            <a:r>
              <a:rPr lang="cs-CZ" dirty="0" err="1">
                <a:sym typeface="Symbol" panose="05050102010706020507" pitchFamily="18" charset="2"/>
              </a:rPr>
              <a:t>für</a:t>
            </a:r>
            <a:r>
              <a:rPr lang="cs-CZ" dirty="0">
                <a:sym typeface="Symbol" panose="05050102010706020507" pitchFamily="18" charset="2"/>
              </a:rPr>
              <a:t> </a:t>
            </a:r>
            <a:r>
              <a:rPr lang="cs-CZ" dirty="0" err="1">
                <a:sym typeface="Symbol" panose="05050102010706020507" pitchFamily="18" charset="2"/>
              </a:rPr>
              <a:t>das</a:t>
            </a:r>
            <a:r>
              <a:rPr lang="cs-CZ" dirty="0">
                <a:sym typeface="Symbol" panose="05050102010706020507" pitchFamily="18" charset="2"/>
              </a:rPr>
              <a:t> </a:t>
            </a:r>
            <a:r>
              <a:rPr lang="cs-CZ" dirty="0" err="1">
                <a:sym typeface="Symbol" panose="05050102010706020507" pitchFamily="18" charset="2"/>
              </a:rPr>
              <a:t>Jugendschrifttum</a:t>
            </a:r>
            <a:r>
              <a:rPr lang="cs-CZ" dirty="0">
                <a:sym typeface="Symbol" panose="05050102010706020507" pitchFamily="18" charset="2"/>
              </a:rPr>
              <a:t> </a:t>
            </a:r>
            <a:r>
              <a:rPr lang="cs-CZ" dirty="0" err="1">
                <a:sym typeface="Symbol" panose="05050102010706020507" pitchFamily="18" charset="2"/>
              </a:rPr>
              <a:t>reguliert</a:t>
            </a:r>
            <a:r>
              <a:rPr lang="cs-CZ" dirty="0">
                <a:sym typeface="Symbol" panose="05050102010706020507" pitchFamily="18" charset="2"/>
              </a:rPr>
              <a:t> </a:t>
            </a:r>
            <a:r>
              <a:rPr lang="cs-CZ" dirty="0" err="1">
                <a:sym typeface="Symbol" panose="05050102010706020507" pitchFamily="18" charset="2"/>
              </a:rPr>
              <a:t>und</a:t>
            </a:r>
            <a:r>
              <a:rPr lang="cs-CZ" dirty="0">
                <a:sym typeface="Symbol" panose="05050102010706020507" pitchFamily="18" charset="2"/>
              </a:rPr>
              <a:t> </a:t>
            </a:r>
            <a:r>
              <a:rPr lang="cs-CZ" dirty="0" err="1">
                <a:sym typeface="Symbol" panose="05050102010706020507" pitchFamily="18" charset="2"/>
              </a:rPr>
              <a:t>neu</a:t>
            </a:r>
            <a:r>
              <a:rPr lang="cs-CZ" dirty="0">
                <a:sym typeface="Symbol" panose="05050102010706020507" pitchFamily="18" charset="2"/>
              </a:rPr>
              <a:t> </a:t>
            </a:r>
            <a:r>
              <a:rPr lang="cs-CZ" dirty="0" err="1">
                <a:sym typeface="Symbol" panose="05050102010706020507" pitchFamily="18" charset="2"/>
              </a:rPr>
              <a:t>geornet</a:t>
            </a:r>
            <a:r>
              <a:rPr lang="cs-CZ" dirty="0">
                <a:sym typeface="Symbol" panose="05050102010706020507" pitchFamily="18" charset="2"/>
              </a:rPr>
              <a:t>  „Schwarze Listen“ + </a:t>
            </a:r>
            <a:r>
              <a:rPr lang="cs-CZ" dirty="0" err="1">
                <a:sym typeface="Symbol" panose="05050102010706020507" pitchFamily="18" charset="2"/>
              </a:rPr>
              <a:t>Empfehlungskataloge</a:t>
            </a:r>
            <a:r>
              <a:rPr lang="cs-CZ" dirty="0">
                <a:sym typeface="Symbol" panose="05050102010706020507" pitchFamily="18" charset="2"/>
              </a:rPr>
              <a:t> der </a:t>
            </a:r>
            <a:r>
              <a:rPr lang="cs-CZ" dirty="0" err="1">
                <a:sym typeface="Symbol" panose="05050102010706020507" pitchFamily="18" charset="2"/>
              </a:rPr>
              <a:t>national</a:t>
            </a:r>
            <a:r>
              <a:rPr lang="cs-CZ" dirty="0">
                <a:sym typeface="Symbol" panose="05050102010706020507" pitchFamily="18" charset="2"/>
              </a:rPr>
              <a:t> </a:t>
            </a:r>
            <a:r>
              <a:rPr lang="cs-CZ" dirty="0" err="1">
                <a:sym typeface="Symbol" panose="05050102010706020507" pitchFamily="18" charset="2"/>
              </a:rPr>
              <a:t>und</a:t>
            </a:r>
            <a:r>
              <a:rPr lang="cs-CZ" dirty="0">
                <a:sym typeface="Symbol" panose="05050102010706020507" pitchFamily="18" charset="2"/>
              </a:rPr>
              <a:t> </a:t>
            </a:r>
            <a:r>
              <a:rPr lang="cs-CZ" dirty="0" err="1">
                <a:sym typeface="Symbol" panose="05050102010706020507" pitchFamily="18" charset="2"/>
              </a:rPr>
              <a:t>völkisch</a:t>
            </a:r>
            <a:r>
              <a:rPr lang="cs-CZ" dirty="0">
                <a:sym typeface="Symbol" panose="05050102010706020507" pitchFamily="18" charset="2"/>
              </a:rPr>
              <a:t> </a:t>
            </a:r>
            <a:r>
              <a:rPr lang="cs-CZ" dirty="0" err="1">
                <a:sym typeface="Symbol" panose="05050102010706020507" pitchFamily="18" charset="2"/>
              </a:rPr>
              <a:t>ausgereichteten</a:t>
            </a:r>
            <a:r>
              <a:rPr lang="cs-CZ" dirty="0">
                <a:sym typeface="Symbol" panose="05050102010706020507" pitchFamily="18" charset="2"/>
              </a:rPr>
              <a:t> </a:t>
            </a:r>
            <a:r>
              <a:rPr lang="cs-CZ" dirty="0" err="1">
                <a:sym typeface="Symbol" panose="05050102010706020507" pitchFamily="18" charset="2"/>
              </a:rPr>
              <a:t>Bücher</a:t>
            </a:r>
            <a:r>
              <a:rPr lang="cs-CZ" dirty="0">
                <a:sym typeface="Symbol" panose="05050102010706020507" pitchFamily="18" charset="2"/>
              </a:rPr>
              <a:t> (</a:t>
            </a:r>
            <a:r>
              <a:rPr lang="cs-CZ" dirty="0" err="1">
                <a:sym typeface="Symbol" panose="05050102010706020507" pitchFamily="18" charset="2"/>
              </a:rPr>
              <a:t>literarische</a:t>
            </a:r>
            <a:r>
              <a:rPr lang="cs-CZ" dirty="0">
                <a:sym typeface="Symbol" panose="05050102010706020507" pitchFamily="18" charset="2"/>
              </a:rPr>
              <a:t> </a:t>
            </a:r>
            <a:r>
              <a:rPr lang="cs-CZ" dirty="0" err="1">
                <a:sym typeface="Symbol" panose="05050102010706020507" pitchFamily="18" charset="2"/>
              </a:rPr>
              <a:t>Erziehung</a:t>
            </a:r>
            <a:r>
              <a:rPr lang="cs-CZ" dirty="0">
                <a:sym typeface="Symbol" panose="05050102010706020507" pitchFamily="18" charset="2"/>
              </a:rPr>
              <a:t> </a:t>
            </a:r>
            <a:r>
              <a:rPr lang="cs-CZ" dirty="0" err="1">
                <a:sym typeface="Symbol" panose="05050102010706020507" pitchFamily="18" charset="2"/>
              </a:rPr>
              <a:t>zu</a:t>
            </a:r>
            <a:r>
              <a:rPr lang="cs-CZ" dirty="0">
                <a:sym typeface="Symbol" panose="05050102010706020507" pitchFamily="18" charset="2"/>
              </a:rPr>
              <a:t> </a:t>
            </a:r>
            <a:r>
              <a:rPr lang="cs-CZ" dirty="0" err="1">
                <a:sym typeface="Symbol" panose="05050102010706020507" pitchFamily="18" charset="2"/>
              </a:rPr>
              <a:t>Gemenschaft</a:t>
            </a:r>
            <a:r>
              <a:rPr lang="cs-CZ" dirty="0">
                <a:sym typeface="Symbol" panose="05050102010706020507" pitchFamily="18" charset="2"/>
              </a:rPr>
              <a:t> </a:t>
            </a:r>
            <a:r>
              <a:rPr lang="cs-CZ" dirty="0" err="1">
                <a:sym typeface="Symbol" panose="05050102010706020507" pitchFamily="18" charset="2"/>
              </a:rPr>
              <a:t>und</a:t>
            </a:r>
            <a:r>
              <a:rPr lang="cs-CZ" dirty="0">
                <a:sym typeface="Symbol" panose="05050102010706020507" pitchFamily="18" charset="2"/>
              </a:rPr>
              <a:t> </a:t>
            </a:r>
            <a:r>
              <a:rPr lang="cs-CZ" dirty="0" err="1">
                <a:sym typeface="Symbol" panose="05050102010706020507" pitchFamily="18" charset="2"/>
              </a:rPr>
              <a:t>Krieg</a:t>
            </a:r>
            <a:r>
              <a:rPr lang="cs-CZ" dirty="0">
                <a:sym typeface="Symbol" panose="05050102010706020507" pitchFamily="18" charset="2"/>
              </a:rPr>
              <a:t>)</a:t>
            </a:r>
          </a:p>
          <a:p>
            <a:r>
              <a:rPr lang="cs-CZ" dirty="0">
                <a:sym typeface="Symbol" panose="05050102010706020507" pitchFamily="18" charset="2"/>
              </a:rPr>
              <a:t>Erich </a:t>
            </a:r>
            <a:r>
              <a:rPr lang="cs-CZ" dirty="0" err="1">
                <a:sym typeface="Symbol" panose="05050102010706020507" pitchFamily="18" charset="2"/>
              </a:rPr>
              <a:t>Kästner</a:t>
            </a:r>
            <a:r>
              <a:rPr lang="cs-CZ" dirty="0">
                <a:sym typeface="Symbol" panose="05050102010706020507" pitchFamily="18" charset="2"/>
              </a:rPr>
              <a:t> </a:t>
            </a:r>
            <a:r>
              <a:rPr lang="cs-CZ" dirty="0" err="1">
                <a:sym typeface="Symbol" panose="05050102010706020507" pitchFamily="18" charset="2"/>
              </a:rPr>
              <a:t>verboten</a:t>
            </a:r>
            <a:r>
              <a:rPr lang="cs-CZ" dirty="0">
                <a:sym typeface="Symbol" panose="05050102010706020507" pitchFamily="18" charset="2"/>
              </a:rPr>
              <a:t> (</a:t>
            </a:r>
            <a:r>
              <a:rPr lang="cs-CZ" dirty="0" err="1">
                <a:sym typeface="Symbol" panose="05050102010706020507" pitchFamily="18" charset="2"/>
              </a:rPr>
              <a:t>außer</a:t>
            </a:r>
            <a:r>
              <a:rPr lang="cs-CZ" dirty="0">
                <a:sym typeface="Symbol" panose="05050102010706020507" pitchFamily="18" charset="2"/>
              </a:rPr>
              <a:t> Emil)</a:t>
            </a:r>
          </a:p>
          <a:p>
            <a:r>
              <a:rPr lang="cs-CZ" dirty="0" err="1">
                <a:sym typeface="Symbol" panose="05050102010706020507" pitchFamily="18" charset="2"/>
              </a:rPr>
              <a:t>Wichtige</a:t>
            </a:r>
            <a:r>
              <a:rPr lang="cs-CZ" dirty="0">
                <a:sym typeface="Symbol" panose="05050102010706020507" pitchFamily="18" charset="2"/>
              </a:rPr>
              <a:t> </a:t>
            </a:r>
            <a:r>
              <a:rPr lang="cs-CZ" dirty="0" err="1">
                <a:sym typeface="Symbol" panose="05050102010706020507" pitchFamily="18" charset="2"/>
              </a:rPr>
              <a:t>Rolle</a:t>
            </a:r>
            <a:r>
              <a:rPr lang="cs-CZ" dirty="0">
                <a:sym typeface="Symbol" panose="05050102010706020507" pitchFamily="18" charset="2"/>
              </a:rPr>
              <a:t> der </a:t>
            </a:r>
            <a:r>
              <a:rPr lang="cs-CZ" dirty="0" err="1">
                <a:sym typeface="Symbol" panose="05050102010706020507" pitchFamily="18" charset="2"/>
              </a:rPr>
              <a:t>Jugendlieder</a:t>
            </a:r>
            <a:r>
              <a:rPr lang="cs-CZ" dirty="0">
                <a:sym typeface="Symbol" panose="05050102010706020507" pitchFamily="18" charset="2"/>
              </a:rPr>
              <a:t> (</a:t>
            </a:r>
            <a:r>
              <a:rPr lang="cs-CZ" dirty="0" err="1">
                <a:sym typeface="Symbol" panose="05050102010706020507" pitchFamily="18" charset="2"/>
              </a:rPr>
              <a:t>wegen</a:t>
            </a:r>
            <a:r>
              <a:rPr lang="cs-CZ" dirty="0">
                <a:sym typeface="Symbol" panose="05050102010706020507" pitchFamily="18" charset="2"/>
              </a:rPr>
              <a:t> </a:t>
            </a:r>
            <a:r>
              <a:rPr lang="cs-CZ" dirty="0" err="1">
                <a:sym typeface="Symbol" panose="05050102010706020507" pitchFamily="18" charset="2"/>
              </a:rPr>
              <a:t>ihrer</a:t>
            </a:r>
            <a:r>
              <a:rPr lang="cs-CZ" dirty="0">
                <a:sym typeface="Symbol" panose="05050102010706020507" pitchFamily="18" charset="2"/>
              </a:rPr>
              <a:t> </a:t>
            </a:r>
            <a:r>
              <a:rPr lang="cs-CZ" dirty="0" err="1">
                <a:sym typeface="Symbol" panose="05050102010706020507" pitchFamily="18" charset="2"/>
              </a:rPr>
              <a:t>emotionalen</a:t>
            </a:r>
            <a:r>
              <a:rPr lang="cs-CZ" dirty="0">
                <a:sym typeface="Symbol" panose="05050102010706020507" pitchFamily="18" charset="2"/>
              </a:rPr>
              <a:t> </a:t>
            </a:r>
            <a:r>
              <a:rPr lang="cs-CZ" dirty="0" err="1">
                <a:sym typeface="Symbol" panose="05050102010706020507" pitchFamily="18" charset="2"/>
              </a:rPr>
              <a:t>Wirkung</a:t>
            </a:r>
            <a:r>
              <a:rPr lang="cs-CZ" dirty="0">
                <a:sym typeface="Symbol" panose="05050102010706020507" pitchFamily="18" charset="2"/>
              </a:rPr>
              <a:t>)</a:t>
            </a:r>
          </a:p>
          <a:p>
            <a:pPr lvl="1"/>
            <a:r>
              <a:rPr lang="cs-CZ" dirty="0">
                <a:sym typeface="Symbol" panose="05050102010706020507" pitchFamily="18" charset="2"/>
              </a:rPr>
              <a:t>Hans </a:t>
            </a:r>
            <a:r>
              <a:rPr lang="cs-CZ" dirty="0" err="1">
                <a:sym typeface="Symbol" panose="05050102010706020507" pitchFamily="18" charset="2"/>
              </a:rPr>
              <a:t>Baumann</a:t>
            </a:r>
            <a:r>
              <a:rPr lang="cs-CZ" dirty="0">
                <a:sym typeface="Symbol" panose="05050102010706020507" pitchFamily="18" charset="2"/>
              </a:rPr>
              <a:t>: </a:t>
            </a:r>
            <a:r>
              <a:rPr lang="cs-CZ" dirty="0" err="1">
                <a:sym typeface="Symbol" panose="05050102010706020507" pitchFamily="18" charset="2"/>
              </a:rPr>
              <a:t>Horch</a:t>
            </a:r>
            <a:r>
              <a:rPr lang="cs-CZ" dirty="0">
                <a:sym typeface="Symbol" panose="05050102010706020507" pitchFamily="18" charset="2"/>
              </a:rPr>
              <a:t> </a:t>
            </a:r>
            <a:r>
              <a:rPr lang="cs-CZ" dirty="0" err="1">
                <a:sym typeface="Symbol" panose="05050102010706020507" pitchFamily="18" charset="2"/>
              </a:rPr>
              <a:t>auf</a:t>
            </a:r>
            <a:r>
              <a:rPr lang="cs-CZ" dirty="0">
                <a:sym typeface="Symbol" panose="05050102010706020507" pitchFamily="18" charset="2"/>
              </a:rPr>
              <a:t>, </a:t>
            </a:r>
            <a:r>
              <a:rPr lang="cs-CZ" dirty="0" err="1">
                <a:sym typeface="Symbol" panose="05050102010706020507" pitchFamily="18" charset="2"/>
              </a:rPr>
              <a:t>Kamerad</a:t>
            </a:r>
            <a:r>
              <a:rPr lang="cs-CZ" dirty="0">
                <a:sym typeface="Symbol" panose="05050102010706020507" pitchFamily="18" charset="2"/>
              </a:rPr>
              <a:t>! </a:t>
            </a:r>
            <a:r>
              <a:rPr lang="cs-CZ" dirty="0">
                <a:sym typeface="Symbol" panose="05050102010706020507" pitchFamily="18" charset="2"/>
                <a:hlinkClick r:id="rId2"/>
              </a:rPr>
              <a:t>https://www.youtube.com/watch?v=PRz-NbZiIVw</a:t>
            </a:r>
            <a:endParaRPr lang="cs-CZ" dirty="0">
              <a:sym typeface="Symbol" panose="05050102010706020507" pitchFamily="18" charset="2"/>
            </a:endParaRPr>
          </a:p>
          <a:p>
            <a:r>
              <a:rPr lang="cs-CZ" dirty="0">
                <a:sym typeface="Symbol" panose="05050102010706020507" pitchFamily="18" charset="2"/>
              </a:rPr>
              <a:t>ALFRED WEIDENMANN: „</a:t>
            </a:r>
            <a:r>
              <a:rPr lang="cs-CZ" dirty="0" err="1">
                <a:sym typeface="Symbol" panose="05050102010706020507" pitchFamily="18" charset="2"/>
              </a:rPr>
              <a:t>Jungzug</a:t>
            </a:r>
            <a:r>
              <a:rPr lang="cs-CZ" dirty="0">
                <a:sym typeface="Symbol" panose="05050102010706020507" pitchFamily="18" charset="2"/>
              </a:rPr>
              <a:t> 2“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16584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4F975693-521E-4A78-8A0F-F729A45584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886725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ERICH OHSER </a:t>
            </a:r>
            <a:r>
              <a:rPr lang="cs-CZ" dirty="0"/>
              <a:t>– ZEICHNER UND KARIKATURIST </a:t>
            </a:r>
            <a:br>
              <a:rPr lang="cs-CZ" dirty="0"/>
            </a:br>
            <a:r>
              <a:rPr lang="cs-CZ" sz="2200" dirty="0"/>
              <a:t>(VGL. SCHIKORSKY, 2003, S. 132)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="" xmlns:a16="http://schemas.microsoft.com/office/drawing/2014/main" id="{15C9D42E-34B6-46B1-8C24-CA7AAB8FFE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3" y="1505243"/>
            <a:ext cx="9823449" cy="4742113"/>
          </a:xfrm>
        </p:spPr>
        <p:txBody>
          <a:bodyPr>
            <a:noAutofit/>
          </a:bodyPr>
          <a:lstStyle/>
          <a:p>
            <a:r>
              <a:rPr lang="cs-CZ" sz="2200" dirty="0" smtClean="0"/>
              <a:t>VATER </a:t>
            </a:r>
            <a:r>
              <a:rPr lang="cs-CZ" sz="2200" dirty="0"/>
              <a:t>UND SOHN GESCHICHTEN („</a:t>
            </a:r>
            <a:r>
              <a:rPr lang="cs-CZ" sz="2200" dirty="0" err="1"/>
              <a:t>er</a:t>
            </a:r>
            <a:r>
              <a:rPr lang="cs-CZ" sz="2200" dirty="0"/>
              <a:t> </a:t>
            </a:r>
            <a:r>
              <a:rPr lang="cs-CZ" sz="2200" dirty="0" err="1"/>
              <a:t>wollte</a:t>
            </a:r>
            <a:r>
              <a:rPr lang="cs-CZ" sz="2200" dirty="0"/>
              <a:t> seine </a:t>
            </a:r>
            <a:r>
              <a:rPr lang="cs-CZ" sz="2200" dirty="0" err="1"/>
              <a:t>Familie</a:t>
            </a:r>
            <a:r>
              <a:rPr lang="cs-CZ" sz="2200" dirty="0"/>
              <a:t> </a:t>
            </a:r>
            <a:r>
              <a:rPr lang="cs-CZ" sz="2200" dirty="0" err="1"/>
              <a:t>mit</a:t>
            </a:r>
            <a:r>
              <a:rPr lang="cs-CZ" sz="2200" dirty="0"/>
              <a:t> </a:t>
            </a:r>
            <a:r>
              <a:rPr lang="cs-CZ" sz="2200" dirty="0" err="1"/>
              <a:t>diesen</a:t>
            </a:r>
            <a:r>
              <a:rPr lang="cs-CZ" sz="2200" dirty="0"/>
              <a:t> </a:t>
            </a:r>
            <a:r>
              <a:rPr lang="cs-CZ" sz="2200" dirty="0" err="1"/>
              <a:t>humorvollen</a:t>
            </a:r>
            <a:r>
              <a:rPr lang="cs-CZ" sz="2200" dirty="0"/>
              <a:t> </a:t>
            </a:r>
            <a:r>
              <a:rPr lang="cs-CZ" sz="2200" dirty="0" err="1"/>
              <a:t>Geschichten</a:t>
            </a:r>
            <a:r>
              <a:rPr lang="cs-CZ" sz="2200" dirty="0"/>
              <a:t> </a:t>
            </a:r>
            <a:r>
              <a:rPr lang="cs-CZ" sz="2200" dirty="0" err="1"/>
              <a:t>über</a:t>
            </a:r>
            <a:r>
              <a:rPr lang="cs-CZ" sz="2200" dirty="0"/>
              <a:t> </a:t>
            </a:r>
            <a:r>
              <a:rPr lang="cs-CZ" sz="2200" dirty="0" err="1"/>
              <a:t>Wasser</a:t>
            </a:r>
            <a:r>
              <a:rPr lang="cs-CZ" sz="2200" dirty="0"/>
              <a:t> </a:t>
            </a:r>
            <a:r>
              <a:rPr lang="cs-CZ" sz="2200" dirty="0" err="1"/>
              <a:t>zu</a:t>
            </a:r>
            <a:r>
              <a:rPr lang="cs-CZ" sz="2200" dirty="0"/>
              <a:t> </a:t>
            </a:r>
            <a:r>
              <a:rPr lang="cs-CZ" sz="2200" dirty="0" err="1"/>
              <a:t>halten</a:t>
            </a:r>
            <a:r>
              <a:rPr lang="cs-CZ" sz="2200" dirty="0"/>
              <a:t>“ (</a:t>
            </a:r>
            <a:r>
              <a:rPr lang="cs-CZ" sz="2200" dirty="0" err="1"/>
              <a:t>ibid</a:t>
            </a:r>
            <a:r>
              <a:rPr lang="cs-CZ" sz="2200" dirty="0"/>
              <a:t>.) )</a:t>
            </a:r>
          </a:p>
          <a:p>
            <a:pPr lvl="1"/>
            <a:r>
              <a:rPr lang="cs-CZ" sz="2200" dirty="0" err="1"/>
              <a:t>e</a:t>
            </a:r>
            <a:r>
              <a:rPr lang="cs-CZ" sz="2200" dirty="0" err="1" smtClean="0"/>
              <a:t>rschienten</a:t>
            </a:r>
            <a:r>
              <a:rPr lang="cs-CZ" sz="2200" dirty="0" smtClean="0"/>
              <a:t> </a:t>
            </a:r>
            <a:r>
              <a:rPr lang="cs-CZ" sz="2200" dirty="0" err="1" smtClean="0"/>
              <a:t>im</a:t>
            </a:r>
            <a:r>
              <a:rPr lang="cs-CZ" sz="2200" dirty="0" smtClean="0"/>
              <a:t> </a:t>
            </a:r>
            <a:r>
              <a:rPr lang="cs-CZ" sz="2200" dirty="0" err="1"/>
              <a:t>Berliener</a:t>
            </a:r>
            <a:r>
              <a:rPr lang="cs-CZ" sz="2200" dirty="0"/>
              <a:t> </a:t>
            </a:r>
            <a:r>
              <a:rPr lang="cs-CZ" sz="2200" dirty="0" err="1"/>
              <a:t>Illustrierten</a:t>
            </a:r>
            <a:endParaRPr lang="cs-CZ" sz="2200" dirty="0"/>
          </a:p>
          <a:p>
            <a:pPr lvl="1"/>
            <a:r>
              <a:rPr lang="cs-CZ" sz="2200" dirty="0" err="1"/>
              <a:t>Blindes</a:t>
            </a:r>
            <a:r>
              <a:rPr lang="cs-CZ" sz="2200" dirty="0"/>
              <a:t> </a:t>
            </a:r>
            <a:r>
              <a:rPr lang="cs-CZ" sz="2200" dirty="0" err="1"/>
              <a:t>Gehorsam</a:t>
            </a:r>
            <a:r>
              <a:rPr lang="cs-CZ" sz="2200" dirty="0"/>
              <a:t> vs. „</a:t>
            </a:r>
            <a:r>
              <a:rPr lang="cs-CZ" sz="2200" dirty="0" err="1"/>
              <a:t>Menschliches</a:t>
            </a:r>
            <a:r>
              <a:rPr lang="cs-CZ" sz="2200" dirty="0"/>
              <a:t> </a:t>
            </a:r>
            <a:r>
              <a:rPr lang="cs-CZ" sz="2200" dirty="0" err="1"/>
              <a:t>Handeln</a:t>
            </a:r>
            <a:r>
              <a:rPr lang="cs-CZ" sz="2200" dirty="0"/>
              <a:t>, </a:t>
            </a:r>
            <a:r>
              <a:rPr lang="cs-CZ" sz="2200" dirty="0" err="1"/>
              <a:t>aus</a:t>
            </a:r>
            <a:r>
              <a:rPr lang="cs-CZ" sz="2200" dirty="0"/>
              <a:t> dem </a:t>
            </a:r>
            <a:r>
              <a:rPr lang="cs-CZ" sz="2200" dirty="0" err="1"/>
              <a:t>sich</a:t>
            </a:r>
            <a:r>
              <a:rPr lang="cs-CZ" sz="2200" dirty="0"/>
              <a:t> </a:t>
            </a:r>
            <a:r>
              <a:rPr lang="cs-CZ" sz="2200" dirty="0" err="1"/>
              <a:t>glücklichere</a:t>
            </a:r>
            <a:r>
              <a:rPr lang="cs-CZ" sz="2200" dirty="0"/>
              <a:t> </a:t>
            </a:r>
            <a:r>
              <a:rPr lang="cs-CZ" sz="2200" dirty="0" err="1"/>
              <a:t>Lösungen</a:t>
            </a:r>
            <a:r>
              <a:rPr lang="cs-CZ" sz="2200" dirty="0"/>
              <a:t> </a:t>
            </a:r>
            <a:r>
              <a:rPr lang="cs-CZ" sz="2200" dirty="0" err="1"/>
              <a:t>ergeben</a:t>
            </a:r>
            <a:r>
              <a:rPr lang="cs-CZ" sz="2200" dirty="0"/>
              <a:t> </a:t>
            </a:r>
            <a:r>
              <a:rPr lang="cs-CZ" sz="2200" dirty="0" err="1"/>
              <a:t>können</a:t>
            </a:r>
            <a:r>
              <a:rPr lang="cs-CZ" sz="2200" dirty="0"/>
              <a:t>“ (</a:t>
            </a:r>
            <a:r>
              <a:rPr lang="cs-CZ" sz="2200" dirty="0" err="1"/>
              <a:t>ibid</a:t>
            </a:r>
            <a:r>
              <a:rPr lang="cs-CZ" sz="2200" dirty="0"/>
              <a:t>.)</a:t>
            </a:r>
          </a:p>
          <a:p>
            <a:endParaRPr lang="cs-CZ" sz="2200" dirty="0"/>
          </a:p>
          <a:p>
            <a:r>
              <a:rPr lang="cs-CZ" sz="2200" dirty="0">
                <a:hlinkClick r:id="rId2"/>
              </a:rPr>
              <a:t>https://www.youtube.com/watch?v=YVCiPGdHTws</a:t>
            </a:r>
            <a:endParaRPr lang="cs-CZ" sz="2200" dirty="0"/>
          </a:p>
          <a:p>
            <a:r>
              <a:rPr lang="cs-CZ" sz="2200" dirty="0">
                <a:hlinkClick r:id="rId3"/>
              </a:rPr>
              <a:t>https://www.youtube.com/watch?v=I4y3z8iRpbk</a:t>
            </a:r>
            <a:endParaRPr lang="cs-CZ" sz="2200" dirty="0"/>
          </a:p>
          <a:p>
            <a:r>
              <a:rPr lang="cs-CZ" sz="2200" dirty="0"/>
              <a:t>Rückkehr der Vater-</a:t>
            </a:r>
            <a:r>
              <a:rPr lang="cs-CZ" sz="2200" dirty="0" err="1"/>
              <a:t>Sohn</a:t>
            </a:r>
            <a:r>
              <a:rPr lang="cs-CZ" sz="2200" dirty="0"/>
              <a:t> </a:t>
            </a:r>
            <a:r>
              <a:rPr lang="cs-CZ" sz="2200" dirty="0" err="1"/>
              <a:t>Geschichten</a:t>
            </a:r>
            <a:r>
              <a:rPr lang="cs-CZ" sz="2200" dirty="0"/>
              <a:t>: https://www.youtube.com/watch?v=ZDUiBvH5Dpc</a:t>
            </a:r>
          </a:p>
          <a:p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2175741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1B35EEDE-8CA4-4C02-AD65-F049EE6FD4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914860"/>
          </a:xfrm>
        </p:spPr>
        <p:txBody>
          <a:bodyPr/>
          <a:lstStyle/>
          <a:p>
            <a:r>
              <a:rPr lang="cs-CZ" b="1" dirty="0"/>
              <a:t>Comics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="" xmlns:a16="http://schemas.microsoft.com/office/drawing/2014/main" id="{F13BC49D-13B2-4D41-92A1-3778651E58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3" y="1419492"/>
            <a:ext cx="10337824" cy="5318933"/>
          </a:xfrm>
        </p:spPr>
        <p:txBody>
          <a:bodyPr>
            <a:normAutofit fontScale="92500" lnSpcReduction="20000"/>
          </a:bodyPr>
          <a:lstStyle/>
          <a:p>
            <a:r>
              <a:rPr lang="cs-CZ" sz="2200" dirty="0"/>
              <a:t>= „</a:t>
            </a:r>
            <a:r>
              <a:rPr lang="cs-CZ" sz="2200" dirty="0" err="1"/>
              <a:t>Bildergeschichten</a:t>
            </a:r>
            <a:r>
              <a:rPr lang="cs-CZ" sz="2200" dirty="0"/>
              <a:t> </a:t>
            </a:r>
            <a:r>
              <a:rPr lang="cs-CZ" sz="2200" dirty="0" err="1"/>
              <a:t>mit</a:t>
            </a:r>
            <a:r>
              <a:rPr lang="cs-CZ" sz="2200" dirty="0"/>
              <a:t> </a:t>
            </a:r>
            <a:r>
              <a:rPr lang="cs-CZ" sz="2200" dirty="0" err="1"/>
              <a:t>eingerahmten</a:t>
            </a:r>
            <a:r>
              <a:rPr lang="cs-CZ" sz="2200" dirty="0"/>
              <a:t> </a:t>
            </a:r>
            <a:r>
              <a:rPr lang="cs-CZ" sz="2200" dirty="0" err="1"/>
              <a:t>Illustrationen</a:t>
            </a:r>
            <a:r>
              <a:rPr lang="cs-CZ" sz="2200" dirty="0"/>
              <a:t>, </a:t>
            </a:r>
            <a:r>
              <a:rPr lang="cs-CZ" sz="2200" dirty="0" err="1"/>
              <a:t>Sprech</a:t>
            </a:r>
            <a:r>
              <a:rPr lang="cs-CZ" sz="2200" dirty="0"/>
              <a:t>- </a:t>
            </a:r>
            <a:r>
              <a:rPr lang="cs-CZ" sz="2200" dirty="0" err="1"/>
              <a:t>bzw</a:t>
            </a:r>
            <a:r>
              <a:rPr lang="cs-CZ" sz="2200" dirty="0"/>
              <a:t>. </a:t>
            </a:r>
            <a:r>
              <a:rPr lang="cs-CZ" sz="2200" dirty="0" err="1"/>
              <a:t>Denkblasen</a:t>
            </a:r>
            <a:r>
              <a:rPr lang="cs-CZ" sz="2200" dirty="0"/>
              <a:t> </a:t>
            </a:r>
            <a:r>
              <a:rPr lang="cs-CZ" sz="2200" dirty="0" err="1"/>
              <a:t>und</a:t>
            </a:r>
            <a:r>
              <a:rPr lang="cs-CZ" sz="2200" dirty="0"/>
              <a:t> </a:t>
            </a:r>
            <a:r>
              <a:rPr lang="cs-CZ" sz="2200" dirty="0" err="1"/>
              <a:t>Blockkomentaren</a:t>
            </a:r>
            <a:r>
              <a:rPr lang="cs-CZ" sz="2200" dirty="0"/>
              <a:t>. Der Text </a:t>
            </a:r>
            <a:r>
              <a:rPr lang="cs-CZ" sz="2200" dirty="0" err="1"/>
              <a:t>beschränkt</a:t>
            </a:r>
            <a:r>
              <a:rPr lang="cs-CZ" sz="2200" dirty="0"/>
              <a:t> </a:t>
            </a:r>
            <a:r>
              <a:rPr lang="cs-CZ" sz="2200" dirty="0" err="1"/>
              <a:t>sich</a:t>
            </a:r>
            <a:r>
              <a:rPr lang="cs-CZ" sz="2200" dirty="0"/>
              <a:t> </a:t>
            </a:r>
            <a:r>
              <a:rPr lang="cs-CZ" sz="2200" dirty="0" err="1"/>
              <a:t>auf</a:t>
            </a:r>
            <a:r>
              <a:rPr lang="cs-CZ" sz="2200" dirty="0"/>
              <a:t> </a:t>
            </a:r>
            <a:r>
              <a:rPr lang="cs-CZ" sz="2200" dirty="0" err="1"/>
              <a:t>direkte</a:t>
            </a:r>
            <a:r>
              <a:rPr lang="cs-CZ" sz="2200" dirty="0"/>
              <a:t> </a:t>
            </a:r>
            <a:r>
              <a:rPr lang="cs-CZ" sz="2200" dirty="0" err="1"/>
              <a:t>Rede</a:t>
            </a:r>
            <a:r>
              <a:rPr lang="cs-CZ" sz="2200" dirty="0"/>
              <a:t> </a:t>
            </a:r>
            <a:r>
              <a:rPr lang="cs-CZ" sz="2200" dirty="0" err="1"/>
              <a:t>und</a:t>
            </a:r>
            <a:r>
              <a:rPr lang="cs-CZ" sz="2200" dirty="0"/>
              <a:t> </a:t>
            </a:r>
            <a:r>
              <a:rPr lang="cs-CZ" sz="2200" dirty="0" err="1"/>
              <a:t>Ausrufe</a:t>
            </a:r>
            <a:r>
              <a:rPr lang="cs-CZ" sz="2200" dirty="0"/>
              <a:t>- </a:t>
            </a:r>
            <a:r>
              <a:rPr lang="cs-CZ" sz="2200" dirty="0" err="1"/>
              <a:t>Wunsch</a:t>
            </a:r>
            <a:r>
              <a:rPr lang="cs-CZ" sz="2200" dirty="0"/>
              <a:t>- </a:t>
            </a:r>
            <a:r>
              <a:rPr lang="cs-CZ" sz="2200" dirty="0" err="1"/>
              <a:t>und</a:t>
            </a:r>
            <a:r>
              <a:rPr lang="cs-CZ" sz="2200" dirty="0"/>
              <a:t> </a:t>
            </a:r>
            <a:r>
              <a:rPr lang="cs-CZ" sz="2200" dirty="0" err="1"/>
              <a:t>Aufforderungssätze</a:t>
            </a:r>
            <a:r>
              <a:rPr lang="cs-CZ" sz="2200" dirty="0"/>
              <a:t> </a:t>
            </a:r>
            <a:r>
              <a:rPr lang="cs-CZ" sz="2200" dirty="0" err="1"/>
              <a:t>mit</a:t>
            </a:r>
            <a:r>
              <a:rPr lang="cs-CZ" sz="2200" dirty="0"/>
              <a:t> </a:t>
            </a:r>
            <a:r>
              <a:rPr lang="cs-CZ" sz="2200" dirty="0" err="1"/>
              <a:t>einem</a:t>
            </a:r>
            <a:r>
              <a:rPr lang="cs-CZ" sz="2200" dirty="0"/>
              <a:t> </a:t>
            </a:r>
            <a:r>
              <a:rPr lang="cs-CZ" sz="2200" dirty="0" err="1"/>
              <a:t>dynamischen</a:t>
            </a:r>
            <a:r>
              <a:rPr lang="cs-CZ" sz="2200" dirty="0"/>
              <a:t> </a:t>
            </a:r>
            <a:r>
              <a:rPr lang="cs-CZ" sz="2200" dirty="0" err="1"/>
              <a:t>Handlungsablauf</a:t>
            </a:r>
            <a:r>
              <a:rPr lang="cs-CZ" sz="2200" dirty="0"/>
              <a:t>.“ ( Baroková, 2011, S. 12)</a:t>
            </a:r>
          </a:p>
          <a:p>
            <a:r>
              <a:rPr lang="cs-CZ" sz="2200" dirty="0" err="1"/>
              <a:t>Erste</a:t>
            </a:r>
            <a:r>
              <a:rPr lang="cs-CZ" sz="2200" dirty="0"/>
              <a:t> Comics um 1900 in den USA </a:t>
            </a:r>
            <a:r>
              <a:rPr lang="cs-CZ" sz="2200" dirty="0" err="1"/>
              <a:t>erschienen</a:t>
            </a:r>
            <a:r>
              <a:rPr lang="cs-CZ" sz="2200" dirty="0"/>
              <a:t>, in </a:t>
            </a:r>
            <a:r>
              <a:rPr lang="cs-CZ" sz="2200" dirty="0" err="1"/>
              <a:t>Deutchland</a:t>
            </a:r>
            <a:r>
              <a:rPr lang="cs-CZ" sz="2200" dirty="0"/>
              <a:t> </a:t>
            </a:r>
            <a:r>
              <a:rPr lang="cs-CZ" sz="2200" dirty="0" err="1"/>
              <a:t>erst</a:t>
            </a:r>
            <a:r>
              <a:rPr lang="cs-CZ" sz="2200" dirty="0"/>
              <a:t> nach 1945 , </a:t>
            </a:r>
            <a:r>
              <a:rPr lang="cs-CZ" sz="2200" dirty="0" err="1"/>
              <a:t>Anfang</a:t>
            </a:r>
            <a:r>
              <a:rPr lang="cs-CZ" sz="2200" dirty="0"/>
              <a:t> 50er – </a:t>
            </a:r>
            <a:r>
              <a:rPr lang="cs-CZ" sz="2200" dirty="0" err="1"/>
              <a:t>Explosion</a:t>
            </a:r>
            <a:r>
              <a:rPr lang="cs-CZ" sz="2200" dirty="0"/>
              <a:t> der Comics </a:t>
            </a:r>
            <a:r>
              <a:rPr lang="cs-CZ" sz="2200" dirty="0" err="1"/>
              <a:t>auf</a:t>
            </a:r>
            <a:r>
              <a:rPr lang="cs-CZ" sz="2200" dirty="0"/>
              <a:t> dem </a:t>
            </a:r>
            <a:r>
              <a:rPr lang="cs-CZ" sz="2200" dirty="0" err="1"/>
              <a:t>deutschen</a:t>
            </a:r>
            <a:r>
              <a:rPr lang="cs-CZ" sz="2200" dirty="0"/>
              <a:t> </a:t>
            </a:r>
            <a:r>
              <a:rPr lang="cs-CZ" sz="2200" dirty="0" err="1"/>
              <a:t>Markt</a:t>
            </a:r>
            <a:r>
              <a:rPr lang="cs-CZ" sz="2200" dirty="0"/>
              <a:t> (</a:t>
            </a:r>
            <a:r>
              <a:rPr lang="cs-CZ" sz="2200" dirty="0" err="1"/>
              <a:t>Schikorsky</a:t>
            </a:r>
            <a:r>
              <a:rPr lang="cs-CZ" sz="2200" dirty="0"/>
              <a:t>, 2003, S. 98-99)</a:t>
            </a:r>
          </a:p>
          <a:p>
            <a:r>
              <a:rPr lang="cs-CZ" sz="2200" dirty="0"/>
              <a:t>EN: Tarzan, Superman, Batman, </a:t>
            </a:r>
            <a:r>
              <a:rPr lang="cs-CZ" sz="2200" dirty="0" err="1"/>
              <a:t>Mickey</a:t>
            </a:r>
            <a:r>
              <a:rPr lang="cs-CZ" sz="2200" dirty="0"/>
              <a:t> </a:t>
            </a:r>
            <a:r>
              <a:rPr lang="cs-CZ" sz="2200" dirty="0" err="1"/>
              <a:t>Mause</a:t>
            </a:r>
            <a:r>
              <a:rPr lang="cs-CZ" sz="2200" dirty="0"/>
              <a:t>, </a:t>
            </a:r>
            <a:r>
              <a:rPr lang="cs-CZ" sz="2200" dirty="0" err="1"/>
              <a:t>Enterich</a:t>
            </a:r>
            <a:r>
              <a:rPr lang="cs-CZ" sz="2200" dirty="0"/>
              <a:t> Donald </a:t>
            </a:r>
            <a:r>
              <a:rPr lang="cs-CZ" sz="2200" dirty="0" err="1"/>
              <a:t>Duck</a:t>
            </a:r>
            <a:r>
              <a:rPr lang="cs-CZ" sz="2200" dirty="0"/>
              <a:t>, </a:t>
            </a:r>
            <a:r>
              <a:rPr lang="cs-CZ" sz="2200" dirty="0" err="1"/>
              <a:t>Peanuts</a:t>
            </a:r>
            <a:r>
              <a:rPr lang="cs-CZ" sz="2200" dirty="0"/>
              <a:t>, </a:t>
            </a:r>
            <a:r>
              <a:rPr lang="cs-CZ" sz="2200" dirty="0" err="1"/>
              <a:t>Snoopy</a:t>
            </a:r>
            <a:r>
              <a:rPr lang="cs-CZ" sz="2200" dirty="0"/>
              <a:t>, </a:t>
            </a:r>
            <a:r>
              <a:rPr lang="cs-CZ" sz="2200" dirty="0" err="1"/>
              <a:t>Tintin</a:t>
            </a:r>
            <a:r>
              <a:rPr lang="cs-CZ" sz="2200" dirty="0"/>
              <a:t>, </a:t>
            </a:r>
            <a:r>
              <a:rPr lang="cs-CZ" sz="2200" dirty="0" err="1"/>
              <a:t>Asterix</a:t>
            </a:r>
            <a:r>
              <a:rPr lang="cs-CZ" sz="2200" dirty="0"/>
              <a:t>, </a:t>
            </a:r>
            <a:r>
              <a:rPr lang="cs-CZ" sz="2200" dirty="0" err="1"/>
              <a:t>Garfield</a:t>
            </a:r>
            <a:r>
              <a:rPr lang="cs-CZ" sz="2200" dirty="0"/>
              <a:t>…+ </a:t>
            </a:r>
            <a:r>
              <a:rPr lang="cs-CZ" sz="2200" dirty="0" err="1" smtClean="0"/>
              <a:t>Schlümpfe</a:t>
            </a:r>
            <a:r>
              <a:rPr lang="cs-CZ" sz="2200" dirty="0" smtClean="0"/>
              <a:t> </a:t>
            </a:r>
            <a:r>
              <a:rPr lang="cs-CZ" sz="2200" dirty="0"/>
              <a:t>(</a:t>
            </a:r>
            <a:r>
              <a:rPr lang="cs-CZ" sz="2200" dirty="0" err="1"/>
              <a:t>aus</a:t>
            </a:r>
            <a:r>
              <a:rPr lang="cs-CZ" sz="2200" dirty="0"/>
              <a:t> </a:t>
            </a:r>
            <a:r>
              <a:rPr lang="cs-CZ" sz="2200" dirty="0" err="1"/>
              <a:t>Belgien</a:t>
            </a:r>
            <a:r>
              <a:rPr lang="cs-CZ" sz="2200" dirty="0"/>
              <a:t> - </a:t>
            </a:r>
            <a:r>
              <a:rPr lang="cs-CZ" sz="2200" dirty="0">
                <a:hlinkClick r:id="rId2"/>
              </a:rPr>
              <a:t>http://www.dw.com/de/jubil%C3%A4um-f%C3%BCr-die-schl%C3%BCmpfe/a-3561221</a:t>
            </a:r>
            <a:r>
              <a:rPr lang="cs-CZ" sz="2200" dirty="0"/>
              <a:t>)</a:t>
            </a:r>
          </a:p>
          <a:p>
            <a:r>
              <a:rPr lang="cs-CZ" sz="2200" dirty="0"/>
              <a:t>DE: </a:t>
            </a:r>
            <a:r>
              <a:rPr lang="de-DE" sz="2200" dirty="0"/>
              <a:t>Wilhelm Busch als der deutsche Vater des Comics</a:t>
            </a:r>
            <a:r>
              <a:rPr lang="cs-CZ" sz="2200" dirty="0"/>
              <a:t>: </a:t>
            </a:r>
            <a:r>
              <a:rPr lang="cs-CZ" sz="2200" dirty="0">
                <a:hlinkClick r:id="rId3"/>
              </a:rPr>
              <a:t>http://www.dw.com/de/wilhelm-busch-vater-des-comics-und-des-schwarzen-humors/a-2444083</a:t>
            </a:r>
            <a:endParaRPr lang="cs-CZ" sz="2200" dirty="0"/>
          </a:p>
          <a:p>
            <a:r>
              <a:rPr lang="cs-CZ" sz="2200" dirty="0"/>
              <a:t>Symbolik </a:t>
            </a:r>
            <a:r>
              <a:rPr lang="cs-CZ" sz="2200" dirty="0" err="1"/>
              <a:t>und</a:t>
            </a:r>
            <a:r>
              <a:rPr lang="cs-CZ" sz="2200" dirty="0"/>
              <a:t> </a:t>
            </a:r>
            <a:r>
              <a:rPr lang="cs-CZ" sz="2200" dirty="0" err="1"/>
              <a:t>Sprache</a:t>
            </a:r>
            <a:r>
              <a:rPr lang="cs-CZ" sz="2200" dirty="0"/>
              <a:t> der Comics: </a:t>
            </a:r>
            <a:r>
              <a:rPr lang="cs-CZ" sz="2200" dirty="0">
                <a:hlinkClick r:id="rId4"/>
              </a:rPr>
              <a:t>http://www.dw.com/de/uff-booom-zack-peng-zisch/a-17274370</a:t>
            </a:r>
            <a:endParaRPr lang="cs-CZ" sz="2200" dirty="0"/>
          </a:p>
          <a:p>
            <a:r>
              <a:rPr lang="cs-CZ" sz="2200" dirty="0" err="1"/>
              <a:t>Comicsprache</a:t>
            </a:r>
            <a:r>
              <a:rPr lang="cs-CZ" sz="2200" dirty="0"/>
              <a:t>: http://www.dw.com/de/comicsprache/a-297830</a:t>
            </a:r>
          </a:p>
          <a:p>
            <a:r>
              <a:rPr lang="cs-CZ" sz="2200" dirty="0"/>
              <a:t>Comics </a:t>
            </a:r>
            <a:r>
              <a:rPr lang="cs-CZ" sz="2200" dirty="0" err="1"/>
              <a:t>gegen</a:t>
            </a:r>
            <a:r>
              <a:rPr lang="cs-CZ" sz="2200" dirty="0"/>
              <a:t> </a:t>
            </a:r>
            <a:r>
              <a:rPr lang="cs-CZ" sz="2200" dirty="0" err="1"/>
              <a:t>Vorurteile</a:t>
            </a:r>
            <a:r>
              <a:rPr lang="cs-CZ" sz="2200" dirty="0"/>
              <a:t>: http://www.dw.com/de/mit-comics-gegen-vorurteile/a-17394706</a:t>
            </a:r>
          </a:p>
          <a:p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574192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1B35EEDE-8CA4-4C02-AD65-F049EE6FD4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914860"/>
          </a:xfrm>
        </p:spPr>
        <p:txBody>
          <a:bodyPr/>
          <a:lstStyle/>
          <a:p>
            <a:r>
              <a:rPr lang="cs-CZ" b="1" dirty="0"/>
              <a:t>Comics </a:t>
            </a:r>
            <a:r>
              <a:rPr lang="cs-CZ" b="1" dirty="0" err="1"/>
              <a:t>im</a:t>
            </a:r>
            <a:r>
              <a:rPr lang="cs-CZ" b="1" dirty="0"/>
              <a:t> </a:t>
            </a:r>
            <a:r>
              <a:rPr lang="cs-CZ" b="1" dirty="0" err="1"/>
              <a:t>fsu</a:t>
            </a:r>
            <a:endParaRPr lang="cs-CZ" b="1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="" xmlns:a16="http://schemas.microsoft.com/office/drawing/2014/main" id="{F13BC49D-13B2-4D41-92A1-3778651E58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2535" y="1419492"/>
            <a:ext cx="10104877" cy="5248593"/>
          </a:xfrm>
        </p:spPr>
        <p:txBody>
          <a:bodyPr>
            <a:normAutofit/>
          </a:bodyPr>
          <a:lstStyle/>
          <a:p>
            <a:r>
              <a:rPr lang="cs-CZ" sz="2000" dirty="0" err="1">
                <a:hlinkClick r:id="rId2"/>
              </a:rPr>
              <a:t>Prezi</a:t>
            </a:r>
            <a:r>
              <a:rPr lang="cs-CZ" sz="2000" dirty="0">
                <a:hlinkClick r:id="rId2"/>
              </a:rPr>
              <a:t>: https://prezi.com/h6omxg7klye8/comics-im-daf-unterricht/?utm_campaign=share&amp;utm_medium=copy</a:t>
            </a:r>
            <a:endParaRPr lang="cs-CZ" sz="2000" dirty="0"/>
          </a:p>
          <a:p>
            <a:endParaRPr lang="cs-CZ" sz="2000" dirty="0"/>
          </a:p>
          <a:p>
            <a:r>
              <a:rPr lang="cs-CZ" sz="2000" dirty="0"/>
              <a:t>IDEEN FÜR DEN UNTERRICHT: </a:t>
            </a:r>
          </a:p>
          <a:p>
            <a:pPr lvl="1"/>
            <a:r>
              <a:rPr lang="cs-CZ" dirty="0"/>
              <a:t> </a:t>
            </a:r>
            <a:r>
              <a:rPr lang="cs-CZ" dirty="0" err="1"/>
              <a:t>Planetino</a:t>
            </a:r>
            <a:r>
              <a:rPr lang="cs-CZ" dirty="0"/>
              <a:t> </a:t>
            </a:r>
            <a:r>
              <a:rPr lang="cs-CZ" dirty="0" err="1"/>
              <a:t>Arbeitsbuch</a:t>
            </a:r>
            <a:r>
              <a:rPr lang="cs-CZ" dirty="0"/>
              <a:t> </a:t>
            </a:r>
          </a:p>
          <a:p>
            <a:pPr lvl="1"/>
            <a:r>
              <a:rPr lang="de-DE" dirty="0"/>
              <a:t>vom Text zum Comic: Text in einen Comic umwandeln / umgekehrt </a:t>
            </a:r>
            <a:endParaRPr lang="cs-CZ" dirty="0"/>
          </a:p>
          <a:p>
            <a:pPr lvl="1"/>
            <a:r>
              <a:rPr lang="de-DE" dirty="0"/>
              <a:t>sich selbst (als eine neue Figur) in den Comic hineinbringen </a:t>
            </a:r>
            <a:endParaRPr lang="cs-CZ" dirty="0"/>
          </a:p>
          <a:p>
            <a:pPr lvl="1"/>
            <a:r>
              <a:rPr lang="cs-CZ" dirty="0" smtClean="0"/>
              <a:t> </a:t>
            </a:r>
            <a:r>
              <a:rPr lang="cs-CZ" dirty="0" err="1" smtClean="0"/>
              <a:t>lebende</a:t>
            </a:r>
            <a:r>
              <a:rPr lang="cs-CZ" dirty="0" smtClean="0"/>
              <a:t> </a:t>
            </a:r>
            <a:r>
              <a:rPr lang="cs-CZ" dirty="0"/>
              <a:t>Comics</a:t>
            </a:r>
          </a:p>
          <a:p>
            <a:pPr lvl="1"/>
            <a:r>
              <a:rPr lang="cs-CZ" sz="2000" dirty="0"/>
              <a:t>+ </a:t>
            </a:r>
            <a:r>
              <a:rPr lang="cs-CZ" sz="2000" dirty="0" err="1"/>
              <a:t>andere</a:t>
            </a:r>
            <a:r>
              <a:rPr lang="cs-CZ" sz="2000" dirty="0"/>
              <a:t> </a:t>
            </a:r>
            <a:r>
              <a:rPr lang="cs-CZ" sz="2000" dirty="0" err="1"/>
              <a:t>Leitfaden</a:t>
            </a:r>
            <a:r>
              <a:rPr lang="cs-CZ" sz="2000" dirty="0"/>
              <a:t> </a:t>
            </a:r>
            <a:r>
              <a:rPr lang="cs-CZ" sz="2000" dirty="0" err="1"/>
              <a:t>zur</a:t>
            </a:r>
            <a:r>
              <a:rPr lang="cs-CZ" sz="2000" dirty="0"/>
              <a:t> </a:t>
            </a:r>
            <a:r>
              <a:rPr lang="cs-CZ" sz="2000" dirty="0" err="1"/>
              <a:t>Arbeit</a:t>
            </a:r>
            <a:r>
              <a:rPr lang="cs-CZ" sz="2000" dirty="0"/>
              <a:t> </a:t>
            </a:r>
            <a:r>
              <a:rPr lang="cs-CZ" sz="2000" dirty="0" err="1"/>
              <a:t>im</a:t>
            </a:r>
            <a:r>
              <a:rPr lang="cs-CZ" sz="2000" dirty="0"/>
              <a:t> den Comics </a:t>
            </a:r>
            <a:r>
              <a:rPr lang="cs-CZ" sz="2000" dirty="0" err="1"/>
              <a:t>im</a:t>
            </a:r>
            <a:r>
              <a:rPr lang="cs-CZ" sz="2000" dirty="0"/>
              <a:t> FSU: </a:t>
            </a:r>
            <a:r>
              <a:rPr lang="cs-CZ" sz="2000" dirty="0">
                <a:hlinkClick r:id="rId3"/>
              </a:rPr>
              <a:t>http://daf.zum.de/wiki/Comics_im_DaF-Unterricht</a:t>
            </a:r>
            <a:endParaRPr lang="cs-CZ" sz="2000" dirty="0"/>
          </a:p>
          <a:p>
            <a:pPr lvl="1"/>
            <a:r>
              <a:rPr lang="cs-CZ" dirty="0"/>
              <a:t>https://landeskunde.wordpress.com/comics-im-daf-unterricht/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9347668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1B35EEDE-8CA4-4C02-AD65-F049EE6FD4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4" y="175847"/>
            <a:ext cx="9905998" cy="914860"/>
          </a:xfrm>
        </p:spPr>
        <p:txBody>
          <a:bodyPr/>
          <a:lstStyle/>
          <a:p>
            <a:r>
              <a:rPr lang="cs-CZ" b="1" dirty="0"/>
              <a:t>Comics </a:t>
            </a:r>
            <a:r>
              <a:rPr lang="cs-CZ" b="1" dirty="0" err="1"/>
              <a:t>im</a:t>
            </a:r>
            <a:r>
              <a:rPr lang="cs-CZ" b="1" dirty="0"/>
              <a:t> </a:t>
            </a:r>
            <a:r>
              <a:rPr lang="cs-CZ" b="1" dirty="0" err="1"/>
              <a:t>fsu</a:t>
            </a:r>
            <a:endParaRPr lang="cs-CZ" b="1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="" xmlns:a16="http://schemas.microsoft.com/office/drawing/2014/main" id="{F13BC49D-13B2-4D41-92A1-3778651E58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4" y="927122"/>
            <a:ext cx="9905999" cy="5755031"/>
          </a:xfrm>
        </p:spPr>
        <p:txBody>
          <a:bodyPr>
            <a:normAutofit/>
          </a:bodyPr>
          <a:lstStyle/>
          <a:p>
            <a:r>
              <a:rPr lang="cs-CZ" sz="2000" dirty="0"/>
              <a:t>Grammatik (Goethe Institut, A1+A2): </a:t>
            </a:r>
            <a:r>
              <a:rPr lang="cs-CZ" sz="2000" dirty="0">
                <a:hlinkClick r:id="rId2"/>
              </a:rPr>
              <a:t>http://www.goethe.de/ins/se/pro/comic/Grammatik%20einmal%20anders_sw2.pdf</a:t>
            </a:r>
            <a:endParaRPr lang="cs-CZ" sz="2000" dirty="0"/>
          </a:p>
          <a:p>
            <a:r>
              <a:rPr lang="de-DE" sz="2000" cap="all" dirty="0">
                <a:effectLst/>
              </a:rPr>
              <a:t>DER JUNGE GOETHE, HÖRSPIEL UND COMIC</a:t>
            </a:r>
            <a:r>
              <a:rPr lang="cs-CZ" sz="2000" cap="all" dirty="0">
                <a:effectLst/>
              </a:rPr>
              <a:t> (AB A2/B1)</a:t>
            </a:r>
          </a:p>
          <a:p>
            <a:pPr lvl="1"/>
            <a:r>
              <a:rPr lang="cs-CZ" dirty="0">
                <a:hlinkClick r:id="rId3"/>
              </a:rPr>
              <a:t>https://www.goethe.de/ins/it/de/spr/unt/ver/djg/staf.html</a:t>
            </a:r>
            <a:r>
              <a:rPr lang="cs-CZ" dirty="0"/>
              <a:t> - STAFFEL 1</a:t>
            </a:r>
          </a:p>
          <a:p>
            <a:pPr lvl="1"/>
            <a:r>
              <a:rPr lang="cs-CZ" dirty="0">
                <a:hlinkClick r:id="rId4"/>
              </a:rPr>
              <a:t>https://www.goethe.de/ins/it/de/spr/unt/ver/djg/stff.html</a:t>
            </a:r>
            <a:r>
              <a:rPr lang="cs-CZ" dirty="0"/>
              <a:t> - STAFFEL 2</a:t>
            </a:r>
          </a:p>
          <a:p>
            <a:r>
              <a:rPr lang="cs-CZ" sz="2000" dirty="0" err="1"/>
              <a:t>Deutsche</a:t>
            </a:r>
            <a:r>
              <a:rPr lang="cs-CZ" sz="2000" dirty="0"/>
              <a:t> </a:t>
            </a:r>
            <a:r>
              <a:rPr lang="cs-CZ" sz="2000" dirty="0" err="1"/>
              <a:t>Geschichten</a:t>
            </a:r>
            <a:r>
              <a:rPr lang="cs-CZ" sz="2000" dirty="0"/>
              <a:t> in </a:t>
            </a:r>
            <a:r>
              <a:rPr lang="cs-CZ" sz="2000" dirty="0" err="1"/>
              <a:t>Bildern</a:t>
            </a:r>
            <a:r>
              <a:rPr lang="cs-CZ" sz="2000" dirty="0"/>
              <a:t>: https://www.goethe.de/ins/ua/de/kul/dos/com.html</a:t>
            </a:r>
          </a:p>
          <a:p>
            <a:r>
              <a:rPr lang="cs-CZ" sz="2000" dirty="0" err="1"/>
              <a:t>Didaktisierung</a:t>
            </a:r>
            <a:r>
              <a:rPr lang="cs-CZ" sz="2000" dirty="0"/>
              <a:t>: </a:t>
            </a:r>
            <a:r>
              <a:rPr lang="cs-CZ" sz="2000" dirty="0" err="1"/>
              <a:t>Kinderland</a:t>
            </a:r>
            <a:r>
              <a:rPr lang="cs-CZ" sz="2000" dirty="0"/>
              <a:t>: </a:t>
            </a:r>
            <a:r>
              <a:rPr lang="cs-CZ" sz="2000" dirty="0">
                <a:hlinkClick r:id="rId5"/>
              </a:rPr>
              <a:t>http://www2.goethe.de/ins/pl/war/graphicnovels/FINAL_Kinderland%20von%20Mawil.pdf</a:t>
            </a:r>
            <a:endParaRPr lang="cs-CZ" sz="2000" dirty="0"/>
          </a:p>
          <a:p>
            <a:r>
              <a:rPr lang="cs-CZ" sz="2000" dirty="0"/>
              <a:t>https://landeskunde.wordpress.com/2015/02/26/daf-materialien-zu-graphic-novels-in-der-schule/</a:t>
            </a:r>
          </a:p>
          <a:p>
            <a:r>
              <a:rPr lang="cs-CZ" sz="2000" dirty="0" err="1"/>
              <a:t>Generator</a:t>
            </a:r>
            <a:endParaRPr lang="cs-CZ" sz="2000" dirty="0"/>
          </a:p>
          <a:p>
            <a:pPr lvl="1"/>
            <a:r>
              <a:rPr lang="cs-CZ" dirty="0"/>
              <a:t> </a:t>
            </a:r>
            <a:r>
              <a:rPr lang="cs-CZ" dirty="0">
                <a:hlinkClick r:id="rId6"/>
              </a:rPr>
              <a:t>http://stripgenerator.com/strip/create</a:t>
            </a:r>
            <a:endParaRPr lang="cs-CZ" dirty="0"/>
          </a:p>
          <a:p>
            <a:pPr lvl="1"/>
            <a:r>
              <a:rPr lang="cs-CZ" dirty="0">
                <a:hlinkClick r:id="rId7"/>
              </a:rPr>
              <a:t>https://www.pixton.com/</a:t>
            </a:r>
            <a:endParaRPr lang="cs-CZ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706464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A1ED9D72-A8CE-45DC-A546-D357ED02B2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971131"/>
          </a:xfrm>
        </p:spPr>
        <p:txBody>
          <a:bodyPr>
            <a:normAutofit/>
          </a:bodyPr>
          <a:lstStyle/>
          <a:p>
            <a:r>
              <a:rPr lang="cs-CZ" sz="3200" b="1" dirty="0" err="1" smtClean="0"/>
              <a:t>Kjl</a:t>
            </a:r>
            <a:r>
              <a:rPr lang="cs-CZ" sz="3200" b="1" dirty="0" smtClean="0"/>
              <a:t> </a:t>
            </a:r>
            <a:r>
              <a:rPr lang="cs-CZ" sz="3200" b="1" dirty="0" err="1" smtClean="0"/>
              <a:t>und</a:t>
            </a:r>
            <a:r>
              <a:rPr lang="cs-CZ" sz="3200" b="1" dirty="0" smtClean="0"/>
              <a:t> exil</a:t>
            </a:r>
            <a:r>
              <a:rPr lang="cs-CZ" sz="3200" b="1" dirty="0"/>
              <a:t/>
            </a:r>
            <a:br>
              <a:rPr lang="cs-CZ" sz="3200" b="1" dirty="0"/>
            </a:br>
            <a:r>
              <a:rPr lang="cs-CZ" sz="2000" b="1" dirty="0"/>
              <a:t>(</a:t>
            </a:r>
            <a:r>
              <a:rPr lang="cs-CZ" sz="2000" b="1" dirty="0" err="1"/>
              <a:t>vgl</a:t>
            </a:r>
            <a:r>
              <a:rPr lang="cs-CZ" sz="2000" b="1" dirty="0"/>
              <a:t>. </a:t>
            </a:r>
            <a:r>
              <a:rPr lang="cs-CZ" sz="2000" b="1" dirty="0" err="1"/>
              <a:t>Schikorsky</a:t>
            </a:r>
            <a:r>
              <a:rPr lang="cs-CZ" sz="2000" b="1" dirty="0"/>
              <a:t>, 2003, S. 133-135)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="" xmlns:a16="http://schemas.microsoft.com/office/drawing/2014/main" id="{90AAF113-6DE6-4903-95E5-468D9CC432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3" y="1477108"/>
            <a:ext cx="9905999" cy="5065712"/>
          </a:xfrm>
        </p:spPr>
        <p:txBody>
          <a:bodyPr>
            <a:noAutofit/>
          </a:bodyPr>
          <a:lstStyle/>
          <a:p>
            <a:r>
              <a:rPr lang="cs-CZ" sz="2000" dirty="0" err="1"/>
              <a:t>Deutsche</a:t>
            </a:r>
            <a:r>
              <a:rPr lang="cs-CZ" sz="2000" dirty="0"/>
              <a:t> </a:t>
            </a:r>
            <a:r>
              <a:rPr lang="cs-CZ" sz="2000" dirty="0" err="1"/>
              <a:t>Autoren</a:t>
            </a:r>
            <a:r>
              <a:rPr lang="cs-CZ" sz="2000" dirty="0"/>
              <a:t> </a:t>
            </a:r>
            <a:r>
              <a:rPr lang="cs-CZ" sz="2000" dirty="0" err="1"/>
              <a:t>im</a:t>
            </a:r>
            <a:r>
              <a:rPr lang="cs-CZ" sz="2000" dirty="0"/>
              <a:t> Exil – </a:t>
            </a:r>
            <a:r>
              <a:rPr lang="cs-CZ" sz="2000" dirty="0" err="1"/>
              <a:t>Außenseiter</a:t>
            </a:r>
            <a:r>
              <a:rPr lang="cs-CZ" sz="2000" dirty="0"/>
              <a:t> der </a:t>
            </a:r>
            <a:r>
              <a:rPr lang="cs-CZ" sz="2000" dirty="0" err="1"/>
              <a:t>Kinderliteraturgeschichte</a:t>
            </a:r>
            <a:r>
              <a:rPr lang="cs-CZ" sz="2000" dirty="0"/>
              <a:t> (</a:t>
            </a:r>
            <a:r>
              <a:rPr lang="cs-CZ" sz="2000" dirty="0" err="1"/>
              <a:t>trotz</a:t>
            </a:r>
            <a:r>
              <a:rPr lang="cs-CZ" sz="2000" dirty="0"/>
              <a:t> </a:t>
            </a:r>
            <a:r>
              <a:rPr lang="cs-CZ" sz="2000" dirty="0" err="1"/>
              <a:t>Qualität</a:t>
            </a:r>
            <a:r>
              <a:rPr lang="cs-CZ" sz="2000" dirty="0"/>
              <a:t> </a:t>
            </a:r>
            <a:r>
              <a:rPr lang="cs-CZ" sz="2000" dirty="0" err="1"/>
              <a:t>ihrer</a:t>
            </a:r>
            <a:r>
              <a:rPr lang="cs-CZ" sz="2000" dirty="0"/>
              <a:t> </a:t>
            </a:r>
            <a:r>
              <a:rPr lang="cs-CZ" sz="2000" dirty="0" err="1"/>
              <a:t>Werke</a:t>
            </a:r>
            <a:r>
              <a:rPr lang="cs-CZ" sz="2000" dirty="0"/>
              <a:t>)</a:t>
            </a:r>
          </a:p>
          <a:p>
            <a:r>
              <a:rPr lang="cs-CZ" sz="2000" b="1" dirty="0"/>
              <a:t>IRMGARD KEUN </a:t>
            </a:r>
          </a:p>
          <a:p>
            <a:pPr lvl="1"/>
            <a:r>
              <a:rPr lang="cs-CZ" dirty="0"/>
              <a:t>„</a:t>
            </a:r>
            <a:r>
              <a:rPr lang="cs-CZ" dirty="0" err="1"/>
              <a:t>Gilgi</a:t>
            </a:r>
            <a:r>
              <a:rPr lang="cs-CZ" dirty="0"/>
              <a:t>“ </a:t>
            </a:r>
          </a:p>
          <a:p>
            <a:pPr lvl="1"/>
            <a:r>
              <a:rPr lang="cs-CZ" dirty="0"/>
              <a:t>„Kind </a:t>
            </a:r>
            <a:r>
              <a:rPr lang="cs-CZ" dirty="0" err="1"/>
              <a:t>aller</a:t>
            </a:r>
            <a:r>
              <a:rPr lang="cs-CZ" dirty="0"/>
              <a:t> </a:t>
            </a:r>
            <a:r>
              <a:rPr lang="cs-CZ" dirty="0" err="1"/>
              <a:t>Länder</a:t>
            </a:r>
            <a:r>
              <a:rPr lang="cs-CZ" dirty="0"/>
              <a:t>“ (</a:t>
            </a:r>
            <a:r>
              <a:rPr lang="cs-CZ" dirty="0" err="1"/>
              <a:t>über</a:t>
            </a:r>
            <a:r>
              <a:rPr lang="cs-CZ" dirty="0"/>
              <a:t> </a:t>
            </a:r>
            <a:r>
              <a:rPr lang="cs-CZ" dirty="0" err="1"/>
              <a:t>das</a:t>
            </a:r>
            <a:r>
              <a:rPr lang="cs-CZ" dirty="0"/>
              <a:t> </a:t>
            </a:r>
            <a:r>
              <a:rPr lang="cs-CZ" dirty="0" err="1"/>
              <a:t>Leben</a:t>
            </a:r>
            <a:r>
              <a:rPr lang="cs-CZ" dirty="0"/>
              <a:t> </a:t>
            </a:r>
            <a:r>
              <a:rPr lang="cs-CZ" dirty="0" err="1"/>
              <a:t>auf</a:t>
            </a:r>
            <a:r>
              <a:rPr lang="cs-CZ" dirty="0"/>
              <a:t> der </a:t>
            </a:r>
            <a:r>
              <a:rPr lang="cs-CZ" dirty="0" err="1"/>
              <a:t>Flucht</a:t>
            </a:r>
            <a:r>
              <a:rPr lang="cs-CZ" dirty="0"/>
              <a:t> + </a:t>
            </a:r>
            <a:r>
              <a:rPr lang="cs-CZ" dirty="0" err="1"/>
              <a:t>Heimatlosigkeit</a:t>
            </a:r>
            <a:r>
              <a:rPr lang="cs-CZ" dirty="0"/>
              <a:t> des </a:t>
            </a:r>
            <a:r>
              <a:rPr lang="cs-CZ" dirty="0" err="1"/>
              <a:t>Exils</a:t>
            </a:r>
            <a:r>
              <a:rPr lang="cs-CZ" dirty="0"/>
              <a:t>) </a:t>
            </a:r>
          </a:p>
          <a:p>
            <a:pPr lvl="1"/>
            <a:r>
              <a:rPr lang="cs-CZ" dirty="0"/>
              <a:t>„</a:t>
            </a:r>
            <a:r>
              <a:rPr lang="cs-CZ" dirty="0" err="1"/>
              <a:t>Das</a:t>
            </a:r>
            <a:r>
              <a:rPr lang="cs-CZ" dirty="0"/>
              <a:t> </a:t>
            </a:r>
            <a:r>
              <a:rPr lang="cs-CZ" dirty="0" err="1"/>
              <a:t>Mädchen</a:t>
            </a:r>
            <a:r>
              <a:rPr lang="cs-CZ" dirty="0"/>
              <a:t>, </a:t>
            </a:r>
            <a:r>
              <a:rPr lang="cs-CZ" dirty="0" err="1"/>
              <a:t>mit</a:t>
            </a:r>
            <a:r>
              <a:rPr lang="cs-CZ" dirty="0"/>
              <a:t> dem </a:t>
            </a:r>
            <a:r>
              <a:rPr lang="cs-CZ" dirty="0" err="1"/>
              <a:t>die</a:t>
            </a:r>
            <a:r>
              <a:rPr lang="cs-CZ" dirty="0"/>
              <a:t> </a:t>
            </a:r>
            <a:r>
              <a:rPr lang="cs-CZ" dirty="0" err="1"/>
              <a:t>Kinder</a:t>
            </a:r>
            <a:r>
              <a:rPr lang="cs-CZ" dirty="0"/>
              <a:t> </a:t>
            </a:r>
            <a:r>
              <a:rPr lang="cs-CZ" dirty="0" err="1"/>
              <a:t>nicht</a:t>
            </a:r>
            <a:r>
              <a:rPr lang="cs-CZ" dirty="0"/>
              <a:t> </a:t>
            </a:r>
            <a:r>
              <a:rPr lang="cs-CZ" dirty="0" err="1"/>
              <a:t>verkehren</a:t>
            </a:r>
            <a:r>
              <a:rPr lang="cs-CZ" dirty="0"/>
              <a:t> </a:t>
            </a:r>
            <a:r>
              <a:rPr lang="cs-CZ" dirty="0" err="1"/>
              <a:t>durften</a:t>
            </a:r>
            <a:r>
              <a:rPr lang="cs-CZ" dirty="0"/>
              <a:t> –</a:t>
            </a:r>
            <a:r>
              <a:rPr lang="cs-CZ" dirty="0" err="1"/>
              <a:t>Hörbuch</a:t>
            </a:r>
            <a:r>
              <a:rPr lang="cs-CZ" dirty="0"/>
              <a:t>:  https://www.youtube.com/watch?v=6cO7xdcJ1wg</a:t>
            </a:r>
          </a:p>
          <a:p>
            <a:r>
              <a:rPr lang="cs-CZ" sz="2000" dirty="0" smtClean="0"/>
              <a:t>KJL v</a:t>
            </a:r>
            <a:r>
              <a:rPr lang="cs-CZ" sz="2000" dirty="0" smtClean="0"/>
              <a:t>or </a:t>
            </a:r>
            <a:r>
              <a:rPr lang="cs-CZ" sz="2000" dirty="0" err="1"/>
              <a:t>allem</a:t>
            </a:r>
            <a:r>
              <a:rPr lang="cs-CZ" sz="2000" dirty="0"/>
              <a:t> in der </a:t>
            </a:r>
            <a:r>
              <a:rPr lang="cs-CZ" sz="2000" dirty="0" err="1"/>
              <a:t>Schweiz</a:t>
            </a:r>
            <a:r>
              <a:rPr lang="cs-CZ" sz="2000" dirty="0"/>
              <a:t> – </a:t>
            </a:r>
            <a:r>
              <a:rPr lang="cs-CZ" sz="2000" b="1" dirty="0"/>
              <a:t>KURT HELD</a:t>
            </a:r>
            <a:r>
              <a:rPr lang="cs-CZ" sz="2000" dirty="0"/>
              <a:t>: „Die </a:t>
            </a:r>
            <a:r>
              <a:rPr lang="cs-CZ" sz="2000" dirty="0" err="1"/>
              <a:t>rote</a:t>
            </a:r>
            <a:r>
              <a:rPr lang="cs-CZ" sz="2000" dirty="0"/>
              <a:t> Zora </a:t>
            </a:r>
            <a:r>
              <a:rPr lang="cs-CZ" sz="2000" dirty="0" err="1"/>
              <a:t>und</a:t>
            </a:r>
            <a:r>
              <a:rPr lang="cs-CZ" sz="2000" dirty="0"/>
              <a:t> </a:t>
            </a:r>
            <a:r>
              <a:rPr lang="cs-CZ" sz="2000" dirty="0" err="1"/>
              <a:t>ihre</a:t>
            </a:r>
            <a:r>
              <a:rPr lang="cs-CZ" sz="2000" dirty="0"/>
              <a:t> Bande“ (Robin-Hood-Motive) – Trailer: https://www.youtube.com/watch?v=3f9Q1q3qn_Y</a:t>
            </a:r>
          </a:p>
          <a:p>
            <a:r>
              <a:rPr lang="cs-CZ" sz="2000" dirty="0" err="1"/>
              <a:t>Realistische</a:t>
            </a:r>
            <a:r>
              <a:rPr lang="cs-CZ" sz="2000" dirty="0"/>
              <a:t> </a:t>
            </a:r>
            <a:r>
              <a:rPr lang="cs-CZ" sz="2000" dirty="0" err="1"/>
              <a:t>Zeitzeugenschaft</a:t>
            </a:r>
            <a:r>
              <a:rPr lang="cs-CZ" sz="2000" dirty="0"/>
              <a:t>: </a:t>
            </a:r>
            <a:r>
              <a:rPr lang="cs-CZ" sz="2000" b="1" dirty="0"/>
              <a:t>LISA TETZNER</a:t>
            </a:r>
            <a:r>
              <a:rPr lang="cs-CZ" sz="2000" dirty="0"/>
              <a:t>: „Die </a:t>
            </a:r>
            <a:r>
              <a:rPr lang="cs-CZ" sz="2000" dirty="0" err="1"/>
              <a:t>Kinder</a:t>
            </a:r>
            <a:r>
              <a:rPr lang="cs-CZ" sz="2000" dirty="0"/>
              <a:t> </a:t>
            </a:r>
            <a:r>
              <a:rPr lang="cs-CZ" sz="2000" dirty="0" err="1"/>
              <a:t>aus</a:t>
            </a:r>
            <a:r>
              <a:rPr lang="cs-CZ" sz="2000" dirty="0"/>
              <a:t> </a:t>
            </a:r>
            <a:r>
              <a:rPr lang="cs-CZ" sz="2000" dirty="0" err="1"/>
              <a:t>Nr</a:t>
            </a:r>
            <a:r>
              <a:rPr lang="cs-CZ" sz="2000" dirty="0"/>
              <a:t>. 67“</a:t>
            </a:r>
          </a:p>
          <a:p>
            <a:pPr lvl="1"/>
            <a:r>
              <a:rPr lang="cs-CZ" dirty="0">
                <a:hlinkClick r:id="rId2"/>
              </a:rPr>
              <a:t>https://www.csfd.cz/film/308632-deti-z-domu-cislo-67/komentare/</a:t>
            </a:r>
            <a:endParaRPr lang="cs-CZ" dirty="0"/>
          </a:p>
          <a:p>
            <a:pPr lvl="1"/>
            <a:r>
              <a:rPr lang="cs-CZ" dirty="0"/>
              <a:t>1. </a:t>
            </a:r>
            <a:r>
              <a:rPr lang="cs-CZ" dirty="0" err="1"/>
              <a:t>Teil</a:t>
            </a:r>
            <a:r>
              <a:rPr lang="cs-CZ" dirty="0"/>
              <a:t> des </a:t>
            </a:r>
            <a:r>
              <a:rPr lang="cs-CZ" dirty="0" err="1"/>
              <a:t>Films</a:t>
            </a:r>
            <a:r>
              <a:rPr lang="cs-CZ" dirty="0"/>
              <a:t>: http://www.dailymotion.com/video/x5ieagg</a:t>
            </a:r>
          </a:p>
        </p:txBody>
      </p:sp>
    </p:spTree>
    <p:extLst>
      <p:ext uri="{BB962C8B-B14F-4D97-AF65-F5344CB8AC3E}">
        <p14:creationId xmlns:p14="http://schemas.microsoft.com/office/powerpoint/2010/main" val="1179680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B910CBB5-C51C-4FDE-BD33-A6B4826AF6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027402"/>
          </a:xfrm>
        </p:spPr>
        <p:txBody>
          <a:bodyPr/>
          <a:lstStyle/>
          <a:p>
            <a:r>
              <a:rPr lang="cs-CZ" dirty="0" err="1"/>
              <a:t>Quellenverzeichnis</a:t>
            </a:r>
            <a:r>
              <a:rPr lang="cs-CZ" dirty="0"/>
              <a:t>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="" xmlns:a16="http://schemas.microsoft.com/office/drawing/2014/main" id="{85F1FF33-74C2-4420-AF4F-8BF25F343C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3" y="1503899"/>
            <a:ext cx="9905999" cy="3541714"/>
          </a:xfrm>
        </p:spPr>
        <p:txBody>
          <a:bodyPr/>
          <a:lstStyle/>
          <a:p>
            <a:r>
              <a:rPr lang="cs-CZ" dirty="0"/>
              <a:t>Baroková, J. (2011). </a:t>
            </a:r>
            <a:r>
              <a:rPr lang="cs-CZ" i="1" dirty="0" err="1"/>
              <a:t>Gattungen</a:t>
            </a:r>
            <a:r>
              <a:rPr lang="cs-CZ" i="1" dirty="0"/>
              <a:t> der </a:t>
            </a:r>
            <a:r>
              <a:rPr lang="cs-CZ" i="1" dirty="0" err="1"/>
              <a:t>Kinder</a:t>
            </a:r>
            <a:r>
              <a:rPr lang="cs-CZ" i="1" dirty="0"/>
              <a:t>- </a:t>
            </a:r>
            <a:r>
              <a:rPr lang="cs-CZ" i="1" dirty="0" err="1"/>
              <a:t>und</a:t>
            </a:r>
            <a:r>
              <a:rPr lang="cs-CZ" i="1" dirty="0"/>
              <a:t> </a:t>
            </a:r>
            <a:r>
              <a:rPr lang="cs-CZ" i="1" dirty="0" err="1"/>
              <a:t>Jugendliteratur</a:t>
            </a:r>
            <a:r>
              <a:rPr lang="cs-CZ" i="1" dirty="0"/>
              <a:t>. </a:t>
            </a:r>
            <a:r>
              <a:rPr lang="cs-CZ" i="1" dirty="0" err="1"/>
              <a:t>Ihre</a:t>
            </a:r>
            <a:r>
              <a:rPr lang="cs-CZ" i="1" dirty="0"/>
              <a:t> Charakteristik </a:t>
            </a:r>
            <a:r>
              <a:rPr lang="cs-CZ" i="1" dirty="0" err="1"/>
              <a:t>und</a:t>
            </a:r>
            <a:r>
              <a:rPr lang="cs-CZ" i="1" dirty="0"/>
              <a:t> </a:t>
            </a:r>
            <a:r>
              <a:rPr lang="cs-CZ" i="1" dirty="0" err="1"/>
              <a:t>Geschichte</a:t>
            </a:r>
            <a:r>
              <a:rPr lang="cs-CZ" i="1" dirty="0"/>
              <a:t> </a:t>
            </a:r>
            <a:r>
              <a:rPr lang="cs-CZ" i="1" dirty="0" err="1"/>
              <a:t>samt</a:t>
            </a:r>
            <a:r>
              <a:rPr lang="cs-CZ" i="1" dirty="0"/>
              <a:t> </a:t>
            </a:r>
            <a:r>
              <a:rPr lang="cs-CZ" i="1" dirty="0" err="1"/>
              <a:t>Leseproben</a:t>
            </a:r>
            <a:r>
              <a:rPr lang="cs-CZ" dirty="0"/>
              <a:t>. Brno: Masarykova Univerzita. Pedagogická fakulta. </a:t>
            </a:r>
          </a:p>
          <a:p>
            <a:r>
              <a:rPr lang="cs-CZ" dirty="0"/>
              <a:t>Schikorsky, I. (2003</a:t>
            </a:r>
            <a:r>
              <a:rPr lang="cs-CZ" i="1" dirty="0"/>
              <a:t>). </a:t>
            </a:r>
            <a:r>
              <a:rPr lang="cs-CZ" i="1" dirty="0" err="1"/>
              <a:t>Schnellkurs</a:t>
            </a:r>
            <a:r>
              <a:rPr lang="cs-CZ" i="1" dirty="0"/>
              <a:t>. </a:t>
            </a:r>
            <a:r>
              <a:rPr lang="cs-CZ" i="1" dirty="0" err="1"/>
              <a:t>Kinder</a:t>
            </a:r>
            <a:r>
              <a:rPr lang="cs-CZ" i="1" dirty="0"/>
              <a:t>- </a:t>
            </a:r>
            <a:r>
              <a:rPr lang="cs-CZ" i="1" dirty="0" err="1"/>
              <a:t>und</a:t>
            </a:r>
            <a:r>
              <a:rPr lang="cs-CZ" i="1" dirty="0"/>
              <a:t> </a:t>
            </a:r>
            <a:r>
              <a:rPr lang="cs-CZ" i="1" dirty="0" err="1"/>
              <a:t>Jugendliteratur</a:t>
            </a:r>
            <a:r>
              <a:rPr lang="cs-CZ" dirty="0"/>
              <a:t>. </a:t>
            </a:r>
            <a:r>
              <a:rPr lang="cs-CZ" dirty="0" err="1"/>
              <a:t>Köln</a:t>
            </a:r>
            <a:r>
              <a:rPr lang="cs-CZ" dirty="0"/>
              <a:t>: </a:t>
            </a:r>
            <a:r>
              <a:rPr lang="cs-CZ" dirty="0" err="1"/>
              <a:t>DuMont</a:t>
            </a:r>
            <a:r>
              <a:rPr lang="cs-CZ" dirty="0"/>
              <a:t>.</a:t>
            </a:r>
          </a:p>
          <a:p>
            <a:endParaRPr lang="cs-CZ" dirty="0"/>
          </a:p>
          <a:p>
            <a:r>
              <a:rPr lang="cs-CZ" dirty="0"/>
              <a:t> Online-</a:t>
            </a:r>
            <a:r>
              <a:rPr lang="cs-CZ" dirty="0" err="1"/>
              <a:t>Quellen</a:t>
            </a:r>
            <a:r>
              <a:rPr lang="cs-CZ" dirty="0"/>
              <a:t> – direkt in der </a:t>
            </a:r>
            <a:r>
              <a:rPr lang="cs-CZ" dirty="0" err="1"/>
              <a:t>Präsenatiton</a:t>
            </a:r>
            <a:r>
              <a:rPr lang="cs-CZ" dirty="0"/>
              <a:t> </a:t>
            </a:r>
            <a:r>
              <a:rPr lang="cs-CZ" dirty="0" err="1"/>
              <a:t>zu</a:t>
            </a:r>
            <a:r>
              <a:rPr lang="cs-CZ" dirty="0"/>
              <a:t> </a:t>
            </a:r>
            <a:r>
              <a:rPr lang="cs-CZ" dirty="0" err="1"/>
              <a:t>finden</a:t>
            </a:r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6895994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bvod">
  <a:themeElements>
    <a:clrScheme name="Obvod">
      <a:dk1>
        <a:sysClr val="windowText" lastClr="000000"/>
      </a:dk1>
      <a:lt1>
        <a:sysClr val="window" lastClr="FFFFFF"/>
      </a:lt1>
      <a:dk2>
        <a:srgbClr val="2B5F27"/>
      </a:dk2>
      <a:lt2>
        <a:srgbClr val="D8FC68"/>
      </a:lt2>
      <a:accent1>
        <a:srgbClr val="DDC855"/>
      </a:accent1>
      <a:accent2>
        <a:srgbClr val="FCA03D"/>
      </a:accent2>
      <a:accent3>
        <a:srgbClr val="E36439"/>
      </a:accent3>
      <a:accent4>
        <a:srgbClr val="C2935B"/>
      </a:accent4>
      <a:accent5>
        <a:srgbClr val="88C25C"/>
      </a:accent5>
      <a:accent6>
        <a:srgbClr val="BFCC86"/>
      </a:accent6>
      <a:hlink>
        <a:srgbClr val="FFCE23"/>
      </a:hlink>
      <a:folHlink>
        <a:srgbClr val="FDEB86"/>
      </a:folHlink>
    </a:clrScheme>
    <a:fontScheme name="Obvod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bvod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88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82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97ECCC31-8429-4523-BE8D-8F09B7A4D4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TM04033919[[fn=Obvod]]</Template>
  <TotalTime>0</TotalTime>
  <Words>665</Words>
  <Application>Microsoft Office PowerPoint</Application>
  <PresentationFormat>Širokoúhlá obrazovka</PresentationFormat>
  <Paragraphs>68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4" baseType="lpstr">
      <vt:lpstr>Arial</vt:lpstr>
      <vt:lpstr>Symbol</vt:lpstr>
      <vt:lpstr>Trebuchet MS</vt:lpstr>
      <vt:lpstr>Tw Cen MT</vt:lpstr>
      <vt:lpstr>Obvod</vt:lpstr>
      <vt:lpstr>Sozialismus, nationalsozialismus und exil in der kjl  comics im fsu </vt:lpstr>
      <vt:lpstr>Sozialistische (kommunistische) kjl (vgl. Schikorsky, 2003, S. 123-125) </vt:lpstr>
      <vt:lpstr>nationalSozialistische kjl (vgl. Schikorsky, 2003, S. 126-133) </vt:lpstr>
      <vt:lpstr>ERICH OHSER – ZEICHNER UND KARIKATURIST  (VGL. SCHIKORSKY, 2003, S. 132)</vt:lpstr>
      <vt:lpstr>Comics</vt:lpstr>
      <vt:lpstr>Comics im fsu</vt:lpstr>
      <vt:lpstr>Comics im fsu</vt:lpstr>
      <vt:lpstr>Kjl und exil (vgl. Schikorsky, 2003, S. 133-135) </vt:lpstr>
      <vt:lpstr>Quellenverzeichnis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Sozialismus, nationalsozialismus und exil in der kjl</dc:title>
  <dc:creator>Jana Veličková</dc:creator>
  <cp:lastModifiedBy>lektor</cp:lastModifiedBy>
  <cp:revision>21</cp:revision>
  <dcterms:created xsi:type="dcterms:W3CDTF">2017-11-20T10:38:10Z</dcterms:created>
  <dcterms:modified xsi:type="dcterms:W3CDTF">2017-11-21T08:40:58Z</dcterms:modified>
</cp:coreProperties>
</file>