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761163" cy="99425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F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9676" autoAdjust="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1" y="1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E69C8-94E5-43DF-B79C-EA1017A382B8}" type="datetimeFigureOut">
              <a:rPr lang="cs-CZ" smtClean="0"/>
              <a:pPr/>
              <a:t>6.4.2018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4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1" y="9443664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379D6-8CF4-4757-A3FB-EFFC81886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94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3763" y="744538"/>
            <a:ext cx="497363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5"/>
            <a:ext cx="5408930" cy="4474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3"/>
            <a:ext cx="2929837" cy="4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3"/>
            <a:ext cx="2929837" cy="4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B1DBAF9-DD18-435B-8856-06F2AD01FD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604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DBAF9-DD18-435B-8856-06F2AD01FDDC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711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DBAF9-DD18-435B-8856-06F2AD01FDD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28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C90DA3F-1D5D-4C9A-8B28-4D835F4B77D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DE92-B8E1-43B8-9006-FEF1F5FDD2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7735E-4F70-4517-9D6B-63177B03BEA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47A33-A1E0-4EA5-9857-4C08182DD3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C1E7A-7813-457A-8613-CB8837C679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A74B1-1F69-4AE9-BC2E-235FDE852A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B8AEF-7DD8-45D8-A420-1E1FFA4FEA3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D9D03-C747-4FE1-B773-30296A1134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AEDAE-ECE2-4344-A5CD-20C55EF2747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A886E-AF41-4DEB-83C4-20F73823AA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A64B3-3DA8-4F6F-94B9-CE665BC91F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C87321-08BB-4CDE-A0FF-0A5F35319D7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.mareckova@ped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4744"/>
            <a:ext cx="7772400" cy="2736304"/>
          </a:xfrm>
        </p:spPr>
        <p:txBody>
          <a:bodyPr/>
          <a:lstStyle/>
          <a:p>
            <a:r>
              <a:rPr lang="cs-CZ" sz="6600" dirty="0" smtClean="0"/>
              <a:t/>
            </a:r>
            <a:br>
              <a:rPr lang="cs-CZ" sz="6600" dirty="0" smtClean="0"/>
            </a:br>
            <a:r>
              <a:rPr lang="cs-CZ" sz="6600" dirty="0"/>
              <a:t/>
            </a:r>
            <a:br>
              <a:rPr lang="cs-CZ" sz="6600" dirty="0"/>
            </a:br>
            <a:r>
              <a:rPr lang="cs-CZ" sz="6600" dirty="0" smtClean="0"/>
              <a:t/>
            </a:r>
            <a:br>
              <a:rPr lang="cs-CZ" sz="6600" dirty="0" smtClean="0"/>
            </a:br>
            <a:r>
              <a:rPr lang="cs-CZ" sz="6600" dirty="0"/>
              <a:t/>
            </a:r>
            <a:br>
              <a:rPr lang="cs-CZ" sz="6600" dirty="0"/>
            </a:br>
            <a:r>
              <a:rPr lang="cs-CZ" sz="6600" dirty="0" smtClean="0"/>
              <a:t/>
            </a:r>
            <a:br>
              <a:rPr lang="cs-CZ" sz="6600" dirty="0" smtClean="0"/>
            </a:br>
            <a:r>
              <a:rPr lang="cs-CZ" sz="6600" dirty="0"/>
              <a:t/>
            </a:r>
            <a:br>
              <a:rPr lang="cs-CZ" sz="6600" dirty="0"/>
            </a:br>
            <a:r>
              <a:rPr lang="cs-CZ" sz="6600" dirty="0" err="1" smtClean="0"/>
              <a:t>Sprachmittlung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9725"/>
            <a:ext cx="7702550" cy="17272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600" b="1" dirty="0"/>
              <a:t>Mgr. Pavla </a:t>
            </a:r>
            <a:r>
              <a:rPr lang="cs-CZ" sz="1600" b="1" dirty="0" smtClean="0"/>
              <a:t>Marečková, </a:t>
            </a:r>
            <a:r>
              <a:rPr lang="cs-CZ" sz="1600" b="1" dirty="0" err="1" smtClean="0"/>
              <a:t>Ph.D</a:t>
            </a:r>
            <a:r>
              <a:rPr lang="cs-CZ" sz="1600" b="1" dirty="0"/>
              <a:t>.</a:t>
            </a:r>
          </a:p>
          <a:p>
            <a:pPr>
              <a:lnSpc>
                <a:spcPct val="80000"/>
              </a:lnSpc>
            </a:pPr>
            <a:endParaRPr lang="cs-CZ" sz="1600" b="1" dirty="0"/>
          </a:p>
          <a:p>
            <a:pPr>
              <a:lnSpc>
                <a:spcPct val="80000"/>
              </a:lnSpc>
            </a:pPr>
            <a:r>
              <a:rPr lang="cs-CZ" sz="1600" dirty="0" err="1" smtClean="0"/>
              <a:t>PdF</a:t>
            </a:r>
            <a:r>
              <a:rPr lang="cs-CZ" sz="1600" dirty="0" smtClean="0"/>
              <a:t> MU, 2018</a:t>
            </a:r>
          </a:p>
          <a:p>
            <a:pPr>
              <a:lnSpc>
                <a:spcPct val="80000"/>
              </a:lnSpc>
            </a:pPr>
            <a:endParaRPr lang="cs-CZ" sz="1600" dirty="0" smtClean="0"/>
          </a:p>
          <a:p>
            <a:pPr>
              <a:lnSpc>
                <a:spcPct val="80000"/>
              </a:lnSpc>
            </a:pPr>
            <a:r>
              <a:rPr lang="cs-CZ" sz="1600" dirty="0" smtClean="0">
                <a:latin typeface="+mj-lt"/>
                <a:hlinkClick r:id="rId3"/>
              </a:rPr>
              <a:t>p.mareckova</a:t>
            </a:r>
            <a:r>
              <a:rPr lang="cs-CZ" sz="1600" dirty="0" smtClean="0">
                <a:latin typeface="+mj-lt"/>
                <a:cs typeface="Calibri" panose="020F0502020204030204" pitchFamily="34" charset="0"/>
                <a:hlinkClick r:id="rId3"/>
              </a:rPr>
              <a:t>@ped.muni.cz</a:t>
            </a:r>
            <a:endParaRPr lang="cs-CZ" sz="1600" dirty="0" smtClean="0">
              <a:latin typeface="+mj-lt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cs-CZ" sz="1600" dirty="0">
              <a:latin typeface="+mj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49216"/>
            <a:ext cx="4445745" cy="314698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SM </a:t>
            </a:r>
            <a:r>
              <a:rPr lang="cs-CZ" sz="3600" dirty="0" err="1" smtClean="0"/>
              <a:t>im</a:t>
            </a:r>
            <a:r>
              <a:rPr lang="cs-CZ" sz="3600" dirty="0" smtClean="0"/>
              <a:t> </a:t>
            </a:r>
            <a:r>
              <a:rPr lang="cs-CZ" sz="3600" dirty="0" err="1" smtClean="0"/>
              <a:t>DaF-Unterricht</a:t>
            </a:r>
            <a:r>
              <a:rPr lang="cs-CZ" sz="3600" dirty="0" smtClean="0"/>
              <a:t> – JA!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200" dirty="0" smtClean="0"/>
              <a:t>Durch SM werden </a:t>
            </a:r>
            <a:r>
              <a:rPr lang="cs-CZ" sz="2200" b="1" dirty="0" err="1" smtClean="0"/>
              <a:t>alle</a:t>
            </a:r>
            <a:r>
              <a:rPr lang="de-AT" sz="2200" b="1" dirty="0" smtClean="0"/>
              <a:t> Fertigkeiten und Teilkompetenzen </a:t>
            </a:r>
            <a:r>
              <a:rPr lang="cs-CZ" sz="2200" dirty="0" err="1" smtClean="0"/>
              <a:t>trainiert</a:t>
            </a:r>
            <a:endParaRPr lang="de-AT" sz="2200" dirty="0" smtClean="0"/>
          </a:p>
          <a:p>
            <a:r>
              <a:rPr lang="cs-CZ" sz="2200" dirty="0" err="1" smtClean="0"/>
              <a:t>Interlinguale</a:t>
            </a:r>
            <a:r>
              <a:rPr lang="cs-CZ" sz="2200" dirty="0" smtClean="0"/>
              <a:t> SM </a:t>
            </a:r>
            <a:r>
              <a:rPr lang="de-AT" sz="2200" dirty="0" smtClean="0"/>
              <a:t>kann man </a:t>
            </a:r>
            <a:r>
              <a:rPr lang="de-AT" sz="2200" b="1" dirty="0" smtClean="0"/>
              <a:t>ab A1 </a:t>
            </a:r>
            <a:r>
              <a:rPr lang="de-AT" sz="2200" dirty="0" smtClean="0"/>
              <a:t>einsetzen</a:t>
            </a:r>
            <a:r>
              <a:rPr lang="cs-CZ" sz="2200" dirty="0" smtClean="0"/>
              <a:t>, </a:t>
            </a:r>
            <a:r>
              <a:rPr lang="de-AT" sz="2200" dirty="0" smtClean="0"/>
              <a:t> </a:t>
            </a:r>
            <a:r>
              <a:rPr lang="de-AT" sz="2200" dirty="0" err="1" smtClean="0"/>
              <a:t>intralinguale</a:t>
            </a:r>
            <a:r>
              <a:rPr lang="de-AT" sz="2200" dirty="0" smtClean="0"/>
              <a:t> SM </a:t>
            </a:r>
            <a:r>
              <a:rPr lang="de-AT" sz="2200" b="1" dirty="0" smtClean="0"/>
              <a:t>ab B1</a:t>
            </a:r>
          </a:p>
          <a:p>
            <a:r>
              <a:rPr lang="de-AT" sz="2200" dirty="0" smtClean="0"/>
              <a:t>Bei der SM handeln die Lernenden im </a:t>
            </a:r>
            <a:r>
              <a:rPr lang="de-AT" sz="2200" b="1" dirty="0" smtClean="0"/>
              <a:t>sinnvollen Kontext</a:t>
            </a:r>
            <a:r>
              <a:rPr lang="de-AT" sz="2200" dirty="0" smtClean="0"/>
              <a:t> (reale Lebenssituationen aus dem Alltag)</a:t>
            </a:r>
          </a:p>
          <a:p>
            <a:r>
              <a:rPr lang="de-AT" sz="2200" dirty="0" smtClean="0"/>
              <a:t>SM ist sogar mehr als Übersetzen und Dolmetschen – es kommen noch </a:t>
            </a:r>
            <a:r>
              <a:rPr lang="de-AT" sz="2200" b="1" dirty="0" smtClean="0"/>
              <a:t>andere Sprachhandlungen </a:t>
            </a:r>
            <a:r>
              <a:rPr lang="de-AT" sz="2200" dirty="0" smtClean="0"/>
              <a:t>dazu (siehe Folie 6), der Sprachmittler ist nicht nur passiver Vermittler, sondern </a:t>
            </a:r>
            <a:r>
              <a:rPr lang="de-AT" sz="2200" b="1" dirty="0" smtClean="0"/>
              <a:t>aktiver Kommunikationspartner</a:t>
            </a:r>
          </a:p>
          <a:p>
            <a:endParaRPr lang="de-AT" sz="2200" b="1" dirty="0" smtClean="0"/>
          </a:p>
          <a:p>
            <a:endParaRPr lang="de-AT" sz="2200" dirty="0" smtClean="0"/>
          </a:p>
          <a:p>
            <a:endParaRPr lang="de-AT" sz="2200" dirty="0" smtClean="0"/>
          </a:p>
          <a:p>
            <a:endParaRPr lang="de-AT" sz="2200" dirty="0"/>
          </a:p>
        </p:txBody>
      </p:sp>
    </p:spTree>
    <p:extLst>
      <p:ext uri="{BB962C8B-B14F-4D97-AF65-F5344CB8AC3E}">
        <p14:creationId xmlns:p14="http://schemas.microsoft.com/office/powerpoint/2010/main" val="196489710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Literatur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1800" dirty="0" smtClean="0"/>
              <a:t>KATELHÖN, P./NIED CURCIO, M. (2012) </a:t>
            </a:r>
            <a:r>
              <a:rPr lang="de-AT" sz="1800" i="1" dirty="0" smtClean="0"/>
              <a:t>Hand- und Übungsbuch zur Sprachmittlung Italienisch-Deutsch.</a:t>
            </a:r>
            <a:r>
              <a:rPr lang="de-AT" sz="1800" dirty="0" smtClean="0"/>
              <a:t> Berlin: Frank &amp; </a:t>
            </a:r>
            <a:r>
              <a:rPr lang="de-AT" sz="1800" dirty="0" err="1" smtClean="0"/>
              <a:t>Timme</a:t>
            </a:r>
            <a:r>
              <a:rPr lang="de-AT" sz="1800" dirty="0" smtClean="0"/>
              <a:t>.</a:t>
            </a:r>
          </a:p>
          <a:p>
            <a:r>
              <a:rPr lang="de-AT" sz="1800" dirty="0" smtClean="0"/>
              <a:t>NIED CURCIO, M./ KATELHÖN, P./ BAŠIĆ, I. (2015) </a:t>
            </a:r>
            <a:r>
              <a:rPr lang="de-AT" sz="1800" i="1" dirty="0" smtClean="0"/>
              <a:t>Sprachmittlung – Mediation – </a:t>
            </a:r>
            <a:r>
              <a:rPr lang="de-AT" sz="1800" i="1" dirty="0" err="1" smtClean="0"/>
              <a:t>Mediazione</a:t>
            </a:r>
            <a:r>
              <a:rPr lang="de-AT" sz="1800" i="1" dirty="0" smtClean="0"/>
              <a:t> </a:t>
            </a:r>
            <a:r>
              <a:rPr lang="de-AT" sz="1800" i="1" dirty="0" err="1" smtClean="0"/>
              <a:t>linguistica</a:t>
            </a:r>
            <a:r>
              <a:rPr lang="de-AT" sz="1800" i="1" dirty="0" smtClean="0"/>
              <a:t>.</a:t>
            </a:r>
            <a:r>
              <a:rPr lang="de-AT" sz="1800" dirty="0" smtClean="0"/>
              <a:t> Berlin: Frank &amp; </a:t>
            </a:r>
            <a:r>
              <a:rPr lang="de-AT" sz="1800" dirty="0" err="1" smtClean="0"/>
              <a:t>Timme</a:t>
            </a:r>
            <a:r>
              <a:rPr lang="de-AT" sz="1800" dirty="0" smtClean="0"/>
              <a:t>.</a:t>
            </a:r>
            <a:endParaRPr lang="cs-CZ" sz="1800" dirty="0" smtClean="0"/>
          </a:p>
          <a:p>
            <a:r>
              <a:rPr lang="cs-CZ" sz="1800" dirty="0" smtClean="0"/>
              <a:t>REIMANN, D. </a:t>
            </a:r>
            <a:r>
              <a:rPr lang="cs-CZ" sz="1800" dirty="0" err="1" smtClean="0"/>
              <a:t>Sprachmittlung</a:t>
            </a:r>
            <a:r>
              <a:rPr lang="cs-CZ" sz="1800" dirty="0" smtClean="0"/>
              <a:t>. (2016) </a:t>
            </a:r>
            <a:r>
              <a:rPr lang="cs-CZ" sz="1800" dirty="0" err="1" smtClean="0"/>
              <a:t>Tübingen</a:t>
            </a:r>
            <a:r>
              <a:rPr lang="cs-CZ" sz="1800" dirty="0" smtClean="0"/>
              <a:t>: </a:t>
            </a:r>
            <a:r>
              <a:rPr lang="cs-CZ" sz="1800" dirty="0" err="1" smtClean="0"/>
              <a:t>Narr</a:t>
            </a:r>
            <a:r>
              <a:rPr lang="cs-CZ" sz="1800" dirty="0" smtClean="0"/>
              <a:t> </a:t>
            </a:r>
            <a:r>
              <a:rPr lang="cs-CZ" sz="1800" dirty="0" err="1" smtClean="0"/>
              <a:t>Francke</a:t>
            </a:r>
            <a:r>
              <a:rPr lang="cs-CZ" sz="1800" dirty="0"/>
              <a:t>.</a:t>
            </a:r>
            <a:endParaRPr lang="de-AT" sz="1800" dirty="0" smtClean="0"/>
          </a:p>
          <a:p>
            <a:r>
              <a:rPr lang="de-AT" sz="1800" dirty="0" smtClean="0"/>
              <a:t>HALLET, W. (2008) </a:t>
            </a:r>
            <a:r>
              <a:rPr lang="de-AT" sz="1800" i="1" dirty="0" smtClean="0"/>
              <a:t>Zwischen Sprachen und Kulturen vermitteln. Interlinguale Kommunikation als Aufgabe. </a:t>
            </a:r>
            <a:r>
              <a:rPr lang="de-AT" sz="1800" dirty="0" smtClean="0"/>
              <a:t>Der fremdsprachliche Unterricht Englisch. Sprachmittlung, Heft 93, 2-7.</a:t>
            </a:r>
          </a:p>
          <a:p>
            <a:r>
              <a:rPr lang="de-AT" sz="1800" dirty="0" smtClean="0"/>
              <a:t>RÖSSLER, A. (2009) </a:t>
            </a:r>
            <a:r>
              <a:rPr lang="de-AT" sz="1800" i="1" dirty="0" smtClean="0"/>
              <a:t>Strategisch sprachmitteln im Spanischunterricht. </a:t>
            </a:r>
            <a:r>
              <a:rPr lang="de-AT" sz="1800" dirty="0" smtClean="0"/>
              <a:t>Fremdsprachen lehren und lernen 38, 158-174.</a:t>
            </a:r>
          </a:p>
          <a:p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03908792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/>
              <a:t>Begriffsklärung</a:t>
            </a:r>
            <a:r>
              <a:rPr lang="cs-CZ" sz="3600" dirty="0" smtClean="0"/>
              <a:t> (SM)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400" dirty="0" smtClean="0"/>
              <a:t>Der Begriff „Sprachmittler“ – 1940 (Otto </a:t>
            </a:r>
            <a:r>
              <a:rPr lang="de-AT" sz="2400" dirty="0" err="1" smtClean="0"/>
              <a:t>Monien</a:t>
            </a:r>
            <a:r>
              <a:rPr lang="de-AT" sz="2400" dirty="0" smtClean="0"/>
              <a:t>) als Oberbegriff für Übersetzer, Dolmetscher</a:t>
            </a:r>
          </a:p>
          <a:p>
            <a:r>
              <a:rPr lang="de-AT" sz="2400" dirty="0" smtClean="0"/>
              <a:t>Sprachmittlung - in der DDR als Oberbegriff für Übersetzen und Dolmetschen, dann kam der Begriff „Translation“ und die SM kam aus Mode. </a:t>
            </a:r>
            <a:r>
              <a:rPr lang="cs-CZ" sz="2400" dirty="0" smtClean="0"/>
              <a:t>Der </a:t>
            </a:r>
            <a:r>
              <a:rPr lang="cs-CZ" sz="2400" dirty="0" err="1" smtClean="0"/>
              <a:t>Begriff</a:t>
            </a:r>
            <a:r>
              <a:rPr lang="cs-CZ" sz="2400" dirty="0" smtClean="0"/>
              <a:t> </a:t>
            </a:r>
            <a:r>
              <a:rPr lang="de-AT" sz="2400" dirty="0" smtClean="0"/>
              <a:t>Translation hat sich auch in der BRD durchgesetzt.</a:t>
            </a:r>
          </a:p>
          <a:p>
            <a:r>
              <a:rPr lang="de-AT" sz="2400" b="1" dirty="0" smtClean="0"/>
              <a:t>In der älteren Literatur sind </a:t>
            </a:r>
            <a:r>
              <a:rPr lang="cs-CZ" sz="2400" b="1" dirty="0" err="1" smtClean="0"/>
              <a:t>also</a:t>
            </a:r>
            <a:r>
              <a:rPr lang="cs-CZ" sz="2400" b="1" dirty="0" smtClean="0"/>
              <a:t> </a:t>
            </a:r>
            <a:r>
              <a:rPr lang="de-AT" sz="2400" b="1" dirty="0" smtClean="0"/>
              <a:t>SM und Translation als Synonyme zu betrachten.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66379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/>
              <a:t>Begriffsklärung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400" dirty="0" smtClean="0"/>
              <a:t>1985 (Knapp und Knapp-</a:t>
            </a:r>
            <a:r>
              <a:rPr lang="de-AT" sz="2400" dirty="0" err="1" smtClean="0"/>
              <a:t>Pothoff</a:t>
            </a:r>
            <a:r>
              <a:rPr lang="de-AT" sz="2400" dirty="0" smtClean="0"/>
              <a:t>) – </a:t>
            </a:r>
            <a:r>
              <a:rPr lang="cs-CZ" sz="2400" dirty="0" err="1" smtClean="0"/>
              <a:t>Unterscheidung</a:t>
            </a:r>
            <a:r>
              <a:rPr lang="cs-CZ" sz="2400" dirty="0" smtClean="0"/>
              <a:t> </a:t>
            </a:r>
            <a:r>
              <a:rPr lang="cs-CZ" sz="2400" dirty="0" err="1" smtClean="0"/>
              <a:t>zwischen</a:t>
            </a:r>
            <a:r>
              <a:rPr lang="de-AT" sz="2400" dirty="0" smtClean="0"/>
              <a:t> SM </a:t>
            </a:r>
            <a:r>
              <a:rPr lang="cs-CZ" sz="2400" dirty="0" err="1" smtClean="0"/>
              <a:t>und</a:t>
            </a:r>
            <a:r>
              <a:rPr lang="cs-CZ" sz="2400" dirty="0" smtClean="0"/>
              <a:t> </a:t>
            </a:r>
            <a:r>
              <a:rPr lang="de-AT" sz="2400" dirty="0" smtClean="0"/>
              <a:t>Übersetzen</a:t>
            </a:r>
            <a:r>
              <a:rPr lang="cs-CZ" sz="2400" dirty="0" smtClean="0"/>
              <a:t>/</a:t>
            </a:r>
            <a:r>
              <a:rPr lang="de-AT" sz="2400" dirty="0" smtClean="0"/>
              <a:t> Dolmetschen (das entscheidende Kriterium ist die aktive bzw. passive Rolle des Sprachmittlers)</a:t>
            </a:r>
          </a:p>
          <a:p>
            <a:r>
              <a:rPr lang="de-AT" sz="2400" dirty="0" smtClean="0"/>
              <a:t>Heute: Der Begriff </a:t>
            </a:r>
            <a:r>
              <a:rPr lang="cs-CZ" sz="2400" dirty="0" smtClean="0"/>
              <a:t>SM </a:t>
            </a:r>
            <a:r>
              <a:rPr lang="de-AT" sz="2400" dirty="0" smtClean="0"/>
              <a:t>steht </a:t>
            </a:r>
            <a:r>
              <a:rPr lang="de-AT" sz="2400" dirty="0" smtClean="0"/>
              <a:t>im GER und in Profile deutsch </a:t>
            </a:r>
            <a:r>
              <a:rPr lang="cs-CZ" sz="2400" dirty="0" err="1" smtClean="0"/>
              <a:t>und</a:t>
            </a:r>
            <a:r>
              <a:rPr lang="cs-CZ" sz="2400" dirty="0" smtClean="0"/>
              <a:t> </a:t>
            </a:r>
            <a:r>
              <a:rPr lang="cs-CZ" sz="2400" dirty="0" err="1" smtClean="0"/>
              <a:t>wird</a:t>
            </a:r>
            <a:r>
              <a:rPr lang="cs-CZ" sz="2400" dirty="0" smtClean="0"/>
              <a:t> </a:t>
            </a:r>
            <a:r>
              <a:rPr lang="cs-CZ" sz="2400" dirty="0" err="1" smtClean="0"/>
              <a:t>sowohl</a:t>
            </a:r>
            <a:r>
              <a:rPr lang="cs-CZ" sz="2400" dirty="0"/>
              <a:t> </a:t>
            </a:r>
            <a:r>
              <a:rPr lang="cs-CZ" sz="2400" dirty="0" err="1" smtClean="0"/>
              <a:t>im</a:t>
            </a:r>
            <a:r>
              <a:rPr lang="cs-CZ" sz="2400" dirty="0" smtClean="0"/>
              <a:t> </a:t>
            </a:r>
            <a:r>
              <a:rPr lang="cs-CZ" sz="2400" b="1" dirty="0" err="1" smtClean="0"/>
              <a:t>weiteren</a:t>
            </a:r>
            <a:r>
              <a:rPr lang="cs-CZ" sz="2400" dirty="0" smtClean="0"/>
              <a:t> </a:t>
            </a:r>
            <a:r>
              <a:rPr lang="cs-CZ" sz="2400" dirty="0" err="1" smtClean="0"/>
              <a:t>als</a:t>
            </a:r>
            <a:r>
              <a:rPr lang="cs-CZ" sz="2400" dirty="0" smtClean="0"/>
              <a:t> </a:t>
            </a:r>
            <a:r>
              <a:rPr lang="cs-CZ" sz="2400" dirty="0" err="1" smtClean="0"/>
              <a:t>auch</a:t>
            </a:r>
            <a:r>
              <a:rPr lang="cs-CZ" sz="2400" dirty="0" smtClean="0"/>
              <a:t> </a:t>
            </a:r>
            <a:r>
              <a:rPr lang="cs-CZ" sz="2400" dirty="0" err="1" smtClean="0"/>
              <a:t>im</a:t>
            </a:r>
            <a:r>
              <a:rPr lang="cs-CZ" sz="2400" dirty="0" smtClean="0"/>
              <a:t> </a:t>
            </a:r>
            <a:r>
              <a:rPr lang="cs-CZ" sz="2400" b="1" dirty="0" err="1" smtClean="0"/>
              <a:t>engeren</a:t>
            </a:r>
            <a:r>
              <a:rPr lang="cs-CZ" sz="2400" b="1" dirty="0" smtClean="0"/>
              <a:t> </a:t>
            </a:r>
            <a:r>
              <a:rPr lang="cs-CZ" sz="2400" dirty="0" err="1" smtClean="0"/>
              <a:t>Sinne</a:t>
            </a:r>
            <a:r>
              <a:rPr lang="cs-CZ" sz="2400" dirty="0"/>
              <a:t> </a:t>
            </a:r>
            <a:r>
              <a:rPr lang="cs-CZ" sz="2400" dirty="0" err="1" smtClean="0"/>
              <a:t>verstanden</a:t>
            </a:r>
            <a:r>
              <a:rPr lang="cs-CZ" sz="2400" dirty="0" smtClean="0"/>
              <a:t>.</a:t>
            </a:r>
            <a:endParaRPr lang="de-AT" sz="2400" dirty="0" smtClean="0"/>
          </a:p>
        </p:txBody>
      </p:sp>
    </p:spTree>
    <p:extLst>
      <p:ext uri="{BB962C8B-B14F-4D97-AF65-F5344CB8AC3E}">
        <p14:creationId xmlns:p14="http://schemas.microsoft.com/office/powerpoint/2010/main" val="68217506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SM </a:t>
            </a:r>
            <a:r>
              <a:rPr lang="cs-CZ" sz="3600" dirty="0" err="1" smtClean="0"/>
              <a:t>im</a:t>
            </a:r>
            <a:r>
              <a:rPr lang="cs-CZ" sz="3600" dirty="0" smtClean="0"/>
              <a:t> GER </a:t>
            </a:r>
            <a:r>
              <a:rPr lang="cs-CZ" sz="3600" dirty="0" err="1" smtClean="0"/>
              <a:t>und</a:t>
            </a:r>
            <a:r>
              <a:rPr lang="cs-CZ" sz="3600" dirty="0" smtClean="0"/>
              <a:t> in Profile </a:t>
            </a:r>
            <a:r>
              <a:rPr lang="cs-CZ" sz="3600" dirty="0" err="1" smtClean="0"/>
              <a:t>deutsch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dirty="0" smtClean="0"/>
              <a:t>Mündliche Sprachmittlung:</a:t>
            </a:r>
          </a:p>
          <a:p>
            <a:pPr>
              <a:buFontTx/>
              <a:buChar char="-"/>
            </a:pPr>
            <a:r>
              <a:rPr lang="de-AT" sz="2400" b="1" dirty="0" smtClean="0"/>
              <a:t>Simultan-Dolmetschen</a:t>
            </a:r>
            <a:r>
              <a:rPr lang="de-AT" sz="2400" dirty="0" smtClean="0"/>
              <a:t> (Konferenzen, Besprechungen, Reden usw.)</a:t>
            </a:r>
          </a:p>
          <a:p>
            <a:pPr>
              <a:buFontTx/>
              <a:buChar char="-"/>
            </a:pPr>
            <a:r>
              <a:rPr lang="de-AT" sz="2400" b="1" dirty="0" smtClean="0"/>
              <a:t>Konsekutiv-Dolmetschen</a:t>
            </a:r>
            <a:r>
              <a:rPr lang="de-AT" sz="2400" dirty="0" smtClean="0"/>
              <a:t> (Begrüßungsansprachen, Führungen usw.)</a:t>
            </a:r>
          </a:p>
          <a:p>
            <a:pPr>
              <a:buFontTx/>
              <a:buChar char="-"/>
            </a:pPr>
            <a:r>
              <a:rPr lang="de-AT" sz="2400" b="1" dirty="0" smtClean="0">
                <a:solidFill>
                  <a:schemeClr val="accent2"/>
                </a:solidFill>
              </a:rPr>
              <a:t>Informelles Dolmetschen </a:t>
            </a:r>
            <a:r>
              <a:rPr lang="de-AT" sz="2400" dirty="0" smtClean="0">
                <a:solidFill>
                  <a:schemeClr val="accent2"/>
                </a:solidFill>
              </a:rPr>
              <a:t>für ausländische Besucher, Kunden, Familienangehörige von Schildern, Speisekarten, Informationen im Hotel, usw. </a:t>
            </a:r>
            <a:endParaRPr lang="de-AT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746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SM </a:t>
            </a:r>
            <a:r>
              <a:rPr lang="cs-CZ" sz="3600" dirty="0" err="1" smtClean="0"/>
              <a:t>im</a:t>
            </a:r>
            <a:r>
              <a:rPr lang="cs-CZ" sz="3600" dirty="0" smtClean="0"/>
              <a:t> GER </a:t>
            </a:r>
            <a:r>
              <a:rPr lang="cs-CZ" sz="3600" dirty="0" err="1" smtClean="0"/>
              <a:t>und</a:t>
            </a:r>
            <a:r>
              <a:rPr lang="cs-CZ" sz="3600" dirty="0" smtClean="0"/>
              <a:t> in Profile </a:t>
            </a:r>
            <a:r>
              <a:rPr lang="cs-CZ" sz="3600" dirty="0" err="1" smtClean="0"/>
              <a:t>deutsch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Schriftliche</a:t>
            </a:r>
            <a:r>
              <a:rPr lang="cs-CZ" b="1" dirty="0" smtClean="0"/>
              <a:t> </a:t>
            </a:r>
            <a:r>
              <a:rPr lang="cs-CZ" b="1" dirty="0" err="1"/>
              <a:t>Sprachmittlung</a:t>
            </a:r>
            <a:r>
              <a:rPr lang="cs-CZ" b="1" dirty="0"/>
              <a:t>:</a:t>
            </a:r>
          </a:p>
          <a:p>
            <a:pPr>
              <a:buFontTx/>
              <a:buChar char="-"/>
            </a:pPr>
            <a:r>
              <a:rPr lang="de-AT" sz="2400" b="1" dirty="0" smtClean="0"/>
              <a:t>Genaue Übersetzung </a:t>
            </a:r>
            <a:r>
              <a:rPr lang="de-AT" sz="2400" dirty="0" smtClean="0"/>
              <a:t>(z.B. von Vorträgen, juristischen Texten usw.)</a:t>
            </a:r>
          </a:p>
          <a:p>
            <a:pPr>
              <a:buFontTx/>
              <a:buChar char="-"/>
            </a:pPr>
            <a:r>
              <a:rPr lang="de-AT" sz="2400" b="1" dirty="0" smtClean="0"/>
              <a:t>Literarische Übersetzung </a:t>
            </a:r>
            <a:r>
              <a:rPr lang="cs-CZ" sz="2400" dirty="0" smtClean="0"/>
              <a:t>(Romane, </a:t>
            </a:r>
            <a:r>
              <a:rPr lang="cs-CZ" sz="2400" dirty="0" err="1" smtClean="0"/>
              <a:t>Dramen</a:t>
            </a:r>
            <a:r>
              <a:rPr lang="cs-CZ" sz="2400" dirty="0" smtClean="0"/>
              <a:t>, Poesie …)</a:t>
            </a:r>
            <a:endParaRPr lang="de-AT" sz="2400" dirty="0" smtClean="0"/>
          </a:p>
          <a:p>
            <a:pPr>
              <a:buFontTx/>
              <a:buChar char="-"/>
            </a:pPr>
            <a:r>
              <a:rPr lang="de-AT" sz="2400" b="1" dirty="0" smtClean="0">
                <a:solidFill>
                  <a:schemeClr val="accent2"/>
                </a:solidFill>
              </a:rPr>
              <a:t>Zusammenfassung</a:t>
            </a:r>
            <a:r>
              <a:rPr lang="de-AT" sz="2400" dirty="0" smtClean="0">
                <a:solidFill>
                  <a:schemeClr val="accent2"/>
                </a:solidFill>
              </a:rPr>
              <a:t> der wesentlichsten Punkte (z.B. Zeitungsartikel)</a:t>
            </a:r>
          </a:p>
          <a:p>
            <a:pPr>
              <a:buFontTx/>
              <a:buChar char="-"/>
            </a:pPr>
            <a:r>
              <a:rPr lang="de-AT" sz="2400" b="1" dirty="0" smtClean="0">
                <a:solidFill>
                  <a:schemeClr val="accent2"/>
                </a:solidFill>
              </a:rPr>
              <a:t>Paraphrasieren </a:t>
            </a:r>
            <a:r>
              <a:rPr lang="de-AT" sz="2400" dirty="0" smtClean="0">
                <a:solidFill>
                  <a:schemeClr val="accent2"/>
                </a:solidFill>
              </a:rPr>
              <a:t>(z.B. Fachtexte für Laien)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2000" dirty="0" smtClean="0">
                <a:solidFill>
                  <a:schemeClr val="accent2"/>
                </a:solidFill>
              </a:rPr>
              <a:t>Rot </a:t>
            </a:r>
            <a:r>
              <a:rPr lang="cs-CZ" sz="2000" dirty="0" err="1" smtClean="0">
                <a:solidFill>
                  <a:schemeClr val="accent2"/>
                </a:solidFill>
              </a:rPr>
              <a:t>markiert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smtClean="0"/>
              <a:t>= so </a:t>
            </a:r>
            <a:r>
              <a:rPr lang="cs-CZ" sz="2000" dirty="0" err="1" smtClean="0"/>
              <a:t>wird</a:t>
            </a:r>
            <a:r>
              <a:rPr lang="cs-CZ" sz="2000" dirty="0" smtClean="0"/>
              <a:t> </a:t>
            </a:r>
            <a:r>
              <a:rPr lang="cs-CZ" sz="2000" dirty="0" err="1" smtClean="0"/>
              <a:t>Sprachmittlung</a:t>
            </a:r>
            <a:r>
              <a:rPr lang="cs-CZ" sz="2000" dirty="0" smtClean="0"/>
              <a:t> </a:t>
            </a:r>
            <a:r>
              <a:rPr lang="cs-CZ" sz="2000" dirty="0" err="1" smtClean="0"/>
              <a:t>im</a:t>
            </a:r>
            <a:r>
              <a:rPr lang="cs-CZ" sz="2000" dirty="0" smtClean="0"/>
              <a:t> </a:t>
            </a:r>
            <a:r>
              <a:rPr lang="cs-CZ" sz="2000" dirty="0" err="1" smtClean="0"/>
              <a:t>engeren</a:t>
            </a:r>
            <a:r>
              <a:rPr lang="cs-CZ" sz="2000" dirty="0" smtClean="0"/>
              <a:t> </a:t>
            </a:r>
            <a:r>
              <a:rPr lang="cs-CZ" sz="2000" dirty="0" err="1" smtClean="0"/>
              <a:t>Sinne</a:t>
            </a:r>
            <a:r>
              <a:rPr lang="cs-CZ" sz="2000" dirty="0" smtClean="0"/>
              <a:t> des </a:t>
            </a:r>
            <a:r>
              <a:rPr lang="cs-CZ" sz="2000" dirty="0" err="1" smtClean="0"/>
              <a:t>Wortes</a:t>
            </a:r>
            <a:r>
              <a:rPr lang="cs-CZ" sz="2000" dirty="0" smtClean="0"/>
              <a:t> </a:t>
            </a:r>
            <a:r>
              <a:rPr lang="cs-CZ" sz="2000" dirty="0" err="1" smtClean="0"/>
              <a:t>verstanden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472769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SM </a:t>
            </a:r>
            <a:r>
              <a:rPr lang="cs-CZ" sz="3600" dirty="0" err="1" smtClean="0"/>
              <a:t>im</a:t>
            </a:r>
            <a:r>
              <a:rPr lang="cs-CZ" sz="3600" dirty="0" smtClean="0"/>
              <a:t> </a:t>
            </a:r>
            <a:r>
              <a:rPr lang="cs-CZ" sz="3600" dirty="0" err="1" smtClean="0"/>
              <a:t>engeren</a:t>
            </a:r>
            <a:r>
              <a:rPr lang="cs-CZ" sz="3600" dirty="0" smtClean="0"/>
              <a:t> </a:t>
            </a:r>
            <a:r>
              <a:rPr lang="cs-CZ" sz="3600" dirty="0" err="1" smtClean="0"/>
              <a:t>Sinne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400" b="1" dirty="0" smtClean="0"/>
              <a:t>Sprachmittlung</a:t>
            </a:r>
            <a:r>
              <a:rPr lang="de-AT" sz="2400" dirty="0" smtClean="0"/>
              <a:t> = informelles* Dolmetschen und Übersetzen, die Rolle des Sprachmittlers ist aktiv, es kommen noch andere Sprachhandlungen dazu: zusammenfassen, erklären, paraphrasieren, vereinfachen u.a.</a:t>
            </a:r>
          </a:p>
          <a:p>
            <a:r>
              <a:rPr lang="cs-CZ" sz="2400" dirty="0" smtClean="0"/>
              <a:t>In </a:t>
            </a:r>
            <a:r>
              <a:rPr lang="de-AT" sz="2400" dirty="0" smtClean="0"/>
              <a:t>Profile </a:t>
            </a:r>
            <a:r>
              <a:rPr lang="de-AT" sz="2400" dirty="0" smtClean="0"/>
              <a:t>deutsch – </a:t>
            </a:r>
            <a:r>
              <a:rPr lang="de-AT" sz="2400" dirty="0" err="1" smtClean="0"/>
              <a:t>Kannbeschreibungen</a:t>
            </a:r>
            <a:r>
              <a:rPr lang="de-AT" sz="2400" dirty="0" smtClean="0"/>
              <a:t> für </a:t>
            </a:r>
            <a:r>
              <a:rPr lang="cs-CZ" sz="2400" dirty="0" err="1" smtClean="0"/>
              <a:t>sprachmittelnde</a:t>
            </a:r>
            <a:r>
              <a:rPr lang="cs-CZ" sz="2400" dirty="0" smtClean="0"/>
              <a:t> </a:t>
            </a:r>
            <a:r>
              <a:rPr lang="cs-CZ" sz="2400" dirty="0" err="1" smtClean="0"/>
              <a:t>Aktivitäten</a:t>
            </a:r>
            <a:r>
              <a:rPr lang="cs-CZ" sz="2400" dirty="0" smtClean="0"/>
              <a:t> </a:t>
            </a:r>
            <a:r>
              <a:rPr lang="de-AT" sz="2400" dirty="0" smtClean="0"/>
              <a:t>A1-C2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de-AT" sz="2400" dirty="0" smtClean="0"/>
          </a:p>
          <a:p>
            <a:pPr marL="0" indent="0">
              <a:buNone/>
            </a:pPr>
            <a:r>
              <a:rPr lang="de-AT" sz="1800" dirty="0" smtClean="0"/>
              <a:t>* Es wird der Inhalt vermittelt, wobei die Form nicht entscheidend ist (im Vergleich zum formellen Übersetzen</a:t>
            </a:r>
            <a:r>
              <a:rPr lang="cs-CZ" sz="1800" dirty="0" smtClean="0"/>
              <a:t> oder </a:t>
            </a:r>
            <a:r>
              <a:rPr lang="de-AT" sz="1800" dirty="0" smtClean="0"/>
              <a:t>Dolmetschen)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666361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/>
              <a:t>Arten</a:t>
            </a:r>
            <a:r>
              <a:rPr lang="cs-CZ" sz="3600" dirty="0" smtClean="0"/>
              <a:t> der SM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5546" y="1772816"/>
            <a:ext cx="7750869" cy="4320480"/>
          </a:xfrm>
        </p:spPr>
        <p:txBody>
          <a:bodyPr/>
          <a:lstStyle/>
          <a:p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CZ</a:t>
            </a:r>
            <a:r>
              <a:rPr lang="de-AT" sz="3600" dirty="0" smtClean="0"/>
              <a:t> </a:t>
            </a:r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 DE                  </a:t>
            </a:r>
            <a:r>
              <a:rPr lang="de-AT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</a:t>
            </a:r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linguale SM</a:t>
            </a:r>
          </a:p>
          <a:p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→ CZ		   </a:t>
            </a:r>
            <a:r>
              <a:rPr lang="de-AT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</a:t>
            </a:r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linguale SM</a:t>
            </a:r>
            <a:endParaRPr lang="cs-CZ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Trialog </a:t>
            </a:r>
            <a:r>
              <a:rPr lang="cs-CZ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		   </a:t>
            </a:r>
            <a:r>
              <a:rPr lang="de-AT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</a:t>
            </a:r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linguale SM</a:t>
            </a:r>
          </a:p>
          <a:p>
            <a:pPr marL="0" indent="0">
              <a:buNone/>
            </a:pPr>
            <a:r>
              <a:rPr lang="de-A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(Kommunikationspartner sprechen verschiede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de-A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Sprachen)</a:t>
            </a:r>
          </a:p>
          <a:p>
            <a: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  <a:t>DE → </a:t>
            </a:r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	   </a:t>
            </a:r>
            <a:r>
              <a:rPr lang="cs-CZ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	   </a:t>
            </a:r>
            <a:r>
              <a:rPr lang="de-AT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intra</a:t>
            </a:r>
            <a:r>
              <a:rPr lang="de-AT" sz="3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linguale</a:t>
            </a:r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SM </a:t>
            </a:r>
            <a:endParaRPr lang="cs-CZ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A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(Kommunikationspartner sind auf unterschiedlichen sprachlichen Kompetenzniveaus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40575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dirty="0" smtClean="0"/>
              <a:t>Kompetenzen des Sprachmittlers</a:t>
            </a:r>
            <a:endParaRPr lang="de-AT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7" y="1752600"/>
            <a:ext cx="8008937" cy="4267200"/>
          </a:xfrm>
        </p:spPr>
        <p:txBody>
          <a:bodyPr/>
          <a:lstStyle/>
          <a:p>
            <a:r>
              <a:rPr lang="de-AT" sz="2000" b="1" dirty="0" smtClean="0"/>
              <a:t>Linguistische Kompetenz </a:t>
            </a:r>
            <a:r>
              <a:rPr lang="de-AT" sz="2000" dirty="0" smtClean="0"/>
              <a:t>- besondere Rolle der Textlinguistik (oft überführt der Sprachmittler die Inhalte von einer Textsorte in die andere)</a:t>
            </a:r>
          </a:p>
          <a:p>
            <a:r>
              <a:rPr lang="de-AT" sz="2000" b="1" dirty="0" smtClean="0"/>
              <a:t>Interkulturelle Kompetenz </a:t>
            </a:r>
            <a:r>
              <a:rPr lang="de-AT" sz="2000" dirty="0" smtClean="0"/>
              <a:t>– der Sprachmittler überführt bzw. erklärt Kulturspezifika (Realien)</a:t>
            </a:r>
          </a:p>
          <a:p>
            <a:r>
              <a:rPr lang="de-AT" sz="2000" b="1" dirty="0" smtClean="0"/>
              <a:t>Strategische Kompetenz </a:t>
            </a:r>
            <a:r>
              <a:rPr lang="de-AT" sz="2000" dirty="0" smtClean="0"/>
              <a:t>– der Sprachmittler trainiert sich in Sprachverarbeitungsstrategien, Kompensationsstrategien, linguistischen Strategien usw.</a:t>
            </a:r>
          </a:p>
          <a:p>
            <a:r>
              <a:rPr lang="de-AT" sz="2000" b="1" dirty="0" smtClean="0"/>
              <a:t>Emotionale und soziale Kompetenz </a:t>
            </a:r>
            <a:r>
              <a:rPr lang="de-AT" sz="2000" dirty="0" smtClean="0"/>
              <a:t>– der Sprachmittler lernt u.a. seine Emotionen zu bewältigen, er entwickelt Empathie und Toleranz u</a:t>
            </a:r>
            <a:r>
              <a:rPr lang="cs-CZ" sz="2000" dirty="0" smtClean="0"/>
              <a:t>sw.</a:t>
            </a:r>
            <a:endParaRPr lang="de-AT" sz="2000" dirty="0" smtClean="0"/>
          </a:p>
          <a:p>
            <a:r>
              <a:rPr lang="de-AT" sz="2000" b="1" dirty="0" smtClean="0"/>
              <a:t>Lernkompetenz</a:t>
            </a:r>
            <a:r>
              <a:rPr lang="de-AT" sz="2000" dirty="0" smtClean="0"/>
              <a:t> – der Sprachmittler trainiert sich in Konzentration, Merkfähigkeit, Schlagfertigkeit u.a.</a:t>
            </a:r>
          </a:p>
        </p:txBody>
      </p:sp>
    </p:spTree>
    <p:extLst>
      <p:ext uri="{BB962C8B-B14F-4D97-AF65-F5344CB8AC3E}">
        <p14:creationId xmlns:p14="http://schemas.microsoft.com/office/powerpoint/2010/main" val="233774110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SM in der FS-Didaktik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000" dirty="0" smtClean="0"/>
              <a:t>SM = sprachliche Aktivität und Strategie zur Aneignung vom metasprachlichem und kulturellem Wissen</a:t>
            </a:r>
          </a:p>
          <a:p>
            <a:r>
              <a:rPr lang="de-AT" sz="2000" dirty="0" smtClean="0"/>
              <a:t>Übersetzung/SM sollte als Instrument der </a:t>
            </a:r>
            <a:r>
              <a:rPr lang="de-AT" sz="2000" dirty="0" err="1" smtClean="0"/>
              <a:t>Kontrastivität</a:t>
            </a:r>
            <a:r>
              <a:rPr lang="de-AT" sz="2000" dirty="0" smtClean="0"/>
              <a:t> (in Sprache und Kultur) angesehen werden</a:t>
            </a:r>
            <a:r>
              <a:rPr lang="cs-CZ" sz="2000" dirty="0" smtClean="0"/>
              <a:t>, </a:t>
            </a:r>
            <a:r>
              <a:rPr lang="cs-CZ" sz="2000" dirty="0" err="1" smtClean="0"/>
              <a:t>d.h</a:t>
            </a:r>
            <a:r>
              <a:rPr lang="cs-CZ" sz="2000" dirty="0" smtClean="0"/>
              <a:t>. positiv!</a:t>
            </a:r>
            <a:endParaRPr lang="de-AT" sz="2000" dirty="0" smtClean="0"/>
          </a:p>
          <a:p>
            <a:r>
              <a:rPr lang="de-AT" sz="2000" dirty="0" smtClean="0"/>
              <a:t>SM </a:t>
            </a:r>
            <a:r>
              <a:rPr lang="cs-CZ" sz="2000" dirty="0" smtClean="0"/>
              <a:t>kann</a:t>
            </a:r>
            <a:r>
              <a:rPr lang="de-AT" sz="2000" dirty="0" smtClean="0"/>
              <a:t> neben </a:t>
            </a:r>
            <a:r>
              <a:rPr lang="de-AT" sz="2000" i="1" dirty="0" smtClean="0"/>
              <a:t>Rezeption</a:t>
            </a:r>
            <a:r>
              <a:rPr lang="de-AT" sz="2000" dirty="0" smtClean="0"/>
              <a:t>, </a:t>
            </a:r>
            <a:r>
              <a:rPr lang="de-AT" sz="2000" i="1" dirty="0" smtClean="0"/>
              <a:t>Produktion</a:t>
            </a:r>
            <a:r>
              <a:rPr lang="de-AT" sz="2000" dirty="0" smtClean="0"/>
              <a:t>, </a:t>
            </a:r>
            <a:r>
              <a:rPr lang="de-AT" sz="2000" i="1" dirty="0" smtClean="0"/>
              <a:t>Interaktion</a:t>
            </a:r>
            <a:r>
              <a:rPr lang="de-AT" sz="2000" dirty="0" smtClean="0"/>
              <a:t> als </a:t>
            </a:r>
            <a:r>
              <a:rPr lang="cs-CZ" sz="2000" dirty="0" smtClean="0"/>
              <a:t>  </a:t>
            </a:r>
            <a:r>
              <a:rPr lang="de-AT" sz="2000" b="1" dirty="0" smtClean="0"/>
              <a:t>4.</a:t>
            </a:r>
            <a:r>
              <a:rPr lang="cs-CZ" sz="2000" b="1" dirty="0" smtClean="0"/>
              <a:t> </a:t>
            </a:r>
            <a:r>
              <a:rPr lang="de-AT" sz="2000" b="1" dirty="0" smtClean="0"/>
              <a:t>Kompetenz </a:t>
            </a:r>
            <a:r>
              <a:rPr lang="de-AT" sz="2000" dirty="0" smtClean="0"/>
              <a:t>betrachtet werden</a:t>
            </a:r>
          </a:p>
          <a:p>
            <a:r>
              <a:rPr lang="de-AT" sz="2000" dirty="0" smtClean="0"/>
              <a:t>Einige Autoren sehen SM als </a:t>
            </a:r>
            <a:r>
              <a:rPr lang="de-AT" sz="2000" b="1" dirty="0" smtClean="0"/>
              <a:t>5.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bzw</a:t>
            </a:r>
            <a:r>
              <a:rPr lang="cs-CZ" sz="2000" b="1" dirty="0" smtClean="0"/>
              <a:t>. </a:t>
            </a:r>
            <a:r>
              <a:rPr lang="cs-CZ" sz="2000" b="1" dirty="0" smtClean="0"/>
              <a:t>6.) </a:t>
            </a:r>
            <a:r>
              <a:rPr lang="de-AT" sz="2000" b="1" dirty="0" smtClean="0"/>
              <a:t>Fertigkeit</a:t>
            </a:r>
            <a:r>
              <a:rPr lang="de-AT" sz="2000" dirty="0" smtClean="0"/>
              <a:t>,</a:t>
            </a:r>
            <a:r>
              <a:rPr lang="cs-CZ" sz="2000" dirty="0" smtClean="0"/>
              <a:t> </a:t>
            </a:r>
            <a:r>
              <a:rPr lang="cs-CZ" sz="2000" dirty="0" err="1" smtClean="0"/>
              <a:t>wobei</a:t>
            </a:r>
            <a:r>
              <a:rPr lang="de-AT" sz="2000" dirty="0" smtClean="0"/>
              <a:t> Hallet (2008, zit. In Rössler 2009, 159) behauptet, die 4 Fertigkeiten sind ein integraler Bestandteil der SM</a:t>
            </a:r>
            <a:endParaRPr lang="cs-CZ" sz="2000" dirty="0" smtClean="0"/>
          </a:p>
          <a:p>
            <a:r>
              <a:rPr lang="de-AT" sz="2000" dirty="0" smtClean="0"/>
              <a:t>SM</a:t>
            </a:r>
            <a:r>
              <a:rPr lang="cs-CZ" sz="2000" dirty="0" smtClean="0"/>
              <a:t> </a:t>
            </a:r>
            <a:r>
              <a:rPr lang="cs-CZ" sz="2000" dirty="0" err="1" smtClean="0"/>
              <a:t>entspricht</a:t>
            </a:r>
            <a:r>
              <a:rPr lang="cs-CZ" sz="2000" dirty="0" smtClean="0"/>
              <a:t> der </a:t>
            </a:r>
            <a:r>
              <a:rPr lang="cs-CZ" sz="2000" dirty="0" err="1" smtClean="0"/>
              <a:t>Idee</a:t>
            </a:r>
            <a:r>
              <a:rPr lang="cs-CZ" sz="2000" dirty="0"/>
              <a:t> </a:t>
            </a:r>
            <a:r>
              <a:rPr lang="de-AT" sz="2000" dirty="0" smtClean="0"/>
              <a:t>des </a:t>
            </a:r>
            <a:r>
              <a:rPr lang="de-AT" sz="2000" b="1" dirty="0" smtClean="0"/>
              <a:t>handlungsorientierten Unterrichts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5399621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1158</TotalTime>
  <Words>699</Words>
  <Application>Microsoft Office PowerPoint</Application>
  <PresentationFormat>Předvádění na obrazovce (4:3)</PresentationFormat>
  <Paragraphs>67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</vt:lpstr>
      <vt:lpstr>Profil</vt:lpstr>
      <vt:lpstr>      Sprachmittlung   </vt:lpstr>
      <vt:lpstr>Begriffsklärung (SM)</vt:lpstr>
      <vt:lpstr>Begriffsklärung</vt:lpstr>
      <vt:lpstr>SM im GER und in Profile deutsch</vt:lpstr>
      <vt:lpstr>SM im GER und in Profile deutsch</vt:lpstr>
      <vt:lpstr>SM im engeren Sinne</vt:lpstr>
      <vt:lpstr>Arten der SM</vt:lpstr>
      <vt:lpstr>Kompetenzen des Sprachmittlers</vt:lpstr>
      <vt:lpstr>SM in der FS-Didaktik</vt:lpstr>
      <vt:lpstr>SM im DaF-Unterricht – JA!</vt:lpstr>
      <vt:lpstr>Literatur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Kreatives Schreiben im DaF-Unterricht bei lernschwachen SchülerInnen</dc:title>
  <dc:creator>Pavla</dc:creator>
  <cp:lastModifiedBy>Mareckova</cp:lastModifiedBy>
  <cp:revision>94</cp:revision>
  <cp:lastPrinted>2018-01-31T12:52:30Z</cp:lastPrinted>
  <dcterms:created xsi:type="dcterms:W3CDTF">2008-12-06T20:12:24Z</dcterms:created>
  <dcterms:modified xsi:type="dcterms:W3CDTF">2018-04-06T10:34:47Z</dcterms:modified>
</cp:coreProperties>
</file>