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4" r:id="rId3"/>
    <p:sldId id="263" r:id="rId4"/>
    <p:sldId id="258" r:id="rId5"/>
    <p:sldId id="262" r:id="rId6"/>
    <p:sldId id="266" r:id="rId7"/>
    <p:sldId id="257" r:id="rId8"/>
    <p:sldId id="265" r:id="rId9"/>
    <p:sldId id="268" r:id="rId10"/>
    <p:sldId id="269" r:id="rId11"/>
    <p:sldId id="270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0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297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76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5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5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5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41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2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4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8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2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60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09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82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DBB7-7C75-472B-9D14-9767A65EBEBC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-wc7jQOe8" TargetMode="External"/><Relationship Id="rId2" Type="http://schemas.openxmlformats.org/officeDocument/2006/relationships/hyperlink" Target="https://www.youtube.com/watch?v=rF4vJpMGXY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-XXdUMgESO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520" y="2404534"/>
            <a:ext cx="9034779" cy="1357569"/>
          </a:xfrm>
        </p:spPr>
        <p:txBody>
          <a:bodyPr/>
          <a:lstStyle/>
          <a:p>
            <a:r>
              <a:rPr lang="cs-CZ" sz="4800" dirty="0"/>
              <a:t>Didaktika finančního vzdělávání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165599"/>
            <a:ext cx="8259232" cy="1647371"/>
          </a:xfrm>
        </p:spPr>
        <p:txBody>
          <a:bodyPr>
            <a:normAutofit/>
          </a:bodyPr>
          <a:lstStyle/>
          <a:p>
            <a:r>
              <a:rPr lang="cs-CZ" sz="3000" dirty="0"/>
              <a:t>jaro </a:t>
            </a:r>
            <a:r>
              <a:rPr lang="cs-CZ" sz="3000" dirty="0" smtClean="0"/>
              <a:t>2018</a:t>
            </a:r>
            <a:endParaRPr lang="cs-CZ" sz="3000" dirty="0"/>
          </a:p>
          <a:p>
            <a:r>
              <a:rPr lang="cs-CZ" dirty="0" smtClean="0"/>
              <a:t>CŽV</a:t>
            </a:r>
            <a:endParaRPr lang="cs-CZ" dirty="0"/>
          </a:p>
          <a:p>
            <a:r>
              <a:rPr lang="cs-CZ" dirty="0" smtClean="0"/>
              <a:t>Mgr. et Mgr. Michal </a:t>
            </a:r>
            <a:r>
              <a:rPr lang="cs-CZ" dirty="0" err="1" smtClean="0"/>
              <a:t>Škerle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učo</a:t>
            </a:r>
            <a:r>
              <a:rPr lang="cs-CZ" dirty="0"/>
              <a:t> </a:t>
            </a:r>
            <a:r>
              <a:rPr lang="cs-CZ" dirty="0" smtClean="0"/>
              <a:t>145399)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9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339448"/>
              </p:ext>
            </p:extLst>
          </p:nvPr>
        </p:nvGraphicFramePr>
        <p:xfrm>
          <a:off x="746976" y="1532584"/>
          <a:ext cx="8551569" cy="4937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523"/>
                <a:gridCol w="2850523"/>
                <a:gridCol w="2850523"/>
              </a:tblGrid>
              <a:tr h="5137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</a:tr>
              <a:tr h="5137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HOSPODAŘENÍ DOMÁCNOSTÍ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008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jednoduchý rozpočet – přebytkový, schodkový, vyrovnaný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sestavení rozpočtu jednotlivce i domácnosti; druhy příjmů a výdajů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zopakovat učivo ze ZŠ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4892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příjmy a výdaje domácnosti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čistý a hrubý příjem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58365">
                <a:tc>
                  <a:txBody>
                    <a:bodyPr/>
                    <a:lstStyle/>
                    <a:p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způsoby zvýšení příjmů 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snížení výdajů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bilance (majetek vs. závazky domácnosti)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3390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finanční produkty, úročení a poplatky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5836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plánování (životní a finanční) a rizika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946163"/>
              </p:ext>
            </p:extLst>
          </p:nvPr>
        </p:nvGraphicFramePr>
        <p:xfrm>
          <a:off x="708337" y="1481073"/>
          <a:ext cx="8577330" cy="4957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110"/>
                <a:gridCol w="2859110"/>
                <a:gridCol w="2859110"/>
              </a:tblGrid>
              <a:tr h="5599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PŘEBYTEK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proč a jak spořit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spotřeba, úspory a investice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spoření, investice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řešení přebytku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pojištění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pojištění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zajištění na stáří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SCHODEK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půjčky - základ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řešení schodku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úroky, úvěry, RPSN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úvěry – druhy, podmínky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zadlužení, předlužení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důsledky nesplácení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oddlužení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5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726" y="648125"/>
            <a:ext cx="3006941" cy="320265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toto finančně gramotný člověk?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hlinkClick r:id=""/>
            </a:endParaRPr>
          </a:p>
          <a:p>
            <a:endParaRPr lang="cs-CZ" dirty="0" smtClean="0">
              <a:hlinkClick r:id="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www.youtube.com/watch?v=rF4vJpMGXYU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www.youtube.com/watch?v=EQ-wc7jQOe8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hlinkClick r:id="rId4"/>
              </a:rPr>
              <a:t>https://www.youtube.com/watch?v=-</a:t>
            </a:r>
            <a:r>
              <a:rPr lang="cs-CZ" dirty="0" smtClean="0">
                <a:hlinkClick r:id="rId4"/>
              </a:rPr>
              <a:t>XXdUMgESO0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548680"/>
            <a:ext cx="502457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7E43AA-77D8-4C20-A387-FCAADFD1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Jaký je finančně gramotný člověk?</a:t>
            </a:r>
            <a:endParaRPr lang="cs-CZ" sz="3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662DA0A-4656-4610-ACE9-4DF1E527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2131"/>
            <a:ext cx="8596668" cy="47792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000" dirty="0"/>
              <a:t>Finančně gramotný člověk je ten, který rozumí financím a umí s nimi zacházet v různých životních situacích</a:t>
            </a:r>
          </a:p>
          <a:p>
            <a:r>
              <a:rPr lang="cs-CZ" sz="2400" i="1" dirty="0" smtClean="0"/>
              <a:t>uplatňuje </a:t>
            </a:r>
            <a:r>
              <a:rPr lang="cs-CZ" sz="2400" i="1" dirty="0"/>
              <a:t>svá práva a plní své povinnosti</a:t>
            </a:r>
            <a:endParaRPr lang="cs-CZ" sz="2400" dirty="0"/>
          </a:p>
          <a:p>
            <a:r>
              <a:rPr lang="cs-CZ" sz="2400" i="1" dirty="0" smtClean="0"/>
              <a:t>řeší </a:t>
            </a:r>
            <a:r>
              <a:rPr lang="cs-CZ" sz="2400" i="1" dirty="0"/>
              <a:t>finanční problémy včas</a:t>
            </a:r>
            <a:endParaRPr lang="cs-CZ" sz="2400" dirty="0"/>
          </a:p>
          <a:p>
            <a:r>
              <a:rPr lang="cs-CZ" sz="2400" i="1" dirty="0" smtClean="0"/>
              <a:t>má </a:t>
            </a:r>
            <a:r>
              <a:rPr lang="cs-CZ" sz="2400" i="1" dirty="0"/>
              <a:t>přehled o svých výdajích a příjmech</a:t>
            </a:r>
            <a:endParaRPr lang="cs-CZ" sz="2400" dirty="0"/>
          </a:p>
          <a:p>
            <a:r>
              <a:rPr lang="cs-CZ" sz="2400" i="1" dirty="0" smtClean="0"/>
              <a:t>žije </a:t>
            </a:r>
            <a:r>
              <a:rPr lang="cs-CZ" sz="2400" i="1" dirty="0"/>
              <a:t>úměrně svým finančním možnostem</a:t>
            </a:r>
            <a:endParaRPr lang="cs-CZ" sz="2400" dirty="0"/>
          </a:p>
          <a:p>
            <a:r>
              <a:rPr lang="cs-CZ" sz="2400" i="1" dirty="0" smtClean="0"/>
              <a:t>rozumí </a:t>
            </a:r>
            <a:r>
              <a:rPr lang="cs-CZ" sz="2400" i="1" dirty="0"/>
              <a:t>výhodám (finančního) plánování</a:t>
            </a:r>
            <a:endParaRPr lang="cs-CZ" sz="2400" dirty="0"/>
          </a:p>
          <a:p>
            <a:r>
              <a:rPr lang="cs-CZ" sz="2400" i="1" dirty="0" smtClean="0"/>
              <a:t>vytváří </a:t>
            </a:r>
            <a:r>
              <a:rPr lang="cs-CZ" sz="2400" i="1" dirty="0"/>
              <a:t>finanční rezervy a řeší včas zabezpečení </a:t>
            </a:r>
            <a:r>
              <a:rPr lang="nl-NL" sz="2400" i="1" dirty="0" smtClean="0"/>
              <a:t>na </a:t>
            </a:r>
            <a:r>
              <a:rPr lang="nl-NL" sz="2400" i="1" dirty="0"/>
              <a:t>dobu, kdy nebude schopen dosahovat příjmů</a:t>
            </a:r>
            <a:endParaRPr lang="nl-NL" sz="2400" dirty="0"/>
          </a:p>
          <a:p>
            <a:r>
              <a:rPr lang="cs-CZ" sz="2400" i="1" dirty="0" smtClean="0"/>
              <a:t>uchovává </a:t>
            </a:r>
            <a:r>
              <a:rPr lang="cs-CZ" sz="2400" i="1" dirty="0"/>
              <a:t>důležité doklady a chrání své osobní údaje</a:t>
            </a:r>
            <a:endParaRPr lang="cs-CZ" sz="2400" dirty="0"/>
          </a:p>
          <a:p>
            <a:r>
              <a:rPr lang="cs-CZ" sz="2400" i="1" dirty="0" smtClean="0"/>
              <a:t>splácí </a:t>
            </a:r>
            <a:r>
              <a:rPr lang="cs-CZ" sz="2400" i="1" dirty="0"/>
              <a:t>své dluhy včas a v plné výši</a:t>
            </a:r>
            <a:endParaRPr lang="cs-CZ" sz="2400" dirty="0"/>
          </a:p>
          <a:p>
            <a:r>
              <a:rPr lang="cs-CZ" sz="2400" i="1" dirty="0" smtClean="0"/>
              <a:t>směřuje </a:t>
            </a:r>
            <a:r>
              <a:rPr lang="cs-CZ" sz="2400" i="1" dirty="0"/>
              <a:t>k dosažení finanční prosperity </a:t>
            </a:r>
            <a:endParaRPr lang="cs-CZ" sz="2400" i="1" dirty="0" smtClean="0"/>
          </a:p>
          <a:p>
            <a:r>
              <a:rPr lang="cs-CZ" sz="2200" dirty="0" smtClean="0"/>
              <a:t>Umí </a:t>
            </a:r>
            <a:r>
              <a:rPr lang="cs-CZ" sz="2200" dirty="0"/>
              <a:t>si plnit své životní sny a cíle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8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Zkuste se nejdříve trochu zamyslet…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Co vám v poslední době udělalo radost?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dirty="0" smtClean="0"/>
              <a:t>Představte si 3 věci, které byste si chtěli v budoucnu pořídit za vydělané peníze?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8768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/>
          <a:lstStyle/>
          <a:p>
            <a:r>
              <a:rPr lang="cs-CZ" dirty="0" smtClean="0"/>
              <a:t>Proč je finanční vzdělávání důležité?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51527"/>
            <a:ext cx="8596668" cy="4289835"/>
          </a:xfrm>
        </p:spPr>
        <p:txBody>
          <a:bodyPr>
            <a:normAutofit/>
          </a:bodyPr>
          <a:lstStyle/>
          <a:p>
            <a:r>
              <a:rPr lang="cs-CZ" sz="2400" b="1" dirty="0"/>
              <a:t>Ať chceme nebo nechceme, peníze jsou důležitou součástí našeho života. </a:t>
            </a:r>
            <a:endParaRPr lang="cs-CZ" sz="2400" b="1" dirty="0" smtClean="0"/>
          </a:p>
          <a:p>
            <a:r>
              <a:rPr lang="cs-CZ" sz="2400" b="1" dirty="0" smtClean="0"/>
              <a:t>Tržní </a:t>
            </a:r>
            <a:r>
              <a:rPr lang="cs-CZ" sz="2400" b="1" dirty="0"/>
              <a:t>ekonomika je na penězích postavena a my se musíme naučit s penězi zacházet. </a:t>
            </a:r>
            <a:endParaRPr lang="cs-CZ" sz="2400" b="1" dirty="0" smtClean="0"/>
          </a:p>
          <a:p>
            <a:r>
              <a:rPr lang="cs-CZ" sz="2400" b="1" dirty="0" smtClean="0"/>
              <a:t>A </a:t>
            </a:r>
            <a:r>
              <a:rPr lang="cs-CZ" sz="2400" b="1" dirty="0"/>
              <a:t>to i přesto, že je pro nás nejdůležitější životní hodnotou něco jiného </a:t>
            </a:r>
            <a:r>
              <a:rPr lang="cs-CZ" sz="2400" dirty="0"/>
              <a:t>(např. zdraví, rodina, smysluplná práce). </a:t>
            </a:r>
            <a:endParaRPr lang="cs-CZ" sz="2400" dirty="0" smtClean="0"/>
          </a:p>
          <a:p>
            <a:r>
              <a:rPr lang="cs-CZ" sz="2400" b="1" dirty="0" smtClean="0"/>
              <a:t>Bez </a:t>
            </a:r>
            <a:r>
              <a:rPr lang="cs-CZ" sz="2400" b="1" dirty="0"/>
              <a:t>peněz se v dnešním světě zkrátka nedá </a:t>
            </a:r>
            <a:r>
              <a:rPr lang="cs-CZ" sz="2400" b="1" dirty="0" smtClean="0"/>
              <a:t>žít.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883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potřebujeme finanční gramotnost?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650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Podle dotazníkového šetření Ministerstva financí z roku 2016:</a:t>
            </a:r>
          </a:p>
          <a:p>
            <a:r>
              <a:rPr lang="cs-CZ" b="1" dirty="0" smtClean="0"/>
              <a:t>2/3 </a:t>
            </a:r>
            <a:r>
              <a:rPr lang="cs-CZ" b="1" dirty="0"/>
              <a:t>dospělých se nechovají ekonomicky zodpovědně </a:t>
            </a:r>
            <a:r>
              <a:rPr lang="cs-CZ" dirty="0"/>
              <a:t>(ekonomicky zodpovědný člověk je zjednodušeně </a:t>
            </a:r>
            <a:r>
              <a:rPr lang="cs-CZ" dirty="0" smtClean="0"/>
              <a:t>ten</a:t>
            </a:r>
            <a:r>
              <a:rPr lang="cs-CZ" dirty="0"/>
              <a:t>, který lépe využívá finanční produkty, využívá svá </a:t>
            </a:r>
            <a:r>
              <a:rPr lang="cs-CZ" dirty="0" smtClean="0"/>
              <a:t>práva </a:t>
            </a:r>
            <a:r>
              <a:rPr lang="cs-CZ" dirty="0"/>
              <a:t>a zodpovědněji se rozhoduje ve světě financí)</a:t>
            </a:r>
          </a:p>
          <a:p>
            <a:r>
              <a:rPr lang="cs-CZ" b="1" dirty="0" smtClean="0"/>
              <a:t>57 </a:t>
            </a:r>
            <a:r>
              <a:rPr lang="cs-CZ" b="1" dirty="0"/>
              <a:t>% domácností nesestavuje rodinný rozpočet</a:t>
            </a:r>
            <a:endParaRPr lang="cs-CZ" dirty="0"/>
          </a:p>
          <a:p>
            <a:r>
              <a:rPr lang="cs-CZ" b="1" dirty="0" smtClean="0"/>
              <a:t>37 </a:t>
            </a:r>
            <a:r>
              <a:rPr lang="cs-CZ" b="1" dirty="0"/>
              <a:t>% </a:t>
            </a:r>
            <a:r>
              <a:rPr lang="cs-CZ" dirty="0"/>
              <a:t>respondentů </a:t>
            </a:r>
            <a:r>
              <a:rPr lang="cs-CZ" b="1" dirty="0"/>
              <a:t>si nedokáže představit, jak by </a:t>
            </a:r>
            <a:r>
              <a:rPr lang="cs-CZ" b="1" dirty="0" smtClean="0"/>
              <a:t>řešili </a:t>
            </a:r>
            <a:r>
              <a:rPr lang="cs-CZ" b="1" dirty="0"/>
              <a:t>ztrátu hlavního příjmu </a:t>
            </a:r>
            <a:r>
              <a:rPr lang="cs-CZ" dirty="0"/>
              <a:t>jejich domácnosti</a:t>
            </a:r>
          </a:p>
          <a:p>
            <a:r>
              <a:rPr lang="cs-CZ" b="1" dirty="0" smtClean="0"/>
              <a:t>19 </a:t>
            </a:r>
            <a:r>
              <a:rPr lang="cs-CZ" b="1" dirty="0"/>
              <a:t>% dospělých aktivně nespoří </a:t>
            </a:r>
            <a:r>
              <a:rPr lang="cs-CZ" dirty="0"/>
              <a:t>(a většina těch, co </a:t>
            </a:r>
            <a:r>
              <a:rPr lang="cs-CZ" dirty="0" smtClean="0"/>
              <a:t>spoří</a:t>
            </a:r>
            <a:r>
              <a:rPr lang="cs-CZ" dirty="0"/>
              <a:t>, tak činí na běžném účtu nebo v hotovosti)</a:t>
            </a:r>
          </a:p>
          <a:p>
            <a:r>
              <a:rPr lang="cs-CZ" b="1" dirty="0" smtClean="0"/>
              <a:t>15 </a:t>
            </a:r>
            <a:r>
              <a:rPr lang="cs-CZ" b="1" dirty="0"/>
              <a:t>% domácností nepokryje své životní náklady </a:t>
            </a:r>
            <a:r>
              <a:rPr lang="pl-PL" b="1" dirty="0" smtClean="0"/>
              <a:t>v </a:t>
            </a:r>
            <a:r>
              <a:rPr lang="pl-PL" b="1" dirty="0"/>
              <a:t>případě výpadku příjmů ani po dobu jednoho měsíce</a:t>
            </a:r>
            <a:endParaRPr lang="pl-PL" dirty="0"/>
          </a:p>
          <a:p>
            <a:r>
              <a:rPr lang="cs-CZ" b="1" dirty="0" smtClean="0"/>
              <a:t>42 </a:t>
            </a:r>
            <a:r>
              <a:rPr lang="cs-CZ" b="1" dirty="0"/>
              <a:t>% lidí nedokáže správně vypočítat úrok </a:t>
            </a:r>
            <a:r>
              <a:rPr lang="cs-CZ" dirty="0"/>
              <a:t>(formou jednoduchého úročení)</a:t>
            </a:r>
          </a:p>
          <a:p>
            <a:r>
              <a:rPr lang="cs-CZ" b="1" dirty="0" smtClean="0"/>
              <a:t>85 </a:t>
            </a:r>
            <a:r>
              <a:rPr lang="cs-CZ" b="1" dirty="0"/>
              <a:t>% </a:t>
            </a:r>
            <a:r>
              <a:rPr lang="cs-CZ" dirty="0"/>
              <a:t>osob </a:t>
            </a:r>
            <a:r>
              <a:rPr lang="cs-CZ" b="1" dirty="0"/>
              <a:t>se spoléhá </a:t>
            </a:r>
            <a:r>
              <a:rPr lang="cs-CZ" dirty="0"/>
              <a:t>na financování jejich životních </a:t>
            </a:r>
            <a:r>
              <a:rPr lang="pl-PL" dirty="0" smtClean="0"/>
              <a:t>nákladů </a:t>
            </a:r>
            <a:r>
              <a:rPr lang="pl-PL" b="1" dirty="0"/>
              <a:t>v důchodu na stát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045"/>
          </a:xfrm>
        </p:spPr>
        <p:txBody>
          <a:bodyPr/>
          <a:lstStyle/>
          <a:p>
            <a:r>
              <a:rPr lang="cs-CZ" dirty="0"/>
              <a:t>Proč potřebujeme finanční gramotnost?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269935"/>
              </p:ext>
            </p:extLst>
          </p:nvPr>
        </p:nvGraphicFramePr>
        <p:xfrm>
          <a:off x="618185" y="1378043"/>
          <a:ext cx="8062175" cy="4584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1234"/>
                <a:gridCol w="3160941"/>
              </a:tblGrid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Česká republika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2017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Počet osob v exekuci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863 tis.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Počet osob se 3 a více exekucemi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493 tis.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Podíl osob v exekuci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9,7 %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Celkový počet exekucí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4,67 mil.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Vymáhaná jistina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239 mld. Kč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effectLst/>
                        </a:rPr>
                        <a:t>údaje jsou pouze za fyzické osoby</a:t>
                      </a:r>
                      <a:endParaRPr lang="cs-CZ" sz="12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5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Co je finanční gramotnost?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00011"/>
            <a:ext cx="8596668" cy="4341351"/>
          </a:xfrm>
        </p:spPr>
        <p:txBody>
          <a:bodyPr>
            <a:normAutofit/>
          </a:bodyPr>
          <a:lstStyle/>
          <a:p>
            <a:r>
              <a:rPr lang="cs-CZ" sz="2200" dirty="0"/>
              <a:t>Důležitost a prospěšnost finančního vzdělávání si uvědomily země OCED již před více než deseti lety (v České republice usnesením vlády č. 1594 ze 7. prosince 2005). </a:t>
            </a:r>
            <a:endParaRPr lang="cs-CZ" sz="2200" dirty="0" smtClean="0"/>
          </a:p>
          <a:p>
            <a:r>
              <a:rPr lang="cs-CZ" sz="2200" dirty="0" smtClean="0"/>
              <a:t>Následně </a:t>
            </a:r>
            <a:r>
              <a:rPr lang="cs-CZ" sz="2200" dirty="0"/>
              <a:t>u nás vznikl </a:t>
            </a:r>
            <a:r>
              <a:rPr lang="cs-CZ" sz="2200" b="1" dirty="0"/>
              <a:t>Systém budování finanční </a:t>
            </a:r>
            <a:r>
              <a:rPr lang="cs-CZ" sz="2200" b="1" dirty="0" smtClean="0"/>
              <a:t>gramotnosti </a:t>
            </a:r>
            <a:r>
              <a:rPr lang="cs-CZ" sz="2200" dirty="0"/>
              <a:t>na základních a středních školách (</a:t>
            </a:r>
            <a:r>
              <a:rPr lang="cs-CZ" sz="2200" dirty="0" smtClean="0"/>
              <a:t>2007) a </a:t>
            </a:r>
            <a:r>
              <a:rPr lang="cs-CZ" sz="2200" dirty="0"/>
              <a:t>později </a:t>
            </a:r>
            <a:r>
              <a:rPr lang="cs-CZ" sz="2200" dirty="0" smtClean="0"/>
              <a:t>i </a:t>
            </a:r>
            <a:r>
              <a:rPr lang="cs-CZ" sz="2200" dirty="0"/>
              <a:t>ucelená </a:t>
            </a:r>
            <a:r>
              <a:rPr lang="cs-CZ" sz="2200" b="1" dirty="0"/>
              <a:t>Národní strategie </a:t>
            </a:r>
            <a:r>
              <a:rPr lang="cs-CZ" sz="2200" dirty="0"/>
              <a:t>finančního vzdělávání (</a:t>
            </a:r>
            <a:r>
              <a:rPr lang="cs-CZ" sz="2200" dirty="0" smtClean="0"/>
              <a:t>2010)</a:t>
            </a:r>
          </a:p>
          <a:p>
            <a:r>
              <a:rPr lang="cs-CZ" sz="2200" dirty="0"/>
              <a:t>V rámci Systému byly stanoveny </a:t>
            </a:r>
            <a:r>
              <a:rPr lang="cs-CZ" sz="2200" b="1" dirty="0"/>
              <a:t>Standardy </a:t>
            </a:r>
            <a:r>
              <a:rPr lang="cs-CZ" sz="2200" dirty="0"/>
              <a:t>finanční gramotnosti, ze kterých pak vycházejí požadavky Rámcových vzdělávacích programů. </a:t>
            </a:r>
          </a:p>
        </p:txBody>
      </p:sp>
    </p:spTree>
    <p:extLst>
      <p:ext uri="{BB962C8B-B14F-4D97-AF65-F5344CB8AC3E}">
        <p14:creationId xmlns:p14="http://schemas.microsoft.com/office/powerpoint/2010/main" val="33687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finanční gramotnost?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74255"/>
            <a:ext cx="8596668" cy="43671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/>
              <a:t>Národní strategie finančního vzdělávání (NSFV</a:t>
            </a:r>
            <a:r>
              <a:rPr lang="cs-CZ" sz="2000" dirty="0" smtClean="0"/>
              <a:t>) přináší definici FG. Zkráceně to znamená toto: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400" b="1" i="1" dirty="0" smtClean="0"/>
              <a:t>Finanční </a:t>
            </a:r>
            <a:r>
              <a:rPr lang="cs-CZ" sz="2400" b="1" i="1" dirty="0"/>
              <a:t>gramotnost je souhrn znalostí, dovedností a postojů, nezbytných k dosažení finanční prosperity prostřednictvím zodpovědného finančního rozhodování</a:t>
            </a:r>
            <a:r>
              <a:rPr lang="cs-CZ" sz="2400" b="1" i="1" dirty="0" smtClean="0"/>
              <a:t>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 algn="ctr">
              <a:buNone/>
            </a:pPr>
            <a:r>
              <a:rPr lang="cs-CZ" sz="2400" i="1" dirty="0"/>
              <a:t>Finanční gramotnost jako součást ekonomické gramotnosti formuje znalosti, dovednosti a hodnotové postoje, které by měl občan mít, aby se dokázal uplatnit v současné společnosti. 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83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/>
          <a:lstStyle/>
          <a:p>
            <a:r>
              <a:rPr lang="cs-CZ" dirty="0" smtClean="0"/>
              <a:t>Standardy finanční gramotnosti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560292"/>
          </a:xfrm>
        </p:spPr>
        <p:txBody>
          <a:bodyPr/>
          <a:lstStyle/>
          <a:p>
            <a:r>
              <a:rPr lang="cs-CZ" dirty="0"/>
              <a:t>Součástí Systému budování finanční gramotnosti </a:t>
            </a:r>
            <a:r>
              <a:rPr lang="cs-CZ" dirty="0" smtClean="0"/>
              <a:t>na ZŠ a SŠ jsou </a:t>
            </a:r>
            <a:r>
              <a:rPr lang="cs-CZ" dirty="0"/>
              <a:t>tzv. </a:t>
            </a:r>
            <a:r>
              <a:rPr lang="cs-CZ" b="1" dirty="0"/>
              <a:t>Standardy finanční </a:t>
            </a:r>
            <a:r>
              <a:rPr lang="cs-CZ" b="1" dirty="0" smtClean="0"/>
              <a:t>gramotnosti.</a:t>
            </a:r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dirty="0"/>
              <a:t>zdrojem pro Rámcové vzdělávací programy (RVP</a:t>
            </a:r>
            <a:r>
              <a:rPr lang="cs-CZ" dirty="0" smtClean="0"/>
              <a:t>).</a:t>
            </a:r>
          </a:p>
          <a:p>
            <a:r>
              <a:rPr lang="cs-CZ" dirty="0" smtClean="0"/>
              <a:t>Ve </a:t>
            </a:r>
            <a:r>
              <a:rPr lang="cs-CZ" dirty="0"/>
              <a:t>Standardech je určeno, co by měl z hlediska finanční gramotnosti umět absolvent daného stupně vzdělání (ZŠ 1. a 2. stupeň / SŠ</a:t>
            </a:r>
            <a:r>
              <a:rPr lang="cs-CZ" dirty="0" smtClean="0"/>
              <a:t>).</a:t>
            </a:r>
          </a:p>
          <a:p>
            <a:pPr>
              <a:buNone/>
            </a:pPr>
            <a:r>
              <a:rPr lang="cs-CZ" dirty="0"/>
              <a:t>4 okruhy:</a:t>
            </a:r>
          </a:p>
          <a:p>
            <a:r>
              <a:rPr lang="cs-CZ" dirty="0">
                <a:solidFill>
                  <a:srgbClr val="DF2540"/>
                </a:solidFill>
              </a:rPr>
              <a:t>Peníze - Nakupování a placení</a:t>
            </a:r>
          </a:p>
          <a:p>
            <a:r>
              <a:rPr lang="cs-CZ" dirty="0">
                <a:solidFill>
                  <a:srgbClr val="DF2540"/>
                </a:solidFill>
              </a:rPr>
              <a:t>Hospodaření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Přebytek rozpočtu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Schodek rozpočtu domácnosti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9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924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756157"/>
              </p:ext>
            </p:extLst>
          </p:nvPr>
        </p:nvGraphicFramePr>
        <p:xfrm>
          <a:off x="1004551" y="1313646"/>
          <a:ext cx="7984902" cy="4920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1634"/>
                <a:gridCol w="2661634"/>
                <a:gridCol w="2661634"/>
              </a:tblGrid>
              <a:tr h="4549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</a:tr>
              <a:tr h="4549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PENÍZE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363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hotovostní a bezhotovostní </a:t>
                      </a:r>
                      <a:r>
                        <a:rPr lang="cs-CZ" sz="1800" u="none" strike="noStrike" dirty="0" smtClean="0">
                          <a:effectLst/>
                        </a:rPr>
                        <a:t>forma peněz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stanovení ceny podle nákladů, poptávky a konkurence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doklady a smlouvy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454985"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reklamace zboží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kritické posouzení nabídky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43331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vliv inflace na hodnotu zboží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vhodné způsoby placení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nekalé obchodní praktiky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vhodné způsoby směny </a:t>
                      </a:r>
                      <a:r>
                        <a:rPr lang="cs-CZ" sz="1800" u="none" strike="noStrike" dirty="0" smtClean="0">
                          <a:effectLst/>
                        </a:rPr>
                        <a:t>cizí měny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bezhotovostní placení, debetní a kreditní karty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vliv inflace na příjmy, vklady, úvěry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64997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bankovní účet a výpis z účtu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ochrana proti inflaci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0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827</Words>
  <Application>Microsoft Office PowerPoint</Application>
  <PresentationFormat>Širokoúhlá obrazovka</PresentationFormat>
  <Paragraphs>142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Trebuchet MS</vt:lpstr>
      <vt:lpstr>Wingdings 3</vt:lpstr>
      <vt:lpstr>Fazeta</vt:lpstr>
      <vt:lpstr>Didaktika finančního vzdělávání</vt:lpstr>
      <vt:lpstr>Zkuste se nejdříve trochu zamyslet…</vt:lpstr>
      <vt:lpstr>Proč je finanční vzdělávání důležité?</vt:lpstr>
      <vt:lpstr>Proč potřebujeme finanční gramotnost?</vt:lpstr>
      <vt:lpstr>Proč potřebujeme finanční gramotnost?</vt:lpstr>
      <vt:lpstr>Co je finanční gramotnost?</vt:lpstr>
      <vt:lpstr>Co je finanční gramotnost?</vt:lpstr>
      <vt:lpstr>Standardy finanční gramotnosti</vt:lpstr>
      <vt:lpstr>Standardy finanční gramotnosti</vt:lpstr>
      <vt:lpstr>Standardy finanční gramotnosti</vt:lpstr>
      <vt:lpstr>Standardy finanční gramotnosti</vt:lpstr>
      <vt:lpstr>Je toto finančně gramotný člověk?</vt:lpstr>
      <vt:lpstr>Jaký je finančně gramotný člověk?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FG</dc:title>
  <dc:creator>Michal Škerle</dc:creator>
  <cp:lastModifiedBy>Skerle</cp:lastModifiedBy>
  <cp:revision>160</cp:revision>
  <dcterms:created xsi:type="dcterms:W3CDTF">2016-10-20T12:11:05Z</dcterms:created>
  <dcterms:modified xsi:type="dcterms:W3CDTF">2018-03-26T10:54:31Z</dcterms:modified>
</cp:coreProperties>
</file>