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70" r:id="rId6"/>
    <p:sldId id="273" r:id="rId7"/>
    <p:sldId id="266" r:id="rId8"/>
    <p:sldId id="260" r:id="rId9"/>
    <p:sldId id="261" r:id="rId10"/>
    <p:sldId id="263" r:id="rId11"/>
    <p:sldId id="267" r:id="rId12"/>
    <p:sldId id="269" r:id="rId13"/>
    <p:sldId id="268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cs/dane-a-pojistne/da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</a:t>
            </a:r>
            <a:r>
              <a:rPr lang="cs-CZ" sz="3000" dirty="0" smtClean="0"/>
              <a:t>2018</a:t>
            </a:r>
            <a:endParaRPr lang="cs-CZ" sz="3000" dirty="0"/>
          </a:p>
          <a:p>
            <a:r>
              <a:rPr lang="cs-CZ" dirty="0" smtClean="0"/>
              <a:t>CŽV</a:t>
            </a:r>
            <a:endParaRPr lang="cs-CZ" dirty="0"/>
          </a:p>
          <a:p>
            <a:r>
              <a:rPr lang="cs-CZ" dirty="0" smtClean="0"/>
              <a:t>Mgr. et Mgr. Michal </a:t>
            </a:r>
            <a:r>
              <a:rPr lang="cs-CZ" dirty="0" err="1" smtClean="0"/>
              <a:t>Škerle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učo</a:t>
            </a:r>
            <a:r>
              <a:rPr lang="cs-CZ" dirty="0"/>
              <a:t> </a:t>
            </a:r>
            <a:r>
              <a:rPr lang="cs-CZ" dirty="0" smtClean="0"/>
              <a:t>145399)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/>
              <a:t>3</a:t>
            </a:r>
            <a:r>
              <a:rPr lang="cs-CZ" dirty="0" smtClean="0"/>
              <a:t>) </a:t>
            </a:r>
            <a:r>
              <a:rPr lang="cs-CZ" dirty="0"/>
              <a:t>Daně právnických osob, DPH, </a:t>
            </a:r>
            <a:br>
              <a:rPr lang="cs-CZ" dirty="0"/>
            </a:br>
            <a:r>
              <a:rPr lang="cs-CZ" dirty="0"/>
              <a:t>   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FG – hospodaření domácností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věcí, daň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/>
              <a:t>4</a:t>
            </a:r>
            <a:r>
              <a:rPr lang="cs-CZ" dirty="0" smtClean="0"/>
              <a:t>) </a:t>
            </a:r>
            <a:r>
              <a:rPr lang="cs-CZ" dirty="0"/>
              <a:t>Platební 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peníze,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platební karta, debetní karta, kreditní karta, funkce a účel, ochranné prvky, bezpečnost, SIPO – Soustředěné inkaso plateb obyvatelstva, kontokorent, resp. kontokorentní úvěr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4</a:t>
            </a:r>
            <a:r>
              <a:rPr lang="cs-CZ" sz="3200" dirty="0" smtClean="0"/>
              <a:t>) </a:t>
            </a:r>
            <a:r>
              <a:rPr lang="cs-CZ" sz="3200" dirty="0"/>
              <a:t>Běžný 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5</a:t>
            </a:r>
            <a:r>
              <a:rPr lang="cs-CZ" sz="3200" dirty="0" smtClean="0"/>
              <a:t>) </a:t>
            </a:r>
            <a:r>
              <a:rPr lang="cs-CZ" sz="3200" dirty="0"/>
              <a:t>Spoření, </a:t>
            </a:r>
            <a:r>
              <a:rPr lang="cs-CZ" sz="3200" dirty="0" smtClean="0"/>
              <a:t>investování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pojmy: úspory, dluhy, spoření, investování (nemovitosti, kovy, umělecké předměty), rizika – diverzifikace, úvěry, půjčky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5</a:t>
            </a:r>
            <a:r>
              <a:rPr lang="cs-CZ" sz="3200" dirty="0" smtClean="0"/>
              <a:t>) </a:t>
            </a:r>
            <a:r>
              <a:rPr lang="cs-CZ" sz="3200" dirty="0"/>
              <a:t>Stavební </a:t>
            </a:r>
            <a:r>
              <a:rPr lang="cs-CZ" sz="3200" dirty="0" smtClean="0"/>
              <a:t>spoření, penzijní spoření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stavební spoření, spoření na bytovou otázku, úvěr ze stavebního spoření, státní podpora, výhody a nevýhody stavebního </a:t>
            </a:r>
            <a:r>
              <a:rPr lang="cs-CZ" dirty="0" smtClean="0"/>
              <a:t>spoření, penzijní spoření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5</a:t>
            </a:r>
            <a:r>
              <a:rPr lang="cs-CZ" dirty="0" smtClean="0"/>
              <a:t>) </a:t>
            </a:r>
            <a:r>
              <a:rPr lang="cs-CZ" dirty="0"/>
              <a:t>Akcie,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FG – finanční produkty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pojmy: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odevzdání </a:t>
            </a:r>
            <a:r>
              <a:rPr lang="cs-CZ" dirty="0"/>
              <a:t>písemné seminární práce </a:t>
            </a:r>
            <a:r>
              <a:rPr lang="cs-CZ" dirty="0" smtClean="0"/>
              <a:t>(6 stran) + </a:t>
            </a:r>
            <a:r>
              <a:rPr lang="cs-CZ" dirty="0"/>
              <a:t>její prezentace na semináři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/>
              <a:t>14 dní předem </a:t>
            </a:r>
            <a:r>
              <a:rPr lang="cs-CZ" b="1" dirty="0" smtClean="0"/>
              <a:t>poslat na email, </a:t>
            </a:r>
            <a:r>
              <a:rPr lang="cs-CZ" dirty="0" smtClean="0"/>
              <a:t>pak </a:t>
            </a:r>
            <a:r>
              <a:rPr lang="cs-CZ" dirty="0" smtClean="0"/>
              <a:t>uložit </a:t>
            </a:r>
            <a:r>
              <a:rPr lang="cs-CZ" dirty="0"/>
              <a:t>do odevzdávárny prezentaci v PowerPoint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hodinu)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</a:t>
            </a:r>
            <a:r>
              <a:rPr lang="cs-CZ" dirty="0" smtClean="0"/>
              <a:t>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Formy </a:t>
            </a:r>
            <a:r>
              <a:rPr lang="cs-CZ" dirty="0"/>
              <a:t>firem; Úvěry (formy) a </a:t>
            </a:r>
            <a:r>
              <a:rPr lang="cs-CZ" dirty="0" smtClean="0"/>
              <a:t>leasing; </a:t>
            </a:r>
            <a:r>
              <a:rPr lang="cs-CZ" dirty="0"/>
              <a:t>Pojištění (historie a formy), pojištění životní, majetkové, </a:t>
            </a:r>
            <a:r>
              <a:rPr lang="cs-CZ" dirty="0" smtClean="0"/>
              <a:t>odpovědnosti</a:t>
            </a:r>
            <a:endParaRPr lang="cs-CZ" dirty="0"/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Peníze – jejich význam pro tržní systém, formy, </a:t>
            </a:r>
            <a:r>
              <a:rPr lang="cs-CZ" dirty="0" smtClean="0"/>
              <a:t>historie; Rodinný </a:t>
            </a:r>
            <a:r>
              <a:rPr lang="cs-CZ" dirty="0"/>
              <a:t>rozpočet – příjmy, výdaje, úspory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– formy, </a:t>
            </a:r>
            <a:r>
              <a:rPr lang="cs-CZ" dirty="0" smtClean="0"/>
              <a:t>historie, daně </a:t>
            </a:r>
            <a:r>
              <a:rPr lang="cs-CZ" dirty="0"/>
              <a:t>fyzických </a:t>
            </a:r>
            <a:r>
              <a:rPr lang="cs-CZ" dirty="0" smtClean="0"/>
              <a:t>osob</a:t>
            </a:r>
            <a:r>
              <a:rPr lang="cs-CZ" dirty="0" smtClean="0"/>
              <a:t>; </a:t>
            </a:r>
            <a:r>
              <a:rPr lang="cs-CZ" dirty="0" smtClean="0"/>
              <a:t>Daně </a:t>
            </a:r>
            <a:r>
              <a:rPr lang="cs-CZ" dirty="0"/>
              <a:t>právnických osob, DPH, spotřební daně, ostatní daně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Platební </a:t>
            </a:r>
            <a:r>
              <a:rPr lang="cs-CZ" dirty="0"/>
              <a:t>karty – debetní, kreditní, SIPO, </a:t>
            </a:r>
            <a:r>
              <a:rPr lang="cs-CZ" dirty="0"/>
              <a:t>kontokorent; Běžný účet, spořící účet, vklady</a:t>
            </a:r>
            <a:endParaRPr lang="cs-CZ" dirty="0"/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Spoření</a:t>
            </a:r>
            <a:r>
              <a:rPr lang="cs-CZ"/>
              <a:t>, </a:t>
            </a:r>
            <a:r>
              <a:rPr lang="cs-CZ" smtClean="0"/>
              <a:t>investování; </a:t>
            </a:r>
            <a:r>
              <a:rPr lang="cs-CZ" dirty="0" smtClean="0"/>
              <a:t>Stavební </a:t>
            </a:r>
            <a:r>
              <a:rPr lang="cs-CZ" dirty="0" smtClean="0"/>
              <a:t>spoření, penzijní spoření </a:t>
            </a:r>
            <a:r>
              <a:rPr lang="cs-CZ" dirty="0" smtClean="0"/>
              <a:t>; </a:t>
            </a:r>
            <a:r>
              <a:rPr lang="cs-CZ" dirty="0" smtClean="0"/>
              <a:t>Akcie</a:t>
            </a:r>
            <a:r>
              <a:rPr lang="cs-CZ" dirty="0"/>
              <a:t>, dluhopisy, podílové fondy (výnos, riziko, likvidita) 	</a:t>
            </a:r>
          </a:p>
          <a:p>
            <a:pPr marL="0" lvl="0" indent="0">
              <a:buNone/>
              <a:tabLst>
                <a:tab pos="5918200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1) Formy </a:t>
            </a:r>
            <a:r>
              <a:rPr lang="cs-CZ" sz="3200" dirty="0" smtClean="0"/>
              <a:t>firem (podnikání)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</a:t>
            </a:r>
            <a:r>
              <a:rPr lang="cs-CZ" sz="1500" dirty="0" smtClean="0"/>
              <a:t>zákoník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HYRŠLOVÁ,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1) </a:t>
            </a:r>
            <a:r>
              <a:rPr lang="cs-CZ" sz="3200" dirty="0"/>
              <a:t>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půjčka, úvěr, bankovní instituce, nebankovní instituce, druhy úvěrů – kontokorentní, hypoteční, spotřebitelský, alternativní formy financování – leasing, úvěr vs. </a:t>
            </a:r>
            <a:r>
              <a:rPr lang="cs-CZ" sz="2200" dirty="0" smtClean="0"/>
              <a:t>Leasing, RPSN, výpočet výše úroků</a:t>
            </a:r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257/2016 </a:t>
            </a:r>
            <a:r>
              <a:rPr lang="cs-CZ" dirty="0"/>
              <a:t>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1) </a:t>
            </a:r>
            <a:r>
              <a:rPr lang="cs-CZ" dirty="0"/>
              <a:t>Pojištění 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FG – finanční produkty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pojmy: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/>
              <a:t>2</a:t>
            </a:r>
            <a:r>
              <a:rPr lang="cs-CZ" dirty="0" smtClean="0"/>
              <a:t>) </a:t>
            </a:r>
            <a:r>
              <a:rPr lang="cs-CZ" dirty="0"/>
              <a:t>Peníze – jejich význam pro tržní systém,</a:t>
            </a:r>
            <a:br>
              <a:rPr lang="cs-CZ" dirty="0"/>
            </a:br>
            <a:r>
              <a:rPr lang="cs-CZ" dirty="0"/>
              <a:t>    formy, 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peníze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funkce peněz, vlastnosti, původ a historie (příp. pohled na peníze očima ekonomických škol), dnešní formy peněz, ochranné prvky bankovek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/>
              <a:t>2) Rodinný 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FG – hospodaření domácností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pojmy: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3) Daně – formy, </a:t>
            </a:r>
            <a:r>
              <a:rPr lang="cs-CZ" sz="3200" dirty="0" smtClean="0"/>
              <a:t>historie, daně FO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pojmy: daňový systém, daňová soustava, daň, historický vývoj, dělení daní – přímé (z příjmů, majetkové) a </a:t>
            </a:r>
            <a:r>
              <a:rPr lang="cs-CZ" sz="2000" dirty="0" smtClean="0"/>
              <a:t>nepřímé, </a:t>
            </a:r>
            <a:r>
              <a:rPr lang="cs-CZ" sz="2000" dirty="0"/>
              <a:t>daně FO - poplatník, předmět daně, osvobození, příjmy za závislé činnosti, příjmy z podnikání a z jiné samostatné výdělečné činnosti, příjmy z kapitálového majetku, příjmy z nájmu, ostatní příjmy, slevy na dani, daňové </a:t>
            </a:r>
            <a:r>
              <a:rPr lang="cs-CZ" sz="2000" dirty="0" smtClean="0"/>
              <a:t>zvýhodnění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NOVÁKOVÁ</a:t>
            </a:r>
            <a:r>
              <a:rPr lang="cs-CZ" dirty="0"/>
              <a:t>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0485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843</Words>
  <Application>Microsoft Office PowerPoint</Application>
  <PresentationFormat>Širokoúhlá obrazovka</PresentationFormat>
  <Paragraphs>152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1) Formy firem (podnikání)</vt:lpstr>
      <vt:lpstr>1) Úvěry (formy) a leasing</vt:lpstr>
      <vt:lpstr>1) Pojištění (historie a formy), pojištění       životní, majetkové, odpovědnosti</vt:lpstr>
      <vt:lpstr>2) Peníze – jejich význam pro tržní systém,     formy, historie </vt:lpstr>
      <vt:lpstr>2) Rodinný rozpočet – příjmy, výdaje, úspory</vt:lpstr>
      <vt:lpstr>3) Daně – formy, historie, daně FO</vt:lpstr>
      <vt:lpstr>3) Daně právnických osob, DPH,      spotřební daně, ostatní daně</vt:lpstr>
      <vt:lpstr>4) Platební karty – debetní, kreditní, SIPO,     kontokorent</vt:lpstr>
      <vt:lpstr>4) Běžný účet, spořící účet, vklady</vt:lpstr>
      <vt:lpstr>5) Spoření, investování </vt:lpstr>
      <vt:lpstr>5) Stavební spoření, penzijní spoření </vt:lpstr>
      <vt:lpstr>5) Akcie, dluhopisy, podílové fondy       (výnos, riziko, likvidita)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lektor</cp:lastModifiedBy>
  <cp:revision>148</cp:revision>
  <dcterms:created xsi:type="dcterms:W3CDTF">2016-10-20T12:11:05Z</dcterms:created>
  <dcterms:modified xsi:type="dcterms:W3CDTF">2018-03-23T12:44:28Z</dcterms:modified>
</cp:coreProperties>
</file>