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27.02.2018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nsolvence.justice.cz/" TargetMode="External"/><Relationship Id="rId2" Type="http://schemas.openxmlformats.org/officeDocument/2006/relationships/hyperlink" Target="http://www.ekcr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cs/dane-a-pojistne/da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v.cz/" TargetMode="External"/><Relationship Id="rId2" Type="http://schemas.openxmlformats.org/officeDocument/2006/relationships/hyperlink" Target="http://www.osa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ociace-sos.cz/" TargetMode="External"/><Relationship Id="rId2" Type="http://schemas.openxmlformats.org/officeDocument/2006/relationships/hyperlink" Target="http://www.co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</a:t>
            </a:r>
            <a:r>
              <a:rPr lang="cs-CZ" sz="3000" dirty="0" smtClean="0"/>
              <a:t>2018</a:t>
            </a:r>
            <a:endParaRPr lang="cs-CZ" sz="3000" dirty="0"/>
          </a:p>
          <a:p>
            <a:r>
              <a:rPr lang="cs-CZ" dirty="0" smtClean="0"/>
              <a:t>pondělí 16:40 </a:t>
            </a:r>
            <a:r>
              <a:rPr lang="cs-CZ" dirty="0"/>
              <a:t>– </a:t>
            </a:r>
            <a:r>
              <a:rPr lang="cs-CZ" dirty="0" smtClean="0"/>
              <a:t>18:20</a:t>
            </a:r>
            <a:endParaRPr lang="cs-CZ" dirty="0"/>
          </a:p>
          <a:p>
            <a:r>
              <a:rPr lang="cs-CZ" dirty="0" smtClean="0"/>
              <a:t>Mgr. et Mgr. Michal </a:t>
            </a:r>
            <a:r>
              <a:rPr lang="cs-CZ" dirty="0" err="1" smtClean="0"/>
              <a:t>Škerle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učo</a:t>
            </a:r>
            <a:r>
              <a:rPr lang="cs-CZ" dirty="0"/>
              <a:t> </a:t>
            </a:r>
            <a:r>
              <a:rPr lang="cs-CZ" dirty="0" smtClean="0"/>
              <a:t>145399)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/>
              <a:t>7</a:t>
            </a:r>
            <a:r>
              <a:rPr lang="cs-CZ" dirty="0" smtClean="0"/>
              <a:t>) </a:t>
            </a:r>
            <a:r>
              <a:rPr lang="cs-CZ" dirty="0"/>
              <a:t>Peníze – jejich význam pro tržní systém,</a:t>
            </a:r>
            <a:br>
              <a:rPr lang="cs-CZ" dirty="0"/>
            </a:br>
            <a:r>
              <a:rPr lang="cs-CZ" dirty="0"/>
              <a:t>    formy, historie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peníze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funkce peněz, vlastnosti, původ a historie (příp. pohled na peníze očima ekonomických škol), dnešní formy peněz, ochranné prvky bankovek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/>
              <a:t>8</a:t>
            </a:r>
            <a:r>
              <a:rPr lang="cs-CZ" dirty="0" smtClean="0"/>
              <a:t>) </a:t>
            </a:r>
            <a:r>
              <a:rPr lang="cs-CZ" dirty="0"/>
              <a:t>Platební 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peníze,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platební karta, debetní karta, kreditní karta, funkce a účel, ochranné prvky, bezpečnost, SIPO – Soustředěné inkaso plateb obyvatelstva, kontokorent, resp. kontokorentní úvěr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9</a:t>
            </a:r>
            <a:r>
              <a:rPr lang="cs-CZ" sz="3200" dirty="0" smtClean="0"/>
              <a:t>) </a:t>
            </a:r>
            <a:r>
              <a:rPr lang="cs-CZ" sz="3200" dirty="0"/>
              <a:t>Spoření, investování, úvěry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pojmy: úspory, dluhy, spoření, investování (nemovitosti, kovy, umělecké předměty), rizika – diverzifikace, úvěry, půjčky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 smtClean="0"/>
              <a:t>10) </a:t>
            </a:r>
            <a:r>
              <a:rPr lang="cs-CZ" sz="3200" dirty="0"/>
              <a:t>Běžný 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11) </a:t>
            </a:r>
            <a:r>
              <a:rPr lang="cs-CZ" sz="3200" dirty="0"/>
              <a:t>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půjčka, úvěr, bankovní instituce, nebankovní instituce, druhy úvěrů – kontokorentní, hypoteční, spotřebitelský, alternativní formy financování – leasing, úvěr vs. </a:t>
            </a:r>
            <a:r>
              <a:rPr lang="cs-CZ" sz="2200" dirty="0" smtClean="0"/>
              <a:t>Leasing, RPSN, výpočet výše úroků</a:t>
            </a:r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257/2016 </a:t>
            </a:r>
            <a:r>
              <a:rPr lang="cs-CZ" dirty="0"/>
              <a:t>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12) </a:t>
            </a:r>
            <a:r>
              <a:rPr lang="cs-CZ" sz="3200" dirty="0"/>
              <a:t>Stavební </a:t>
            </a:r>
            <a:r>
              <a:rPr lang="cs-CZ" sz="3200" dirty="0" smtClean="0"/>
              <a:t>spoření, penzijní spoření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stavební spoření, spoření na bytovou otázku, úvěr ze stavebního spoření, státní podpora, výhody a nevýhody stavebního </a:t>
            </a:r>
            <a:r>
              <a:rPr lang="cs-CZ" dirty="0" smtClean="0"/>
              <a:t>spoření, penzijní spoření 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13) </a:t>
            </a:r>
            <a:r>
              <a:rPr lang="cs-CZ" dirty="0"/>
              <a:t>Akcie,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FG – finanční produkty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pojmy: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14) </a:t>
            </a:r>
            <a:r>
              <a:rPr lang="cs-CZ" dirty="0"/>
              <a:t>Pojištění 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FG – finanční produkty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pojmy: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15) Exekuce, insolvence, osobní bankrot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400" b="1" dirty="0" smtClean="0"/>
              <a:t>pojmy</a:t>
            </a:r>
            <a:r>
              <a:rPr lang="cs-CZ" sz="2400" b="1" dirty="0"/>
              <a:t>: </a:t>
            </a:r>
            <a:r>
              <a:rPr lang="cs-CZ" sz="2400" b="1" dirty="0" smtClean="0"/>
              <a:t>exekutor, exekuční řízení, exekutorský titul, způsob výkonu exekuce, náklady řízení, insolvenční řízení, insolvenční správce, konkurz, osobní bankrot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JANKŮ, Martin. </a:t>
            </a:r>
            <a:r>
              <a:rPr lang="cs-CZ" i="1" dirty="0"/>
              <a:t>Základy práva pro posluchače neprávnických fakult</a:t>
            </a:r>
            <a:r>
              <a:rPr lang="cs-CZ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120/2001 </a:t>
            </a:r>
            <a:r>
              <a:rPr lang="cs-CZ" dirty="0"/>
              <a:t>Sb., </a:t>
            </a:r>
            <a:r>
              <a:rPr lang="cs-CZ" dirty="0" smtClean="0"/>
              <a:t>exekuční řád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182/2006 Sb</a:t>
            </a:r>
            <a:r>
              <a:rPr lang="cs-CZ" dirty="0" smtClean="0"/>
              <a:t>., </a:t>
            </a:r>
            <a:r>
              <a:rPr lang="cs-CZ" dirty="0"/>
              <a:t>o úpadku a způsobech jeho řešení (insolvenční zákon)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2"/>
              </a:rPr>
              <a:t>http://www.ekcr.cz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https://insolvence.justice.cz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447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účast na </a:t>
            </a:r>
            <a:r>
              <a:rPr lang="cs-CZ" dirty="0" smtClean="0"/>
              <a:t>semináři (max. 1 absence + 2 absence omluvené)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odevzdání písemné seminární práce </a:t>
            </a:r>
            <a:r>
              <a:rPr lang="cs-CZ" dirty="0" smtClean="0"/>
              <a:t>(6 stran) + </a:t>
            </a:r>
            <a:r>
              <a:rPr lang="cs-CZ" dirty="0"/>
              <a:t>její prezentace na semináři</a:t>
            </a:r>
          </a:p>
          <a:p>
            <a:pPr marL="0" indent="0">
              <a:buNone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/>
              <a:t>(dle časového harmonogramu) uložit do odevzdávárny prezentaci v PowerPoint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hodinu)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Formy firem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Rodinný rozpočet – příjmy, výdaje, úspory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– formy, </a:t>
            </a:r>
            <a:r>
              <a:rPr lang="cs-CZ" dirty="0" smtClean="0"/>
              <a:t>historie, daně </a:t>
            </a:r>
            <a:r>
              <a:rPr lang="cs-CZ" dirty="0"/>
              <a:t>fyzických osob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právnických osob, DPH, spotřební daně, ostatní daně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Hmotné a duševní </a:t>
            </a:r>
            <a:r>
              <a:rPr lang="cs-CZ" dirty="0" smtClean="0"/>
              <a:t>vlastnictví, spoluvlastnictví, SJM</a:t>
            </a: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Ochrana spotřebitele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Peníze – jejich význam pro tržní systém, formy, historie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Platební karty – debetní, kreditní, SIPO, kontokorent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Spoření, investování, úvěry </a:t>
            </a:r>
            <a:r>
              <a:rPr lang="cs-CZ" dirty="0" smtClean="0"/>
              <a:t>+ </a:t>
            </a:r>
            <a:r>
              <a:rPr lang="cs-CZ" dirty="0" smtClean="0">
                <a:solidFill>
                  <a:schemeClr val="accent1"/>
                </a:solidFill>
              </a:rPr>
              <a:t>12) </a:t>
            </a:r>
            <a:r>
              <a:rPr lang="cs-CZ" sz="1900" dirty="0"/>
              <a:t>stručné představení</a:t>
            </a: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Běžný účet, spořící účet, vklady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leasing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Stavební </a:t>
            </a:r>
            <a:r>
              <a:rPr lang="cs-CZ" dirty="0" smtClean="0"/>
              <a:t>spoření, penzijní spoření </a:t>
            </a:r>
            <a:r>
              <a:rPr lang="cs-CZ" sz="1900" dirty="0">
                <a:solidFill>
                  <a:schemeClr val="accent1"/>
                </a:solidFill>
              </a:rPr>
              <a:t>(společně s 9)</a:t>
            </a: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Akcie, dluhopisy, podílové fondy (výnos, riziko, likvidita)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Pojištění (historie a formy), pojištění životní, majetkové, </a:t>
            </a:r>
            <a:r>
              <a:rPr lang="cs-CZ" dirty="0" smtClean="0"/>
              <a:t>odpovědnosti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 smtClean="0"/>
              <a:t>Exekuce, insolvence, osobní bankrot</a:t>
            </a:r>
          </a:p>
          <a:p>
            <a:pPr marL="0" lvl="0" indent="0">
              <a:buNone/>
              <a:tabLst>
                <a:tab pos="5918200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1) Formy </a:t>
            </a:r>
            <a:r>
              <a:rPr lang="cs-CZ" sz="3200" dirty="0" smtClean="0"/>
              <a:t>firem (podnikání)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</a:t>
            </a:r>
            <a:r>
              <a:rPr lang="cs-CZ" sz="1500" dirty="0" smtClean="0"/>
              <a:t>zákoník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HYRŠLOVÁ,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3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/>
              <a:t>2) Rodinný 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FG – hospodaření domácností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pojmy: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3) Daně – formy, </a:t>
            </a:r>
            <a:r>
              <a:rPr lang="cs-CZ" sz="3200" dirty="0" smtClean="0"/>
              <a:t>historie, daně FO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pojmy: daňový systém, daňová soustava, daň, historický vývoj, dělení daní – přímé (z příjmů, majetkové) a </a:t>
            </a:r>
            <a:r>
              <a:rPr lang="cs-CZ" sz="2000" dirty="0" smtClean="0"/>
              <a:t>nepřímé, </a:t>
            </a:r>
            <a:r>
              <a:rPr lang="cs-CZ" sz="2000" dirty="0"/>
              <a:t>daně FO - poplatník, předmět daně, osvobození, příjmy za závislé činnosti, příjmy z podnikání a z jiné samostatné výdělečné činnosti, příjmy z kapitálového majetku, příjmy z nájmu, ostatní příjmy, slevy na dani, daňové </a:t>
            </a:r>
            <a:r>
              <a:rPr lang="cs-CZ" sz="2000" dirty="0" smtClean="0"/>
              <a:t>zvýhodnění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NOVÁKOVÁ</a:t>
            </a:r>
            <a:r>
              <a:rPr lang="cs-CZ" dirty="0"/>
              <a:t>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0485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/>
              <a:t>4</a:t>
            </a:r>
            <a:r>
              <a:rPr lang="cs-CZ" dirty="0" smtClean="0"/>
              <a:t>) </a:t>
            </a:r>
            <a:r>
              <a:rPr lang="cs-CZ" dirty="0"/>
              <a:t>Daně právnických osob, DPH, </a:t>
            </a:r>
            <a:br>
              <a:rPr lang="cs-CZ" dirty="0"/>
            </a:br>
            <a:r>
              <a:rPr lang="cs-CZ" dirty="0"/>
              <a:t>   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FG – hospodaření domácností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věcí, daň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8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5</a:t>
            </a:r>
            <a:r>
              <a:rPr lang="cs-CZ" sz="3200" dirty="0" smtClean="0"/>
              <a:t>) </a:t>
            </a:r>
            <a:r>
              <a:rPr lang="cs-CZ" sz="3200" dirty="0"/>
              <a:t>Hmotné a duševní </a:t>
            </a:r>
            <a:r>
              <a:rPr lang="cs-CZ" sz="3200" dirty="0" smtClean="0"/>
              <a:t>vlastnictví, spoluvlastnictví, SJM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vlastnictví, vlastnické právo, hmotné vlastnictví, duševní vlastnictví, ochrana </a:t>
            </a:r>
            <a:r>
              <a:rPr lang="cs-CZ" dirty="0" smtClean="0"/>
              <a:t>vlastnictví, spoluvlastnictví podílové, společné jmění manželů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SKOŘEPA, Michal a Eva SKOŘEPOVÁ. </a:t>
            </a:r>
            <a:r>
              <a:rPr lang="cs-CZ" sz="1600" i="1" dirty="0"/>
              <a:t>Finanční a ekonomická gramotnost pro základní školy a víceletá gymnázia: výchova k občanství : stát a hospodářství</a:t>
            </a:r>
            <a:r>
              <a:rPr lang="cs-CZ" sz="1600" dirty="0"/>
              <a:t>. Praha: </a:t>
            </a:r>
            <a:r>
              <a:rPr lang="cs-CZ" sz="1600" dirty="0" err="1"/>
              <a:t>Scientia</a:t>
            </a:r>
            <a:r>
              <a:rPr lang="cs-CZ" sz="1600" dirty="0"/>
              <a:t>, 2008. ISBN 978-80-86960-41-8</a:t>
            </a:r>
            <a:r>
              <a:rPr lang="cs-CZ" sz="16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JANKŮ, Martin. </a:t>
            </a:r>
            <a:r>
              <a:rPr lang="cs-CZ" sz="1600" i="1" dirty="0"/>
              <a:t>Základy práva pro posluchače neprávnických fakult</a:t>
            </a:r>
            <a:r>
              <a:rPr lang="cs-CZ" sz="1600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89/2012 Sb., občanský </a:t>
            </a:r>
            <a:r>
              <a:rPr lang="cs-CZ" sz="1600" dirty="0" smtClean="0"/>
              <a:t>zákoník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121/2000 Sb., autorský zákon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www.osa.cz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3"/>
              </a:rPr>
              <a:t>www.upv.cz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800100" lvl="1" indent="-3429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5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6</a:t>
            </a:r>
            <a:r>
              <a:rPr lang="cs-CZ" sz="3200" dirty="0" smtClean="0"/>
              <a:t>) </a:t>
            </a:r>
            <a:r>
              <a:rPr lang="cs-CZ" sz="3200" dirty="0"/>
              <a:t>Ochrana spotřebitele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FG – hospodaření domácností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pojmy: spotřebitel, práva spotřebitele, ochrana </a:t>
            </a:r>
            <a:r>
              <a:rPr lang="cs-CZ" sz="2000" dirty="0" smtClean="0"/>
              <a:t>spotřebitele, spotřebitelský úvěr, Česká </a:t>
            </a:r>
            <a:r>
              <a:rPr lang="cs-CZ" sz="2000" dirty="0"/>
              <a:t>obchodní inspekce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JANKŮ, Martin. </a:t>
            </a:r>
            <a:r>
              <a:rPr lang="cs-CZ" i="1" dirty="0"/>
              <a:t>Základy práva pro posluchače neprávnických fakult</a:t>
            </a:r>
            <a:r>
              <a:rPr lang="cs-CZ" dirty="0"/>
              <a:t>. 6., přepracované a doplněné vydání. Praha: C.H. Beck, 2016. Beckovy mezioborové učebnice. ISBN 978-80-7400-611-1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Zákon </a:t>
            </a:r>
            <a:r>
              <a:rPr lang="cs-CZ" dirty="0"/>
              <a:t>č. 634/1992 Sb., o ochraně </a:t>
            </a:r>
            <a:r>
              <a:rPr lang="cs-CZ" dirty="0" smtClean="0"/>
              <a:t>spotřebitele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</a:t>
            </a:r>
            <a:r>
              <a:rPr lang="cs-CZ" dirty="0" smtClean="0"/>
              <a:t>257/2016 </a:t>
            </a:r>
            <a:r>
              <a:rPr lang="cs-CZ" dirty="0"/>
              <a:t>Sb., o </a:t>
            </a:r>
            <a:r>
              <a:rPr lang="cs-CZ" dirty="0" smtClean="0"/>
              <a:t>spotřebitelském úvěru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Listina </a:t>
            </a:r>
            <a:r>
              <a:rPr lang="cs-CZ" dirty="0"/>
              <a:t>základních práv a svobod (Zákon č. 2/1993 Sb.)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2"/>
              </a:rPr>
              <a:t>http://www.coi.cz/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https://www.asociace-sos.cz/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16291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935</Words>
  <Application>Microsoft Office PowerPoint</Application>
  <PresentationFormat>Širokoúhlá obrazovka</PresentationFormat>
  <Paragraphs>204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1) Formy firem (podnikání)</vt:lpstr>
      <vt:lpstr>2) Rodinný rozpočet – příjmy, výdaje, úspory</vt:lpstr>
      <vt:lpstr>3) Daně – formy, historie, daně FO</vt:lpstr>
      <vt:lpstr>4) Daně právnických osob, DPH,      spotřební daně, ostatní daně</vt:lpstr>
      <vt:lpstr>5) Hmotné a duševní vlastnictví, spoluvlastnictví, SJM</vt:lpstr>
      <vt:lpstr>6) Ochrana spotřebitele </vt:lpstr>
      <vt:lpstr>7) Peníze – jejich význam pro tržní systém,     formy, historie </vt:lpstr>
      <vt:lpstr>8) Platební karty – debetní, kreditní, SIPO,     kontokorent</vt:lpstr>
      <vt:lpstr>9) Spoření, investování, úvěry </vt:lpstr>
      <vt:lpstr>10) Běžný účet, spořící účet, vklady</vt:lpstr>
      <vt:lpstr>11) Úvěry (formy) a leasing</vt:lpstr>
      <vt:lpstr>12) Stavební spoření, penzijní spoření </vt:lpstr>
      <vt:lpstr>13) Akcie, dluhopisy, podílové fondy       (výnos, riziko, likvidita) </vt:lpstr>
      <vt:lpstr>14) Pojištění (historie a formy), pojištění       životní, majetkové, odpovědnosti</vt:lpstr>
      <vt:lpstr>15) Exekuce, insolvence, osobní bankrot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FG</dc:title>
  <dc:creator>Michal Škerle</dc:creator>
  <cp:lastModifiedBy>Skerle</cp:lastModifiedBy>
  <cp:revision>146</cp:revision>
  <dcterms:created xsi:type="dcterms:W3CDTF">2016-10-20T12:11:05Z</dcterms:created>
  <dcterms:modified xsi:type="dcterms:W3CDTF">2018-02-27T17:14:11Z</dcterms:modified>
</cp:coreProperties>
</file>