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4" r:id="rId11"/>
    <p:sldId id="26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0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0223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494807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88940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691900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A92E-5FF9-8143-81B3-CCB531513398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2098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234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1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2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0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1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57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9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64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21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B589-FD4B-7E46-869A-CBADC5FC564E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1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smtClean="0"/>
              <a:t>4/15/2018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24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duza.io/video/2017/12/08/istoriya-russkogo-baleta-za-5-minut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r7IxelEeuI?ecver=2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history.wikireading.ru/283839" TargetMode="External"/><Relationship Id="rId2" Type="http://schemas.openxmlformats.org/officeDocument/2006/relationships/hyperlink" Target="https://history.wikireading.ru/28383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y-chekhov.ru/referats/theatre.shtml" TargetMode="External"/><Relationship Id="rId4" Type="http://schemas.openxmlformats.org/officeDocument/2006/relationships/hyperlink" Target="https://history.wikireading.ru/28384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XcxodsoA2U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XcxodsoA2U" TargetMode="Externa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030597"/>
            <a:ext cx="10645254" cy="2541431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/>
              <a:t>Русский театр </a:t>
            </a:r>
            <a:br>
              <a:rPr lang="ru-RU" sz="6000" b="1" dirty="0" smtClean="0"/>
            </a:br>
            <a:r>
              <a:rPr lang="ru-RU" sz="6000" b="1" dirty="0" smtClean="0"/>
              <a:t>в 18-19 вв.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val="2003202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13815"/>
            <a:ext cx="8596668" cy="1320800"/>
          </a:xfrm>
        </p:spPr>
        <p:txBody>
          <a:bodyPr/>
          <a:lstStyle/>
          <a:p>
            <a:pPr algn="ctr"/>
            <a:r>
              <a:rPr lang="ru-RU" dirty="0" smtClean="0">
                <a:hlinkClick r:id="rId3"/>
              </a:rPr>
              <a:t>Краткая история русского балета</a:t>
            </a:r>
            <a:endParaRPr lang="cs-CZ" dirty="0"/>
          </a:p>
        </p:txBody>
      </p:sp>
      <p:pic>
        <p:nvPicPr>
          <p:cNvPr id="4" name="lr7IxelEeu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73457" y="1196738"/>
            <a:ext cx="9785444" cy="5504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327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Литература: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2955" y="2160589"/>
            <a:ext cx="10454185" cy="3880773"/>
          </a:xfrm>
        </p:spPr>
        <p:txBody>
          <a:bodyPr/>
          <a:lstStyle/>
          <a:p>
            <a:r>
              <a:rPr lang="ru-RU" dirty="0" smtClean="0"/>
              <a:t>Классицизм в русской драматургии: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history.wikireading.ru/283838</a:t>
            </a:r>
            <a:r>
              <a:rPr lang="ru-RU" dirty="0" smtClean="0"/>
              <a:t> </a:t>
            </a:r>
          </a:p>
          <a:p>
            <a:r>
              <a:rPr lang="ru-RU" dirty="0" smtClean="0"/>
              <a:t>Сентиментализм на </a:t>
            </a:r>
            <a:r>
              <a:rPr lang="ru-RU" b="1" dirty="0" smtClean="0"/>
              <a:t>русской сцене: </a:t>
            </a:r>
            <a:r>
              <a:rPr lang="cs-CZ" b="1" dirty="0">
                <a:hlinkClick r:id="rId3"/>
              </a:rPr>
              <a:t>https://</a:t>
            </a:r>
            <a:r>
              <a:rPr lang="cs-CZ" b="1" dirty="0" smtClean="0">
                <a:hlinkClick r:id="rId3"/>
              </a:rPr>
              <a:t>history.wikireading.ru/283839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Романтизм в драматургии: </a:t>
            </a:r>
            <a:r>
              <a:rPr lang="cs-CZ" b="1" dirty="0">
                <a:hlinkClick r:id="rId4"/>
              </a:rPr>
              <a:t>https://</a:t>
            </a:r>
            <a:r>
              <a:rPr lang="cs-CZ" b="1" dirty="0" smtClean="0">
                <a:hlinkClick r:id="rId4"/>
              </a:rPr>
              <a:t>history.wikireading.ru/283840</a:t>
            </a:r>
            <a:r>
              <a:rPr lang="ru-RU" b="1" dirty="0" smtClean="0"/>
              <a:t> </a:t>
            </a:r>
          </a:p>
          <a:p>
            <a:r>
              <a:rPr lang="ru-RU" b="1" dirty="0">
                <a:solidFill>
                  <a:srgbClr val="FF0000"/>
                </a:solidFill>
              </a:rPr>
              <a:t>Русский театр конца XIX, начала XX </a:t>
            </a:r>
            <a:r>
              <a:rPr lang="ru-RU" b="1" dirty="0" smtClean="0">
                <a:solidFill>
                  <a:srgbClr val="FF0000"/>
                </a:solidFill>
              </a:rPr>
              <a:t>века</a:t>
            </a:r>
            <a:r>
              <a:rPr lang="ru-RU" b="1" dirty="0" smtClean="0"/>
              <a:t>: </a:t>
            </a:r>
            <a:r>
              <a:rPr lang="cs-CZ" b="1" dirty="0">
                <a:hlinkClick r:id="rId5"/>
              </a:rPr>
              <a:t>http://</a:t>
            </a:r>
            <a:r>
              <a:rPr lang="cs-CZ" b="1" dirty="0" smtClean="0">
                <a:hlinkClick r:id="rId5"/>
              </a:rPr>
              <a:t>my-chekhov.ru/referats/theatre.shtml</a:t>
            </a:r>
            <a:r>
              <a:rPr lang="ru-RU" b="1" dirty="0" smtClean="0"/>
              <a:t> !!!</a:t>
            </a:r>
            <a:endParaRPr lang="ru-RU" b="1" dirty="0"/>
          </a:p>
          <a:p>
            <a:endParaRPr lang="ru-RU" b="1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27775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447" y="131928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Классицизм в драматургии</a:t>
            </a:r>
            <a:br>
              <a:rPr lang="ru-RU" sz="4000" dirty="0" smtClean="0"/>
            </a:br>
            <a:r>
              <a:rPr lang="ru-RU" sz="4000" dirty="0" smtClean="0"/>
              <a:t>А.П. Сумароков</a:t>
            </a:r>
            <a:endParaRPr lang="cs-CZ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83140"/>
            <a:ext cx="9826388" cy="5036024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Основные жанры – трагедия и комедия</a:t>
            </a:r>
          </a:p>
          <a:p>
            <a:pPr algn="just"/>
            <a:r>
              <a:rPr lang="ru-RU" sz="2400" dirty="0" smtClean="0"/>
              <a:t>2 типа героев: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первые борются с личной страстью</a:t>
            </a:r>
            <a:r>
              <a:rPr lang="ru-RU" sz="2400" dirty="0"/>
              <a:t>, </a:t>
            </a:r>
            <a:r>
              <a:rPr lang="ru-RU" sz="2400" dirty="0" smtClean="0"/>
              <a:t>преодолевают колебания </a:t>
            </a:r>
            <a:r>
              <a:rPr lang="ru-RU" sz="2400" dirty="0"/>
              <a:t>и </a:t>
            </a:r>
            <a:r>
              <a:rPr lang="ru-RU" sz="2400" dirty="0" smtClean="0"/>
              <a:t>выполняют </a:t>
            </a:r>
            <a:r>
              <a:rPr lang="ru-RU" sz="2400" dirty="0"/>
              <a:t>свой гражданский долг. К ним относятся </a:t>
            </a:r>
            <a:r>
              <a:rPr lang="ru-RU" sz="2400" dirty="0" err="1"/>
              <a:t>Хорев</a:t>
            </a:r>
            <a:r>
              <a:rPr lang="ru-RU" sz="2400" dirty="0"/>
              <a:t> (пьеса </a:t>
            </a:r>
            <a:r>
              <a:rPr lang="ru-RU" sz="2400" b="1" dirty="0"/>
              <a:t>«</a:t>
            </a:r>
            <a:r>
              <a:rPr lang="ru-RU" sz="2400" b="1" dirty="0" err="1"/>
              <a:t>Хорев</a:t>
            </a:r>
            <a:r>
              <a:rPr lang="ru-RU" sz="2400" b="1" dirty="0"/>
              <a:t>»</a:t>
            </a:r>
            <a:r>
              <a:rPr lang="ru-RU" sz="2400" dirty="0"/>
              <a:t>),</a:t>
            </a:r>
            <a:r>
              <a:rPr lang="ru-RU" sz="2400" b="1" dirty="0"/>
              <a:t> </a:t>
            </a:r>
            <a:r>
              <a:rPr lang="ru-RU" sz="2400" dirty="0"/>
              <a:t>Гамлет (персонаж из одноименной пьесы, представляющей собой вольную переделку трагедии Шекспира), Трувор (трагедия </a:t>
            </a:r>
            <a:r>
              <a:rPr lang="ru-RU" sz="2400" b="1" dirty="0"/>
              <a:t>«</a:t>
            </a:r>
            <a:r>
              <a:rPr lang="ru-RU" sz="2400" b="1" dirty="0" err="1"/>
              <a:t>Синав</a:t>
            </a:r>
            <a:r>
              <a:rPr lang="ru-RU" sz="2400" b="1" dirty="0"/>
              <a:t> и Трувор</a:t>
            </a:r>
            <a:r>
              <a:rPr lang="ru-RU" sz="2400" b="1" dirty="0" smtClean="0"/>
              <a:t>»</a:t>
            </a:r>
            <a:r>
              <a:rPr lang="ru-RU" sz="2400" dirty="0" smtClean="0"/>
              <a:t>);</a:t>
            </a:r>
          </a:p>
          <a:p>
            <a:pPr algn="just">
              <a:buFontTx/>
              <a:buChar char="-"/>
            </a:pPr>
            <a:r>
              <a:rPr lang="ru-RU" sz="2400" dirty="0" smtClean="0"/>
              <a:t>вторые – те, </a:t>
            </a:r>
            <a:r>
              <a:rPr lang="ru-RU" sz="2400" dirty="0"/>
              <a:t>у которых страсть одерживает победу над государственным </a:t>
            </a:r>
            <a:r>
              <a:rPr lang="ru-RU" sz="2400" dirty="0" smtClean="0"/>
              <a:t>долгом, чаще </a:t>
            </a:r>
            <a:r>
              <a:rPr lang="ru-RU" sz="2400" dirty="0"/>
              <a:t>всего </a:t>
            </a:r>
            <a:r>
              <a:rPr lang="ru-RU" sz="2400" dirty="0" smtClean="0"/>
              <a:t>имеющие власть князья</a:t>
            </a:r>
            <a:r>
              <a:rPr lang="ru-RU" sz="2400" dirty="0"/>
              <a:t>, </a:t>
            </a:r>
            <a:r>
              <a:rPr lang="ru-RU" sz="2400" dirty="0" smtClean="0"/>
              <a:t>монархи. Например, </a:t>
            </a:r>
            <a:r>
              <a:rPr lang="ru-RU" sz="2400" dirty="0"/>
              <a:t> </a:t>
            </a:r>
            <a:r>
              <a:rPr lang="ru-RU" sz="2400" dirty="0" smtClean="0"/>
              <a:t>князь Кий </a:t>
            </a:r>
            <a:r>
              <a:rPr lang="ru-RU" sz="2400" dirty="0"/>
              <a:t>(«</a:t>
            </a:r>
            <a:r>
              <a:rPr lang="ru-RU" sz="2400" dirty="0" err="1"/>
              <a:t>Хорев</a:t>
            </a:r>
            <a:r>
              <a:rPr lang="ru-RU" sz="2400" dirty="0" smtClean="0"/>
              <a:t>»), новгородский </a:t>
            </a:r>
            <a:r>
              <a:rPr lang="ru-RU" sz="2400" dirty="0"/>
              <a:t>князь </a:t>
            </a:r>
            <a:r>
              <a:rPr lang="ru-RU" sz="2400" dirty="0" err="1"/>
              <a:t>Синав</a:t>
            </a:r>
            <a:r>
              <a:rPr lang="ru-RU" sz="2400" dirty="0"/>
              <a:t> </a:t>
            </a:r>
            <a:r>
              <a:rPr lang="ru-RU" sz="2400" dirty="0" smtClean="0"/>
              <a:t>(«</a:t>
            </a:r>
            <a:r>
              <a:rPr lang="ru-RU" sz="2400" dirty="0" err="1"/>
              <a:t>Синав</a:t>
            </a:r>
            <a:r>
              <a:rPr lang="ru-RU" sz="2400" dirty="0"/>
              <a:t> и Трувор</a:t>
            </a:r>
            <a:r>
              <a:rPr lang="ru-RU" sz="2400" dirty="0" smtClean="0"/>
              <a:t>»).</a:t>
            </a:r>
          </a:p>
          <a:p>
            <a:pPr marL="0" indent="0" algn="just">
              <a:buNone/>
            </a:pPr>
            <a:r>
              <a:rPr lang="ru-RU" sz="2400" dirty="0"/>
              <a:t/>
            </a:r>
            <a:br>
              <a:rPr lang="ru-RU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77300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Классицизм в </a:t>
            </a:r>
            <a:r>
              <a:rPr lang="ru-RU" sz="4000" dirty="0" smtClean="0"/>
              <a:t>драматургии.</a:t>
            </a:r>
            <a:br>
              <a:rPr lang="ru-RU" sz="4000" dirty="0" smtClean="0"/>
            </a:br>
            <a:r>
              <a:rPr lang="ru-RU" sz="4000" dirty="0" smtClean="0"/>
              <a:t>Д. И. Фонвизин </a:t>
            </a:r>
            <a:endParaRPr lang="cs-CZ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" y="1607403"/>
            <a:ext cx="9110229" cy="38807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 smtClean="0"/>
              <a:t>Самое известное произведение – </a:t>
            </a:r>
            <a:r>
              <a:rPr lang="cs-CZ" sz="2400" b="1" dirty="0" smtClean="0"/>
              <a:t>„</a:t>
            </a:r>
            <a:r>
              <a:rPr lang="ru-RU" sz="2400" b="1" dirty="0" smtClean="0"/>
              <a:t>Недоросль</a:t>
            </a:r>
            <a:r>
              <a:rPr lang="cs-CZ" sz="2400" b="1" dirty="0" smtClean="0"/>
              <a:t>“</a:t>
            </a:r>
            <a:r>
              <a:rPr lang="ru-RU" sz="2400" dirty="0"/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/>
              <a:t>характерное </a:t>
            </a:r>
            <a:r>
              <a:rPr lang="ru-RU" sz="2400" dirty="0"/>
              <a:t>для русского классицизма противопоставление двух эпох: </a:t>
            </a:r>
            <a:r>
              <a:rPr lang="ru-RU" sz="2400" dirty="0" smtClean="0"/>
              <a:t>Петровской </a:t>
            </a:r>
            <a:r>
              <a:rPr lang="ru-RU" sz="2400" dirty="0"/>
              <a:t>и той, к которой принадлежит автор. Первая выступает как </a:t>
            </a:r>
            <a:r>
              <a:rPr lang="ru-RU" sz="2400" dirty="0" smtClean="0"/>
              <a:t>образец </a:t>
            </a:r>
            <a:r>
              <a:rPr lang="ru-RU" sz="2400" dirty="0"/>
              <a:t>гражданского поведения, вторая — как отклонение от </a:t>
            </a:r>
            <a:r>
              <a:rPr lang="ru-RU" sz="2400" dirty="0" smtClean="0"/>
              <a:t>неё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/>
              <a:t>три группы персонажей, включающих в себя три мужских и один женский образ: положительные, злонравные </a:t>
            </a:r>
            <a:r>
              <a:rPr lang="ru-RU" sz="2400" dirty="0" smtClean="0"/>
              <a:t>и </a:t>
            </a:r>
            <a:r>
              <a:rPr lang="ru-RU" sz="2400" dirty="0"/>
              <a:t>воспитатели Митрофана, наделенные как положительными, так и отрицательными </a:t>
            </a:r>
            <a:r>
              <a:rPr lang="ru-RU" sz="2400" dirty="0" smtClean="0"/>
              <a:t>качествами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/>
              <a:t>обращение писателя к живому разговорному языку, к просторечию, к вульгаризмам со всеми их отклонениями от «правильной» литературной речи. </a:t>
            </a:r>
            <a:endParaRPr lang="ru-RU" sz="2400" dirty="0" smtClean="0"/>
          </a:p>
          <a:p>
            <a:pPr marL="0" indent="0" algn="just"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522444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31929"/>
            <a:ext cx="8596668" cy="6596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Сентиментализм </a:t>
            </a:r>
            <a:r>
              <a:rPr lang="ru-RU" sz="4000" dirty="0"/>
              <a:t>в драматургии.</a:t>
            </a:r>
            <a:br>
              <a:rPr lang="ru-RU" sz="4000" dirty="0"/>
            </a:br>
            <a:endParaRPr lang="cs-CZ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29" y="791570"/>
            <a:ext cx="9880979" cy="6066430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В построении драматических произведений писатели-сентименталисты отказались от эстетических канонов классицизма. Действие пьесы, не </a:t>
            </a:r>
            <a:r>
              <a:rPr lang="ru-RU" sz="2400" dirty="0" smtClean="0"/>
              <a:t>ограничивалось единством </a:t>
            </a:r>
            <a:r>
              <a:rPr lang="ru-RU" sz="2400" dirty="0"/>
              <a:t>времени, места и </a:t>
            </a:r>
            <a:r>
              <a:rPr lang="ru-RU" sz="2400" dirty="0" smtClean="0"/>
              <a:t>действия, </a:t>
            </a:r>
            <a:r>
              <a:rPr lang="ru-RU" sz="2400" dirty="0"/>
              <a:t>развивалось свободно в соответствии с ведущим конфликтом сюжета. Но, подобно классицистической трагедии, сентиментальная драма сохраняла нравоучительный, морализирующий характер. </a:t>
            </a:r>
            <a:endParaRPr lang="ru-RU" sz="2400" dirty="0" smtClean="0"/>
          </a:p>
          <a:p>
            <a:pPr algn="just"/>
            <a:r>
              <a:rPr lang="ru-RU" sz="2400" dirty="0" smtClean="0"/>
              <a:t>В </a:t>
            </a:r>
            <a:r>
              <a:rPr lang="ru-RU" sz="2400" dirty="0"/>
              <a:t>заключительном акте пьесы порок, как правило, подвергался наказанию, добродетель торжествовала.</a:t>
            </a:r>
          </a:p>
          <a:p>
            <a:pPr algn="just"/>
            <a:r>
              <a:rPr lang="ru-RU" sz="2400" dirty="0" smtClean="0"/>
              <a:t>Н</a:t>
            </a:r>
            <a:r>
              <a:rPr lang="ru-RU" sz="2400" dirty="0"/>
              <a:t>. И. </a:t>
            </a:r>
            <a:r>
              <a:rPr lang="ru-RU" sz="2400" dirty="0" smtClean="0"/>
              <a:t>Ильин - </a:t>
            </a:r>
            <a:r>
              <a:rPr lang="ru-RU" sz="2400" b="1" dirty="0" smtClean="0"/>
              <a:t>«Великодушие</a:t>
            </a:r>
            <a:r>
              <a:rPr lang="ru-RU" sz="2400" b="1" dirty="0"/>
              <a:t>, или Рекрутский набор»</a:t>
            </a:r>
            <a:r>
              <a:rPr lang="ru-RU" sz="2400" dirty="0"/>
              <a:t> </a:t>
            </a:r>
            <a:endParaRPr lang="ru-RU" sz="2400" dirty="0"/>
          </a:p>
          <a:p>
            <a:pPr algn="just"/>
            <a:r>
              <a:rPr lang="ru-RU" sz="2400" dirty="0" smtClean="0"/>
              <a:t>В.М. Фёдоров - </a:t>
            </a:r>
            <a:r>
              <a:rPr lang="ru-RU" sz="2400" b="1" dirty="0"/>
              <a:t>«Любовь и добродетель», «Лиза, или Следствие гордости и обольщения», «Клевета и невинность», «Русский солдат, или Как хорошо быть добрым гражданином»</a:t>
            </a:r>
            <a:r>
              <a:rPr lang="ru-RU" sz="2400" b="1" dirty="0" smtClean="0"/>
              <a:t> </a:t>
            </a:r>
          </a:p>
          <a:p>
            <a:pPr algn="just"/>
            <a:endParaRPr lang="ru-RU" sz="2400" dirty="0" smtClean="0"/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0480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18642"/>
            <a:ext cx="8596668" cy="3880773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В актерском искусстве сентиментализм выражался в усиленной чувствительности, однако при сохранении многих прежних правил сценического поведения. Например, так же, как и в классицистической трагедии, в сентиментальной драме (а позднее в драме романтической) грим, интонации, мимика героя положительного резко отличались от отрицательного героя. «Крупная курчавая голова — это принадлежность героя, рыжий, всклокоченный парик, низко опущенная голова, дико выпученные глаза, мечущие искры исподлобья, — это изображение злодея. Певучий тон у первого, хрипящий — у второго. </a:t>
            </a:r>
          </a:p>
          <a:p>
            <a:pPr algn="just"/>
            <a:r>
              <a:rPr lang="ru-RU" sz="2400" dirty="0"/>
              <a:t>Главным для актера в сентиментальной драме было выразить сочувствие, жалость, умиление по отношению к положительным, добродетельным персонажам.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77334" y="131929"/>
            <a:ext cx="8596668" cy="6596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Сентиментализм </a:t>
            </a:r>
            <a:r>
              <a:rPr lang="ru-RU" sz="4000" dirty="0"/>
              <a:t>в </a:t>
            </a:r>
            <a:r>
              <a:rPr lang="ru-RU" sz="4000" dirty="0" smtClean="0"/>
              <a:t>драматургии</a:t>
            </a:r>
            <a:r>
              <a:rPr lang="ru-RU" sz="4000" dirty="0"/>
              <a:t/>
            </a:r>
            <a:br>
              <a:rPr lang="ru-RU" sz="4000" dirty="0"/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810559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09349"/>
            <a:ext cx="8596668" cy="1320800"/>
          </a:xfrm>
        </p:spPr>
        <p:txBody>
          <a:bodyPr/>
          <a:lstStyle/>
          <a:p>
            <a:pPr algn="ctr"/>
            <a:r>
              <a:rPr lang="ru-RU" dirty="0" smtClean="0"/>
              <a:t>Особенности драмы романтизма: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26" y="1119117"/>
            <a:ext cx="8596668" cy="5418161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и</a:t>
            </a:r>
            <a:r>
              <a:rPr lang="ru-RU" sz="2400" dirty="0" smtClean="0"/>
              <a:t>зображение </a:t>
            </a:r>
            <a:r>
              <a:rPr lang="ru-RU" sz="2400" dirty="0"/>
              <a:t>исключительных характеров в исключительных </a:t>
            </a:r>
            <a:r>
              <a:rPr lang="ru-RU" sz="2400" dirty="0" smtClean="0"/>
              <a:t>обстоятельствах;</a:t>
            </a:r>
          </a:p>
          <a:p>
            <a:pPr algn="just"/>
            <a:r>
              <a:rPr lang="ru-RU" sz="2400" dirty="0"/>
              <a:t>фантастичность сюжета или введение в него ряда таинственных обстоятельств: появление привидений, призраков, всякого рода предзнаменований и т. п</a:t>
            </a:r>
            <a:r>
              <a:rPr lang="ru-RU" sz="2400" dirty="0" smtClean="0"/>
              <a:t>.;</a:t>
            </a:r>
          </a:p>
          <a:p>
            <a:pPr algn="just"/>
            <a:r>
              <a:rPr lang="ru-RU" sz="2400" dirty="0"/>
              <a:t>романтическая драма была скомпонована более динамично, чем классическая трагедия и сентименталистская драма, в которых сюжет разворачивался в основном описательно, в монологах действующих </a:t>
            </a:r>
            <a:r>
              <a:rPr lang="ru-RU" sz="2400" dirty="0" smtClean="0"/>
              <a:t>лиц;</a:t>
            </a:r>
          </a:p>
          <a:p>
            <a:pPr algn="just"/>
            <a:r>
              <a:rPr lang="ru-RU" sz="2400" dirty="0"/>
              <a:t> поступки героев предопределяли развязку фабулы, при этом происходило взаимодействие их с общественной средой, с народом.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60027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Два направления развития романтической драматургии: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9149054" cy="3880773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Первое направление – консервативная линии, верноподданническая идеология. </a:t>
            </a:r>
            <a:endParaRPr lang="cs-CZ" sz="2400" dirty="0" smtClean="0"/>
          </a:p>
          <a:p>
            <a:pPr marL="0" indent="0" algn="just">
              <a:buNone/>
            </a:pPr>
            <a:r>
              <a:rPr lang="ru-RU" sz="2400" b="1" dirty="0"/>
              <a:t>Шаховской </a:t>
            </a:r>
            <a:r>
              <a:rPr lang="cs-CZ" sz="2400" b="1" dirty="0"/>
              <a:t>„</a:t>
            </a:r>
            <a:r>
              <a:rPr lang="ru-RU" sz="2400" b="1" dirty="0"/>
              <a:t>Крестьяне, или Встреча незваных</a:t>
            </a:r>
            <a:r>
              <a:rPr lang="cs-CZ" sz="2400" b="1" dirty="0"/>
              <a:t>“,</a:t>
            </a:r>
          </a:p>
          <a:p>
            <a:pPr marL="0" indent="0" algn="just">
              <a:buNone/>
            </a:pPr>
            <a:r>
              <a:rPr lang="ru-RU" sz="2400" b="1" dirty="0"/>
              <a:t>Н.В. Кукольник </a:t>
            </a:r>
            <a:r>
              <a:rPr lang="cs-CZ" sz="2400" b="1" dirty="0"/>
              <a:t>„</a:t>
            </a:r>
            <a:r>
              <a:rPr lang="ru-RU" sz="2400" b="1" dirty="0"/>
              <a:t>Рука Всевышнего Отечество спасла</a:t>
            </a:r>
            <a:r>
              <a:rPr lang="cs-CZ" sz="2400" b="1" dirty="0"/>
              <a:t>“</a:t>
            </a:r>
          </a:p>
          <a:p>
            <a:pPr marL="0" indent="0" algn="just">
              <a:buNone/>
            </a:pPr>
            <a:endParaRPr lang="ru-RU" sz="2400" dirty="0"/>
          </a:p>
          <a:p>
            <a:pPr algn="just"/>
            <a:r>
              <a:rPr lang="ru-RU" sz="2400" dirty="0" smtClean="0"/>
              <a:t>Второе направление – передовая общественная линия, декабристская драматургия, социальное бунтарство. </a:t>
            </a:r>
            <a:endParaRPr lang="cs-CZ" sz="2400" dirty="0" smtClean="0"/>
          </a:p>
          <a:p>
            <a:pPr marL="0" indent="0" algn="just">
              <a:buNone/>
            </a:pPr>
            <a:r>
              <a:rPr lang="ru-RU" sz="2400" b="1" dirty="0"/>
              <a:t>П. А. </a:t>
            </a:r>
            <a:r>
              <a:rPr lang="ru-RU" sz="2400" b="1" dirty="0" err="1"/>
              <a:t>Катенин</a:t>
            </a:r>
            <a:r>
              <a:rPr lang="ru-RU" sz="2400" b="1" dirty="0"/>
              <a:t> </a:t>
            </a:r>
            <a:r>
              <a:rPr lang="cs-CZ" sz="2400" b="1" dirty="0"/>
              <a:t>„</a:t>
            </a:r>
            <a:r>
              <a:rPr lang="ru-RU" sz="2400" b="1" dirty="0"/>
              <a:t>Ариадна</a:t>
            </a:r>
            <a:r>
              <a:rPr lang="cs-CZ" sz="2400" b="1" dirty="0"/>
              <a:t>“</a:t>
            </a:r>
            <a:r>
              <a:rPr lang="ru-RU" sz="2400" b="1" dirty="0"/>
              <a:t>, А. С. Грибоедов </a:t>
            </a:r>
            <a:r>
              <a:rPr lang="cs-CZ" sz="2400" b="1" dirty="0"/>
              <a:t>„</a:t>
            </a:r>
            <a:r>
              <a:rPr lang="ru-RU" sz="2400" b="1" dirty="0"/>
              <a:t>Горе от ума</a:t>
            </a:r>
            <a:r>
              <a:rPr lang="cs-CZ" sz="2400" b="1" dirty="0"/>
              <a:t>“</a:t>
            </a:r>
            <a:endParaRPr lang="ru-RU" sz="2400" b="1" dirty="0"/>
          </a:p>
          <a:p>
            <a:pPr marL="0" indent="0" algn="just">
              <a:buNone/>
            </a:pPr>
            <a:endParaRPr lang="ru-RU" sz="2400" dirty="0" smtClean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42354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hlinkClick r:id="rId3"/>
              </a:rPr>
              <a:t>Театры в 19 веке</a:t>
            </a:r>
            <a:endParaRPr lang="cs-CZ" dirty="0"/>
          </a:p>
        </p:txBody>
      </p:sp>
      <p:pic>
        <p:nvPicPr>
          <p:cNvPr id="4" name="jXcxodsoA2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00752" y="1890216"/>
            <a:ext cx="8188657" cy="460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278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 изучить!</a:t>
            </a:r>
            <a:endParaRPr lang="cs-C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Драматургия А. Н. Островского</a:t>
            </a:r>
          </a:p>
          <a:p>
            <a:r>
              <a:rPr lang="ru-RU" sz="2400" dirty="0" smtClean="0"/>
              <a:t>Драматургия А. П. Чехова</a:t>
            </a:r>
          </a:p>
          <a:p>
            <a:pPr marL="0" indent="0">
              <a:buNone/>
            </a:pPr>
            <a:r>
              <a:rPr lang="ru-RU" sz="2400" dirty="0" smtClean="0"/>
              <a:t>Русский театр в конце 19-начале 2</a:t>
            </a:r>
            <a:r>
              <a:rPr lang="cs-CZ" sz="2400" dirty="0" smtClean="0"/>
              <a:t>0 </a:t>
            </a:r>
            <a:r>
              <a:rPr lang="ru-RU" sz="2400" dirty="0" smtClean="0"/>
              <a:t>века. Станиславский</a:t>
            </a:r>
            <a:r>
              <a:rPr lang="ru-RU" sz="2400" smtClean="0"/>
              <a:t>, Немирович-Данченко.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9124273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495</TotalTime>
  <Words>473</Words>
  <Application>Microsoft Office PowerPoint</Application>
  <PresentationFormat>Широкоэкранный</PresentationFormat>
  <Paragraphs>44</Paragraphs>
  <Slides>11</Slides>
  <Notes>0</Notes>
  <HiddenSlides>0</HiddenSlides>
  <MMClips>2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Trebuchet MS</vt:lpstr>
      <vt:lpstr>Wingdings</vt:lpstr>
      <vt:lpstr>Wingdings 3</vt:lpstr>
      <vt:lpstr>Аспект</vt:lpstr>
      <vt:lpstr>Русский театр  в 18-19 вв.</vt:lpstr>
      <vt:lpstr>Классицизм в драматургии А.П. Сумароков</vt:lpstr>
      <vt:lpstr>Классицизм в драматургии. Д. И. Фонвизин </vt:lpstr>
      <vt:lpstr>Сентиментализм в драматургии. </vt:lpstr>
      <vt:lpstr>Сентиментализм в драматургии </vt:lpstr>
      <vt:lpstr>Особенности драмы романтизма:</vt:lpstr>
      <vt:lpstr>Два направления развития романтической драматургии:</vt:lpstr>
      <vt:lpstr>Театры в 19 веке</vt:lpstr>
      <vt:lpstr>Самостоятельно изучить!</vt:lpstr>
      <vt:lpstr>Краткая история русского балета</vt:lpstr>
      <vt:lpstr>Литература: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театр в 18.-19. вв.</dc:title>
  <dc:creator>Uživatel systému Windows</dc:creator>
  <cp:lastModifiedBy>Uživatel systému Windows</cp:lastModifiedBy>
  <cp:revision>12</cp:revision>
  <dcterms:created xsi:type="dcterms:W3CDTF">2018-04-15T09:22:12Z</dcterms:created>
  <dcterms:modified xsi:type="dcterms:W3CDTF">2018-04-15T17:38:08Z</dcterms:modified>
</cp:coreProperties>
</file>