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69" r:id="rId3"/>
    <p:sldId id="270" r:id="rId4"/>
    <p:sldId id="261" r:id="rId5"/>
    <p:sldId id="272" r:id="rId6"/>
    <p:sldId id="260" r:id="rId7"/>
    <p:sldId id="268" r:id="rId8"/>
    <p:sldId id="279" r:id="rId9"/>
    <p:sldId id="274" r:id="rId10"/>
    <p:sldId id="284" r:id="rId11"/>
    <p:sldId id="285" r:id="rId12"/>
    <p:sldId id="286" r:id="rId13"/>
    <p:sldId id="287" r:id="rId14"/>
    <p:sldId id="288" r:id="rId15"/>
    <p:sldId id="273" r:id="rId16"/>
    <p:sldId id="289" r:id="rId17"/>
    <p:sldId id="290" r:id="rId18"/>
    <p:sldId id="295" r:id="rId19"/>
    <p:sldId id="291" r:id="rId20"/>
    <p:sldId id="292" r:id="rId21"/>
    <p:sldId id="293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178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45" autoAdjust="0"/>
  </p:normalViewPr>
  <p:slideViewPr>
    <p:cSldViewPr>
      <p:cViewPr varScale="1">
        <p:scale>
          <a:sx n="27" d="100"/>
          <a:sy n="27" d="100"/>
        </p:scale>
        <p:origin x="6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6928D-F468-4936-BE7C-EE6B57DBA61C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095155021"/>
      </p:ext>
    </p:extLst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CE0A-30DB-49F0-AA38-EC42FA72E4B5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967934804"/>
      </p:ext>
    </p:extLst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E0B6-B220-419B-863A-68FEF9549B4C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638521499"/>
      </p:ext>
    </p:extLst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D9E9-6214-44A7-90E0-F1247F2AEF63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89751100"/>
      </p:ext>
    </p:extLst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F228C-A0EE-4397-B4DA-37F6DD50E379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90144765"/>
      </p:ext>
    </p:extLst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D1349-1739-4F31-9EA4-8EAE652A1721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166175225"/>
      </p:ext>
    </p:extLst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62154D-72C2-4CF3-90CF-AB6C65232F43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3022280204"/>
      </p:ext>
    </p:extLst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4CC0-4729-4C93-BE45-2E1F99C1E79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536418477"/>
      </p:ext>
    </p:extLst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9D9B3-3688-4951-8CBC-40DCEEC642BB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982543952"/>
      </p:ext>
    </p:extLst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A110-A41C-4938-9B01-18EB754B4040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25183694"/>
      </p:ext>
    </p:extLst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E45A2-1BB6-4C8C-9839-F55322D6EAFA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385872007"/>
      </p:ext>
    </p:extLst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Образец текста</a:t>
            </a:r>
          </a:p>
          <a:p>
            <a:pPr lvl="1"/>
            <a:r>
              <a:rPr lang="ru-RU" altLang="cs-CZ" smtClean="0"/>
              <a:t>Второй уровень</a:t>
            </a:r>
          </a:p>
          <a:p>
            <a:pPr lvl="2"/>
            <a:r>
              <a:rPr lang="ru-RU" altLang="cs-CZ" smtClean="0"/>
              <a:t>Третий уровень</a:t>
            </a:r>
          </a:p>
          <a:p>
            <a:pPr lvl="3"/>
            <a:r>
              <a:rPr lang="ru-RU" altLang="cs-CZ" smtClean="0"/>
              <a:t>Четвертый уровень</a:t>
            </a:r>
          </a:p>
          <a:p>
            <a:pPr lvl="4"/>
            <a:r>
              <a:rPr lang="ru-RU" altLang="cs-CZ" smtClean="0"/>
              <a:t>Пятый уровень</a:t>
            </a:r>
            <a:endParaRPr lang="en-US" altLang="cs-CZ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ahoma" pitchFamily="34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solidFill>
                  <a:schemeClr val="tx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3E98BEA-3C42-4669-95EA-CE5B8CF91C59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44" r:id="rId2"/>
    <p:sldLayoutId id="2147483950" r:id="rId3"/>
    <p:sldLayoutId id="2147483951" r:id="rId4"/>
    <p:sldLayoutId id="2147483952" r:id="rId5"/>
    <p:sldLayoutId id="2147483945" r:id="rId6"/>
    <p:sldLayoutId id="2147483953" r:id="rId7"/>
    <p:sldLayoutId id="2147483946" r:id="rId8"/>
    <p:sldLayoutId id="2147483954" r:id="rId9"/>
    <p:sldLayoutId id="2147483947" r:id="rId10"/>
    <p:sldLayoutId id="2147483948" r:id="rId11"/>
  </p:sldLayoutIdLst>
  <p:transition spd="med">
    <p:cover dir="l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8UB_LJlpK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hgkh2Mb-Y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hgkh2Mb-Yc" TargetMode="Externa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-tPTmdnc7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OGDEznpd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http://www.k1no.ru/volga2.jpg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orta.ru/pic/98962.jpg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hyperlink" Target="http://kinoport.net/movies/pic/finist_-_yasnyj_sokol.jpg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www.skorta.ru/pic/98970.jpg" TargetMode="External"/><Relationship Id="rId16" Type="http://schemas.openxmlformats.org/officeDocument/2006/relationships/hyperlink" Target="http://kino.br.by/partnerimages/ozon/dvd/8192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epl-book.net/pupitr/Covers/Snegurochka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10" Type="http://schemas.openxmlformats.org/officeDocument/2006/relationships/hyperlink" Target="http://ru.wikipedia.org/wiki/%D0%98%D0%B7%D0%BE%D0%B1%D1%80%D0%B0%D0%B6%D0%B5%D0%BD%D0%B8%D0%B5:Raz_dva_gore_ne_beda_pre.jpg" TargetMode="External"/><Relationship Id="rId4" Type="http://schemas.openxmlformats.org/officeDocument/2006/relationships/hyperlink" Target="http://images.yandex.ru/yandpage?&amp;p=11&amp;text=%D1%84%D0%B8%D0%BB%D1%8C%D0%BC%20%D0%98%D0%BB%D1%8C%D1%8F%20%D0%9C%D1%83%D1%80%D0%BE%D0%BC%D0%B5%D1%86&amp;rpt=simage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www.skorta.ru/pic/9894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Рисунок 16" descr="img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714625"/>
            <a:ext cx="5214937" cy="3786188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714357"/>
            <a:ext cx="821537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t="100000" r="100000"/>
                  </a:path>
                </a:gradFill>
                <a:latin typeface="Arial" pitchFamily="34" charset="0"/>
                <a:cs typeface="Arial" pitchFamily="34" charset="0"/>
              </a:rPr>
              <a:t>Развитие российского</a:t>
            </a:r>
          </a:p>
          <a:p>
            <a:pPr algn="ctr" eaLnBrk="1" hangingPunct="1">
              <a:defRPr/>
            </a:pPr>
            <a:r>
              <a:rPr lang="ru-RU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t="100000" r="100000"/>
                  </a:path>
                </a:gradFill>
                <a:latin typeface="Arial" pitchFamily="34" charset="0"/>
                <a:cs typeface="Arial" pitchFamily="34" charset="0"/>
              </a:rPr>
              <a:t>кинематографа</a:t>
            </a: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Красная Шапочка</a:t>
            </a:r>
            <a:endParaRPr lang="cs-CZ" dirty="0"/>
          </a:p>
        </p:txBody>
      </p:sp>
      <p:pic>
        <p:nvPicPr>
          <p:cNvPr id="4" name="Q8UB_LJlpK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63" y="1989138"/>
            <a:ext cx="5984875" cy="3887787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hlinkClick r:id="rId3"/>
              </a:rPr>
              <a:t>Чучело</a:t>
            </a:r>
            <a:endParaRPr lang="cs-CZ" dirty="0"/>
          </a:p>
        </p:txBody>
      </p:sp>
      <p:pic>
        <p:nvPicPr>
          <p:cNvPr id="4" name="4hgkh2Mb-Y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3188" y="1427163"/>
            <a:ext cx="6854825" cy="4881562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Приключения Электроника</a:t>
            </a:r>
            <a:endParaRPr lang="cs-CZ" dirty="0"/>
          </a:p>
        </p:txBody>
      </p:sp>
      <p:pic>
        <p:nvPicPr>
          <p:cNvPr id="4" name="W-tPTmdnc7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0875" y="1773238"/>
            <a:ext cx="5759450" cy="4319587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Гостья из будущего</a:t>
            </a:r>
            <a:endParaRPr lang="cs-CZ" dirty="0"/>
          </a:p>
        </p:txBody>
      </p:sp>
      <p:pic>
        <p:nvPicPr>
          <p:cNvPr id="4" name="NnOGDEznpd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6551613" cy="4613275"/>
          </a:xfr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12763"/>
            <a:ext cx="8147050" cy="9144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Известные советские режиссёры</a:t>
            </a:r>
            <a:endParaRPr lang="cs-CZ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287588" y="1858963"/>
            <a:ext cx="5026025" cy="4572000"/>
          </a:xfrm>
        </p:spPr>
        <p:txBody>
          <a:bodyPr/>
          <a:lstStyle/>
          <a:p>
            <a:endParaRPr lang="ru-RU" altLang="cs-CZ" smtClean="0"/>
          </a:p>
          <a:p>
            <a:r>
              <a:rPr lang="ru-RU" altLang="cs-CZ" smtClean="0"/>
              <a:t>Леонид Гайдай</a:t>
            </a:r>
          </a:p>
          <a:p>
            <a:r>
              <a:rPr lang="ru-RU" altLang="cs-CZ" smtClean="0"/>
              <a:t>Эльдар Рязанов</a:t>
            </a:r>
          </a:p>
          <a:p>
            <a:r>
              <a:rPr lang="ru-RU" altLang="cs-CZ" smtClean="0"/>
              <a:t>Владимир Меньшов</a:t>
            </a:r>
          </a:p>
          <a:p>
            <a:r>
              <a:rPr lang="ru-RU" altLang="cs-CZ" smtClean="0"/>
              <a:t>Станислав Говорухин</a:t>
            </a:r>
          </a:p>
          <a:p>
            <a:r>
              <a:rPr lang="ru-RU" altLang="cs-CZ" smtClean="0"/>
              <a:t>Никита Михалков</a:t>
            </a:r>
            <a:endParaRPr lang="cs-CZ" altLang="cs-CZ" smtClean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4746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Один из самых талантливых и необычных режиссеров мирового кинематографа –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 b="1">
                <a:solidFill>
                  <a:schemeClr val="hlink"/>
                </a:solidFill>
                <a:latin typeface="Tahoma" panose="020B0604030504040204" pitchFamily="34" charset="0"/>
              </a:rPr>
              <a:t>Андрей Тарковский</a:t>
            </a:r>
            <a:r>
              <a:rPr lang="ru-RU" altLang="cs-CZ" sz="1800" b="1">
                <a:latin typeface="Tahoma" panose="020B0604030504040204" pitchFamily="34" charset="0"/>
              </a:rPr>
              <a:t>.</a:t>
            </a:r>
            <a:r>
              <a:rPr lang="ru-RU" altLang="cs-CZ" sz="1800">
                <a:latin typeface="Tahoma" panose="020B060403050404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Все его фильмы прошли через запреты  1972 г. - </a:t>
            </a:r>
            <a:r>
              <a:rPr lang="ru-RU" altLang="cs-CZ" sz="1800" b="1">
                <a:solidFill>
                  <a:schemeClr val="hlink"/>
                </a:solidFill>
                <a:latin typeface="Tahoma" panose="020B0604030504040204" pitchFamily="34" charset="0"/>
              </a:rPr>
              <a:t>«Солярис»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1980 г. - </a:t>
            </a:r>
            <a:r>
              <a:rPr lang="ru-RU" altLang="cs-CZ" sz="1800" b="1">
                <a:solidFill>
                  <a:schemeClr val="hlink"/>
                </a:solidFill>
                <a:latin typeface="Tahoma" panose="020B0604030504040204" pitchFamily="34" charset="0"/>
              </a:rPr>
              <a:t>«Сталкер».</a:t>
            </a:r>
          </a:p>
        </p:txBody>
      </p:sp>
      <p:pic>
        <p:nvPicPr>
          <p:cNvPr id="58374" name="Picture 6" descr="IMG_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2098675" cy="26654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580063" y="2997200"/>
            <a:ext cx="302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Андрей Тарковский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71500" y="6286500"/>
            <a:ext cx="338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600" b="1">
                <a:latin typeface="Tahoma" panose="020B0604030504040204" pitchFamily="34" charset="0"/>
              </a:rPr>
              <a:t>Кадр из фильма «Сталкер»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076825" y="6237288"/>
            <a:ext cx="3455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600" b="1">
                <a:latin typeface="Tahoma" panose="020B0604030504040204" pitchFamily="34" charset="0"/>
              </a:rPr>
              <a:t>Кадр из фильма «Солярис»</a:t>
            </a:r>
          </a:p>
        </p:txBody>
      </p:sp>
      <p:pic>
        <p:nvPicPr>
          <p:cNvPr id="20487" name="Picture 11" descr="кадр из фильма &quot;Солярис&quot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500438"/>
            <a:ext cx="3498850" cy="235743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488" name="Picture 12" descr="кадры из фильма &quot;Сталкер&quot;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500438"/>
            <a:ext cx="3071813" cy="23526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6" grpId="0"/>
      <p:bldP spid="58377" grpId="0"/>
      <p:bldP spid="58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Популярные советские актёры:</a:t>
            </a:r>
            <a:endParaRPr lang="cs-CZ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423988" y="1916113"/>
            <a:ext cx="6753225" cy="4572000"/>
          </a:xfrm>
        </p:spPr>
        <p:txBody>
          <a:bodyPr/>
          <a:lstStyle/>
          <a:p>
            <a:r>
              <a:rPr lang="ru-RU" altLang="cs-CZ" smtClean="0"/>
              <a:t>Владимир Высоцкий</a:t>
            </a:r>
          </a:p>
          <a:p>
            <a:r>
              <a:rPr lang="ru-RU" altLang="cs-CZ" smtClean="0"/>
              <a:t>Олег Табаков</a:t>
            </a:r>
          </a:p>
          <a:p>
            <a:r>
              <a:rPr lang="ru-RU" altLang="cs-CZ" smtClean="0"/>
              <a:t>Андрей Миронов</a:t>
            </a:r>
          </a:p>
          <a:p>
            <a:r>
              <a:rPr lang="ru-RU" altLang="cs-CZ" smtClean="0"/>
              <a:t>Юрий Никулин </a:t>
            </a:r>
          </a:p>
          <a:p>
            <a:r>
              <a:rPr lang="ru-RU" altLang="cs-CZ" smtClean="0"/>
              <a:t>Евгений Евстигнеев</a:t>
            </a:r>
          </a:p>
          <a:p>
            <a:r>
              <a:rPr lang="ru-RU" altLang="cs-CZ" smtClean="0"/>
              <a:t>Михаил Боярский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8121650" cy="914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Популярные советские актрисы:</a:t>
            </a:r>
            <a:endParaRPr lang="cs-CZ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851025" y="1844675"/>
            <a:ext cx="6249988" cy="4572000"/>
          </a:xfrm>
        </p:spPr>
        <p:txBody>
          <a:bodyPr/>
          <a:lstStyle/>
          <a:p>
            <a:endParaRPr lang="ru-RU" altLang="cs-CZ" smtClean="0"/>
          </a:p>
          <a:p>
            <a:r>
              <a:rPr lang="ru-RU" altLang="cs-CZ" smtClean="0"/>
              <a:t>Фаина Раневская</a:t>
            </a:r>
          </a:p>
          <a:p>
            <a:r>
              <a:rPr lang="ru-RU" altLang="cs-CZ" smtClean="0"/>
              <a:t>Любовь Орлова</a:t>
            </a:r>
          </a:p>
          <a:p>
            <a:r>
              <a:rPr lang="ru-RU" altLang="cs-CZ" smtClean="0"/>
              <a:t>Людмила Гурченко</a:t>
            </a:r>
          </a:p>
          <a:p>
            <a:r>
              <a:rPr lang="ru-RU" altLang="cs-CZ" smtClean="0"/>
              <a:t>Алиса Фрейндлих</a:t>
            </a:r>
          </a:p>
          <a:p>
            <a:r>
              <a:rPr lang="ru-RU" altLang="cs-CZ" smtClean="0"/>
              <a:t>Наталья Варлей</a:t>
            </a:r>
          </a:p>
          <a:p>
            <a:r>
              <a:rPr lang="ru-RU" altLang="cs-CZ" smtClean="0"/>
              <a:t>Елена Яковлева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42486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ru-RU" altLang="cs-CZ" sz="2800" b="1" dirty="0">
                <a:latin typeface="Arial" panose="020B0604020202020204" pitchFamily="34" charset="0"/>
              </a:rPr>
              <a:t>Обладатели премии ОСКАР в категории «Лучший фильм на иностранном языке»:</a:t>
            </a:r>
          </a:p>
          <a:p>
            <a:pPr algn="l" eaLnBrk="1" hangingPunct="1">
              <a:lnSpc>
                <a:spcPct val="200000"/>
              </a:lnSpc>
            </a:pPr>
            <a:endParaRPr lang="ru-RU" altLang="cs-CZ" sz="2800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cs-CZ" sz="2600" dirty="0">
                <a:latin typeface="Arial" panose="020B0604020202020204" pitchFamily="34" charset="0"/>
              </a:rPr>
              <a:t>«Война и мир» (1968) - </a:t>
            </a:r>
            <a:r>
              <a:rPr lang="ru-RU" altLang="cs-CZ" sz="2600" dirty="0" smtClean="0">
                <a:latin typeface="Arial" panose="020B0604020202020204" pitchFamily="34" charset="0"/>
              </a:rPr>
              <a:t>Сергей Бондарчук</a:t>
            </a:r>
            <a:endParaRPr lang="ru-RU" altLang="cs-CZ" sz="26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cs-CZ" sz="2600" dirty="0">
                <a:latin typeface="Arial" panose="020B0604020202020204" pitchFamily="34" charset="0"/>
              </a:rPr>
              <a:t>«</a:t>
            </a:r>
            <a:r>
              <a:rPr lang="ru-RU" altLang="cs-CZ" sz="2600" dirty="0" err="1">
                <a:latin typeface="Arial" panose="020B0604020202020204" pitchFamily="34" charset="0"/>
              </a:rPr>
              <a:t>Дерсу</a:t>
            </a:r>
            <a:r>
              <a:rPr lang="ru-RU" altLang="cs-CZ" sz="2600" dirty="0">
                <a:latin typeface="Arial" panose="020B0604020202020204" pitchFamily="34" charset="0"/>
              </a:rPr>
              <a:t> </a:t>
            </a:r>
            <a:r>
              <a:rPr lang="ru-RU" altLang="cs-CZ" sz="2600" dirty="0" err="1">
                <a:latin typeface="Arial" panose="020B0604020202020204" pitchFamily="34" charset="0"/>
              </a:rPr>
              <a:t>Узала</a:t>
            </a:r>
            <a:r>
              <a:rPr lang="ru-RU" altLang="cs-CZ" sz="2600" dirty="0">
                <a:latin typeface="Arial" panose="020B0604020202020204" pitchFamily="34" charset="0"/>
              </a:rPr>
              <a:t>» (1975) - </a:t>
            </a:r>
            <a:r>
              <a:rPr lang="ru-RU" altLang="cs-CZ" sz="2600" dirty="0" err="1">
                <a:latin typeface="Arial" panose="020B0604020202020204" pitchFamily="34" charset="0"/>
              </a:rPr>
              <a:t>Акира</a:t>
            </a:r>
            <a:r>
              <a:rPr lang="ru-RU" altLang="cs-CZ" sz="2600" dirty="0">
                <a:latin typeface="Arial" panose="020B0604020202020204" pitchFamily="34" charset="0"/>
              </a:rPr>
              <a:t> Куросава (совместное производство СССР и Японии)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cs-CZ" sz="2600" dirty="0">
                <a:latin typeface="Arial" panose="020B0604020202020204" pitchFamily="34" charset="0"/>
              </a:rPr>
              <a:t>«Москва слезам не верит» (1981) - Владимир Меньшов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cs-CZ" sz="2600" dirty="0">
                <a:latin typeface="Arial" panose="020B0604020202020204" pitchFamily="34" charset="0"/>
              </a:rPr>
              <a:t>«Утомлённые солнцем» (1994) - Никита Михалков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12763"/>
            <a:ext cx="8820150" cy="914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Популярные российские режиссёры:</a:t>
            </a:r>
            <a:endParaRPr lang="cs-CZ" dirty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339975" y="2133600"/>
            <a:ext cx="5529263" cy="4572000"/>
          </a:xfrm>
        </p:spPr>
        <p:txBody>
          <a:bodyPr/>
          <a:lstStyle/>
          <a:p>
            <a:r>
              <a:rPr lang="ru-RU" altLang="cs-CZ" smtClean="0"/>
              <a:t>Алексей Звягинцев</a:t>
            </a:r>
          </a:p>
          <a:p>
            <a:r>
              <a:rPr lang="ru-RU" altLang="cs-CZ" smtClean="0"/>
              <a:t>Валерия Гай-Германика</a:t>
            </a:r>
          </a:p>
          <a:p>
            <a:r>
              <a:rPr lang="ru-RU" altLang="cs-CZ" smtClean="0"/>
              <a:t>Александр Рогожкин</a:t>
            </a:r>
          </a:p>
          <a:p>
            <a:r>
              <a:rPr lang="ru-RU" altLang="cs-CZ" smtClean="0"/>
              <a:t>Алексей Учитель</a:t>
            </a:r>
          </a:p>
          <a:p>
            <a:r>
              <a:rPr lang="ru-RU" altLang="cs-CZ" smtClean="0"/>
              <a:t>Павел Лунгин</a:t>
            </a:r>
            <a:endParaRPr lang="cs-CZ" altLang="cs-CZ" smtClean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000125" y="188913"/>
            <a:ext cx="6986588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1">
                      <a:srgbClr val="FF7A00"/>
                    </a:gs>
                    <a:gs pos="35001">
                      <a:srgbClr val="FF0300"/>
                    </a:gs>
                    <a:gs pos="50000">
                      <a:srgbClr val="4D0808"/>
                    </a:gs>
                    <a:gs pos="64999">
                      <a:srgbClr val="FF0300"/>
                    </a:gs>
                    <a:gs pos="77499">
                      <a:srgbClr val="FF7A00"/>
                    </a:gs>
                    <a:gs pos="100000">
                      <a:srgbClr val="FFF2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Возникновение первых фильмов в России </a:t>
            </a:r>
            <a:endParaRPr lang="cs-CZ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22501">
                    <a:srgbClr val="FF7A00"/>
                  </a:gs>
                  <a:gs pos="35001">
                    <a:srgbClr val="FF0300"/>
                  </a:gs>
                  <a:gs pos="50000">
                    <a:srgbClr val="4D0808"/>
                  </a:gs>
                  <a:gs pos="64999">
                    <a:srgbClr val="FF0300"/>
                  </a:gs>
                  <a:gs pos="77499">
                    <a:srgbClr val="FF7A00"/>
                  </a:gs>
                  <a:gs pos="100000">
                    <a:srgbClr val="FFF200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5288" y="1341438"/>
            <a:ext cx="43926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2000">
                <a:latin typeface="Tahoma" panose="020B0604030504040204" pitchFamily="34" charset="0"/>
              </a:rPr>
              <a:t>Российское кинопроизводство ведет отсчет с 15 октября </a:t>
            </a:r>
            <a:r>
              <a:rPr lang="ru-RU" altLang="cs-CZ" sz="2000" b="1">
                <a:solidFill>
                  <a:schemeClr val="hlink"/>
                </a:solidFill>
                <a:latin typeface="Tahoma" panose="020B0604030504040204" pitchFamily="34" charset="0"/>
              </a:rPr>
              <a:t>1908 г</a:t>
            </a:r>
            <a:r>
              <a:rPr lang="ru-RU" altLang="cs-CZ" sz="2000">
                <a:solidFill>
                  <a:schemeClr val="hlink"/>
                </a:solidFill>
                <a:latin typeface="Tahoma" panose="020B0604030504040204" pitchFamily="34" charset="0"/>
              </a:rPr>
              <a:t>.</a:t>
            </a:r>
            <a:r>
              <a:rPr lang="ru-RU" altLang="cs-CZ" sz="2000">
                <a:latin typeface="Tahoma" panose="020B0604030504040204" pitchFamily="34" charset="0"/>
              </a:rPr>
              <a:t> Кинодрама называлась </a:t>
            </a:r>
            <a:r>
              <a:rPr lang="ru-RU" altLang="cs-CZ" sz="2000" b="1">
                <a:solidFill>
                  <a:schemeClr val="hlink"/>
                </a:solidFill>
                <a:latin typeface="Tahoma" panose="020B0604030504040204" pitchFamily="34" charset="0"/>
              </a:rPr>
              <a:t>«Понизовая вольница»</a:t>
            </a:r>
            <a:r>
              <a:rPr lang="ru-RU" altLang="cs-CZ" sz="2000">
                <a:solidFill>
                  <a:schemeClr val="hlink"/>
                </a:solidFill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53254" name="Picture 6" descr="IMG_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97200"/>
            <a:ext cx="3584575" cy="26209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3255" name="Picture 7" descr="IMG_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412875"/>
            <a:ext cx="2752725" cy="39608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374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</a:rPr>
              <a:t>Кадр из фильма «Понизовая вольница»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508625" y="5589588"/>
            <a:ext cx="2735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</a:rPr>
              <a:t>Афиша к фильму «Понизовая вольница»</a:t>
            </a: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6" grpId="0"/>
      <p:bldP spid="532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Популярные российские актёры</a:t>
            </a:r>
            <a:endParaRPr lang="cs-CZ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000250" y="1916113"/>
            <a:ext cx="5600700" cy="4572000"/>
          </a:xfrm>
        </p:spPr>
        <p:txBody>
          <a:bodyPr/>
          <a:lstStyle/>
          <a:p>
            <a:r>
              <a:rPr lang="ru-RU" altLang="cs-CZ" smtClean="0"/>
              <a:t>Сергей Безруков</a:t>
            </a:r>
          </a:p>
          <a:p>
            <a:r>
              <a:rPr lang="ru-RU" altLang="cs-CZ" smtClean="0"/>
              <a:t>Константин Хабенский</a:t>
            </a:r>
          </a:p>
          <a:p>
            <a:r>
              <a:rPr lang="ru-RU" altLang="cs-CZ" smtClean="0"/>
              <a:t>Павел Прилучный</a:t>
            </a:r>
          </a:p>
          <a:p>
            <a:r>
              <a:rPr lang="ru-RU" altLang="cs-CZ" smtClean="0"/>
              <a:t>Алексей Чадов</a:t>
            </a:r>
          </a:p>
          <a:p>
            <a:r>
              <a:rPr lang="ru-RU" altLang="cs-CZ" smtClean="0"/>
              <a:t>Данила Козловский</a:t>
            </a:r>
          </a:p>
          <a:p>
            <a:r>
              <a:rPr lang="ru-RU" altLang="cs-CZ" smtClean="0"/>
              <a:t>Дмитрий Нагиев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12763"/>
            <a:ext cx="8147050" cy="914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Популярные российские актрисы</a:t>
            </a:r>
            <a:endParaRPr lang="cs-CZ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cs-CZ" smtClean="0"/>
              <a:t>Светлана Ходченкова</a:t>
            </a:r>
          </a:p>
          <a:p>
            <a:r>
              <a:rPr lang="ru-RU" altLang="cs-CZ" smtClean="0"/>
              <a:t>Анна Снаткина</a:t>
            </a:r>
          </a:p>
          <a:p>
            <a:r>
              <a:rPr lang="ru-RU" altLang="cs-CZ" smtClean="0"/>
              <a:t>Глафира Тарханова</a:t>
            </a:r>
          </a:p>
          <a:p>
            <a:r>
              <a:rPr lang="ru-RU" altLang="cs-CZ" smtClean="0"/>
              <a:t>Паулина Андреева</a:t>
            </a:r>
          </a:p>
          <a:p>
            <a:r>
              <a:rPr lang="ru-RU" altLang="cs-CZ" smtClean="0"/>
              <a:t>Екатерина Климова</a:t>
            </a:r>
          </a:p>
          <a:p>
            <a:r>
              <a:rPr lang="ru-RU" altLang="cs-CZ" smtClean="0"/>
              <a:t>Юлия Пересильд</a:t>
            </a:r>
          </a:p>
          <a:p>
            <a:r>
              <a:rPr lang="ru-RU" altLang="cs-CZ" smtClean="0"/>
              <a:t>Елизавета Боярская</a:t>
            </a:r>
          </a:p>
          <a:p>
            <a:endParaRPr lang="cs-CZ" altLang="cs-CZ" smtClean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14313" y="1000125"/>
            <a:ext cx="8929687" cy="5356225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киноискусство прошло долгий путь своего развития от небольших документальных зарисовок до современных фильмов, которые составляют конкуренцию многим зарубежным картинам;</a:t>
            </a:r>
          </a:p>
          <a:p>
            <a:pPr>
              <a:defRPr/>
            </a:pPr>
            <a:endParaRPr lang="ru-RU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-старые советские фильмы не завоёвывали наград, но не смотря на это они были любимы народом, да любимы и сейчас;    </a:t>
            </a:r>
          </a:p>
          <a:p>
            <a:pPr>
              <a:defRPr/>
            </a:pPr>
            <a:endParaRPr lang="ru-RU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-жанры киноискусства видоизменяются, испытывают тенденцию к слиянию, взаимопроникновению или даже распаду;</a:t>
            </a:r>
          </a:p>
          <a:p>
            <a:pPr>
              <a:defRPr/>
            </a:pPr>
            <a:endParaRPr lang="ru-RU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-преодолев все стадии своего развития, взлеты и падения, кинематограф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все-таки стал тем, чем он является сейчас, необычным, завораживающим миром для многих зрителей.    </a:t>
            </a:r>
          </a:p>
          <a:p>
            <a:pPr>
              <a:defRPr/>
            </a:pPr>
            <a:endParaRPr lang="ru-RU" sz="1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ведущую роль занимают новые технологии, которые делают фильмы более привлекательными, яркими, напоминающими видеоигры.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IMG_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85750"/>
            <a:ext cx="3214688" cy="2286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4280" name="Picture 8" descr="IMG_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"/>
            <a:ext cx="1500187" cy="19288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4281" name="Picture 9" descr="IMG_0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3913" y="285750"/>
            <a:ext cx="3025775" cy="22860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14313" y="2571750"/>
            <a:ext cx="1984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Яков Протазанов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472113" y="2643188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 b="1">
                <a:latin typeface="Tahoma" panose="020B0604030504040204" pitchFamily="34" charset="0"/>
              </a:rPr>
              <a:t>«Отец Сергий»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57438" y="2714625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 b="1">
                <a:latin typeface="Tahoma" panose="020B0604030504040204" pitchFamily="34" charset="0"/>
              </a:rPr>
              <a:t>«Пиковая дама»</a:t>
            </a:r>
          </a:p>
        </p:txBody>
      </p:sp>
      <p:pic>
        <p:nvPicPr>
          <p:cNvPr id="9" name="Picture 6" descr="IMG_00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714750"/>
            <a:ext cx="2071687" cy="200025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357188" y="5929313"/>
            <a:ext cx="3167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Сергей Эйзенштейн</a:t>
            </a:r>
          </a:p>
        </p:txBody>
      </p:sp>
      <p:pic>
        <p:nvPicPr>
          <p:cNvPr id="11" name="Picture 7" descr="IMG_00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3571875"/>
            <a:ext cx="3357562" cy="23574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8" descr="IMG_00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75350" y="3571875"/>
            <a:ext cx="2954338" cy="23574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2300" name="Прямоугольник 12"/>
          <p:cNvSpPr>
            <a:spLocks noChangeArrowheads="1"/>
          </p:cNvSpPr>
          <p:nvPr/>
        </p:nvSpPr>
        <p:spPr bwMode="auto">
          <a:xfrm>
            <a:off x="4143375" y="6072188"/>
            <a:ext cx="2713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 b="1">
                <a:latin typeface="Tahoma" panose="020B0604030504040204" pitchFamily="34" charset="0"/>
              </a:rPr>
              <a:t>«Броненосец “Потемкин”»</a:t>
            </a: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4" grpId="0"/>
      <p:bldP spid="54285" grpId="0"/>
      <p:bldP spid="10" grpId="0"/>
      <p:bldP spid="123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8405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 pitchFamily="66" charset="0"/>
              </a:rPr>
              <a:t>Рождение звукового кино</a:t>
            </a:r>
            <a:endParaRPr lang="cs-CZ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787900" y="1928813"/>
            <a:ext cx="38893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В России первый звуковой фильм – </a:t>
            </a:r>
            <a:r>
              <a:rPr lang="ru-RU" altLang="cs-CZ" sz="1800">
                <a:solidFill>
                  <a:schemeClr val="hlink"/>
                </a:solidFill>
                <a:latin typeface="Tahoma" panose="020B0604030504040204" pitchFamily="34" charset="0"/>
              </a:rPr>
              <a:t>«Путевка в жизнь»</a:t>
            </a:r>
            <a:r>
              <a:rPr lang="ru-RU" altLang="cs-CZ" sz="1800">
                <a:latin typeface="Tahoma" panose="020B0604030504040204" pitchFamily="34" charset="0"/>
              </a:rPr>
              <a:t> режиссера </a:t>
            </a:r>
            <a:r>
              <a:rPr lang="ru-RU" altLang="cs-CZ" sz="1800" b="1">
                <a:solidFill>
                  <a:schemeClr val="hlink"/>
                </a:solidFill>
                <a:latin typeface="Tahoma" panose="020B0604030504040204" pitchFamily="34" charset="0"/>
              </a:rPr>
              <a:t>Николая Экка</a:t>
            </a:r>
            <a:r>
              <a:rPr lang="ru-RU" altLang="cs-CZ" sz="1800">
                <a:latin typeface="Tahoma" panose="020B0604030504040204" pitchFamily="34" charset="0"/>
              </a:rPr>
              <a:t>. В 1932 г. на острове Лидо близ Венеции состоялся первый в истории Европы кинопросмотр, который вскоре стал международным Венецианским кинофестивалем.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cs-CZ" sz="1800">
              <a:latin typeface="Tahoma" panose="020B0604030504040204" pitchFamily="34" charset="0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2938" y="54292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 b="1">
                <a:latin typeface="Tahoma" panose="020B0604030504040204" pitchFamily="34" charset="0"/>
              </a:rPr>
              <a:t>Кадр из фильма «Путевка в жизнь»</a:t>
            </a:r>
          </a:p>
        </p:txBody>
      </p:sp>
      <p:pic>
        <p:nvPicPr>
          <p:cNvPr id="44044" name="Picture 12" descr="IMG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"/>
          <a:stretch>
            <a:fillRect/>
          </a:stretch>
        </p:blipFill>
        <p:spPr bwMode="auto">
          <a:xfrm>
            <a:off x="214313" y="1643063"/>
            <a:ext cx="4143375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 b="1">
                <a:solidFill>
                  <a:schemeClr val="hlink"/>
                </a:solidFill>
                <a:latin typeface="Tahoma" panose="020B0604030504040204" pitchFamily="34" charset="0"/>
              </a:rPr>
              <a:t>Музыкальная комедия</a:t>
            </a:r>
            <a:r>
              <a:rPr lang="ru-RU" altLang="cs-CZ" sz="1800">
                <a:latin typeface="Tahoma" panose="020B0604030504040204" pitchFamily="34" charset="0"/>
              </a:rPr>
              <a:t> – жанр, получивший особое распространение в 30-х гг. Создателем жанра является </a:t>
            </a:r>
            <a:r>
              <a:rPr lang="ru-RU" altLang="cs-CZ" sz="1800" b="1">
                <a:solidFill>
                  <a:schemeClr val="hlink"/>
                </a:solidFill>
                <a:latin typeface="Tahoma" panose="020B0604030504040204" pitchFamily="34" charset="0"/>
              </a:rPr>
              <a:t>Григорий Васильевич Александров. 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357563" y="1484313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«Веселые ребята»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786688" y="1557338"/>
            <a:ext cx="117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«Цирк»</a:t>
            </a: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5327650" y="6357938"/>
            <a:ext cx="381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400">
              <a:latin typeface="Tahoma" panose="020B0604030504040204" pitchFamily="34" charset="0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949325" y="5903913"/>
            <a:ext cx="325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</a:rPr>
              <a:t>. </a:t>
            </a:r>
          </a:p>
        </p:txBody>
      </p:sp>
      <p:pic>
        <p:nvPicPr>
          <p:cNvPr id="15367" name="Picture 14" descr="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85875"/>
            <a:ext cx="2643187" cy="1928813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8" name="Picture 15" descr="кадр из фильма &quot;Волга-Волга&quot; 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4750"/>
            <a:ext cx="2590800" cy="1857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16" descr="кадр из фильма &quot;Весёлые ребята&quot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2628900" cy="185737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70" name="Picture 12" descr="кадр из фильма &quot;Волга-Волга&quot;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14750"/>
            <a:ext cx="2667000" cy="1857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4625" y="5715000"/>
            <a:ext cx="378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800">
                <a:latin typeface="Tahoma" panose="020B0604030504040204" pitchFamily="34" charset="0"/>
                <a:cs typeface="Tahoma" panose="020B0604030504040204" pitchFamily="34" charset="0"/>
              </a:rPr>
              <a:t>«Волга- Волга»</a:t>
            </a: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4" grpId="0"/>
      <p:bldP spid="5735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IMG_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643188"/>
            <a:ext cx="3422650" cy="2206625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-714375" y="4929188"/>
            <a:ext cx="338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</a:rPr>
              <a:t>              «Молодая гвардия»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07950" y="333375"/>
            <a:ext cx="48958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cs-CZ"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Великая Отечественная война не прошла стороной кино. Фильмы показывали людей, для которых ненависть к врагу и долг перед Родиной побеждали страх смерти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500688" y="2786063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Arial" panose="020B0604020202020204" pitchFamily="34" charset="0"/>
              </a:rPr>
              <a:t> « Повесть о настоящем человеке».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28625"/>
            <a:ext cx="2428875" cy="22383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3000375"/>
            <a:ext cx="3357562" cy="20574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92" name="Text Box 11"/>
          <p:cNvSpPr txBox="1">
            <a:spLocks noChangeArrowheads="1"/>
          </p:cNvSpPr>
          <p:nvPr/>
        </p:nvSpPr>
        <p:spPr bwMode="auto">
          <a:xfrm rot="10800000" flipV="1">
            <a:off x="1619250" y="5148263"/>
            <a:ext cx="2017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Arial" panose="020B0604020202020204" pitchFamily="34" charset="0"/>
              </a:rPr>
              <a:t> « А зори здесь тихие».</a:t>
            </a:r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500438"/>
            <a:ext cx="2755900" cy="20288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2771775" y="5643563"/>
            <a:ext cx="293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Arial" panose="020B0604020202020204" pitchFamily="34" charset="0"/>
              </a:rPr>
              <a:t> « Семнадцать мгновений весны»</a:t>
            </a:r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4000500"/>
            <a:ext cx="2714625" cy="22320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7666" name="Picture 18" descr="кадры из фильма &quot;Война и ми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357688"/>
            <a:ext cx="2895600" cy="223837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25" y="6143625"/>
            <a:ext cx="2143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Arial" panose="020B0604020202020204" pitchFamily="34" charset="0"/>
                <a:cs typeface="Arial" panose="020B0604020202020204" pitchFamily="34" charset="0"/>
              </a:rPr>
              <a:t>«Судьба человека»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0" y="6500813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Arial" panose="020B0604020202020204" pitchFamily="34" charset="0"/>
                <a:cs typeface="Arial" panose="020B0604020202020204" pitchFamily="34" charset="0"/>
              </a:rPr>
              <a:t>«Война и мир»</a:t>
            </a: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/>
      <p:bldP spid="16389" grpId="0"/>
      <p:bldP spid="16392" grpId="0"/>
      <p:bldP spid="16394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23415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6" descr="varva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41513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7" descr="varvar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4067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71663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857232"/>
            <a:ext cx="484275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Александр Роу –добрый и мудрый сказочник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6357938"/>
            <a:ext cx="657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«Варвара краса- длинная коса»</a:t>
            </a: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70" descr="Картинка 10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1643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85" descr="http://im7-tub.yandex.net/i?id=25503226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1714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88" descr="Картинка 5 из 5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71688"/>
            <a:ext cx="1571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97" descr="Картинка 20 из 202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71688"/>
            <a:ext cx="1571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7" descr="http://upload.wikimedia.org/wikipedia/ru/5/51/Raz_dva_gore_ne_beda_pre.jpg">
            <a:hlinkClick r:id="rId10" tooltip="&quot;Raz dva gore ne beda pre.jpg&quot;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143000"/>
            <a:ext cx="14287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55" descr="Картинка 62 из 336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02150"/>
            <a:ext cx="164306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76" descr="Картинка 1 из 38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86188"/>
            <a:ext cx="14287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79" descr="Картинка 4 из 4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530725"/>
            <a:ext cx="1643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928688"/>
            <a:ext cx="9144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32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  <a:cs typeface="Times New Roman" panose="02020603050405020304" pitchFamily="18" charset="0"/>
              </a:rPr>
              <a:t>:                                 с 40 -50 г. г. было снято 4 русские народные сказки;</a:t>
            </a:r>
            <a:endParaRPr lang="ru-RU" altLang="cs-CZ" sz="900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       50-60 г. г. – 5 сказок;</a:t>
            </a:r>
            <a:endParaRPr lang="ru-RU" altLang="cs-CZ" sz="900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       60-70 г. г. -8 сказок;</a:t>
            </a:r>
            <a:endParaRPr lang="ru-RU" altLang="cs-CZ" sz="900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       70-80 г.г. – 6 сказок;</a:t>
            </a:r>
            <a:endParaRPr lang="ru-RU" altLang="cs-CZ" sz="900"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1400">
                <a:latin typeface="Tahoma" panose="020B0604030504040204" pitchFamily="34" charset="0"/>
                <a:cs typeface="Times New Roman" panose="02020603050405020304" pitchFamily="18" charset="0"/>
              </a:rPr>
              <a:t>                                    80-90 г.г. – 1 сказка.</a:t>
            </a:r>
            <a:endParaRPr lang="ru-RU" altLang="cs-CZ" sz="1800">
              <a:latin typeface="Tahoma" panose="020B0604030504040204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286000" y="285750"/>
            <a:ext cx="550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cs-CZ" sz="2800" b="1">
                <a:solidFill>
                  <a:srgbClr val="FFFF00"/>
                </a:solidFill>
                <a:latin typeface="Segoe Script" panose="030B0504020000000003" pitchFamily="66" charset="0"/>
              </a:rPr>
              <a:t>Экранизация сказок</a:t>
            </a:r>
            <a:endParaRPr lang="ru-RU" altLang="cs-CZ" sz="280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VÃ½sledek obrÃ¡zku pro ÐºÑÐ°ÑÐ½Ð°Ñ ÑÐ°Ð¿Ð¾ÑÐºÐ° ÑÐ¸Ð»ÑÐ¼ ÑÐ¾Ð²ÐµÑÑÐº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833563"/>
            <a:ext cx="3400425" cy="2109787"/>
          </a:xfrm>
          <a:prstGeom prst="rect">
            <a:avLst/>
          </a:prstGeom>
          <a:solidFill>
            <a:srgbClr val="F11784"/>
          </a:solidFill>
          <a:ln w="9525">
            <a:solidFill>
              <a:srgbClr val="F11784"/>
            </a:solidFill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482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="1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95288" y="3573463"/>
            <a:ext cx="4967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latin typeface="Tahoma" panose="020B0604030504040204" pitchFamily="34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292725" y="2997200"/>
            <a:ext cx="385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latin typeface="Tahoma" panose="020B0604030504040204" pitchFamily="34" charset="0"/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212975"/>
            <a:ext cx="2849563" cy="22145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83"/>
          <a:stretch>
            <a:fillRect/>
          </a:stretch>
        </p:blipFill>
        <p:spPr bwMode="auto">
          <a:xfrm>
            <a:off x="3956050" y="2593975"/>
            <a:ext cx="3440113" cy="2571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9632" y="195676"/>
            <a:ext cx="665759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Детское кино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39975" y="44608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«Чучело»  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flipH="1">
            <a:off x="3397250" y="5259388"/>
            <a:ext cx="335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b="1" dirty="0" smtClean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Приключения</a:t>
            </a:r>
            <a:endParaRPr lang="ru-RU" b="1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Электроника» 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95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181350"/>
            <a:ext cx="3509962" cy="2630488"/>
          </a:xfrm>
          <a:prstGeom prst="rect">
            <a:avLst/>
          </a:prstGeom>
          <a:noFill/>
          <a:ln w="9525">
            <a:solidFill>
              <a:srgbClr val="F117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 flipH="1">
            <a:off x="5159375" y="6034088"/>
            <a:ext cx="335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«Гостья из будущего</a:t>
            </a: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11200" y="432276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F11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«Красная Шапочка»  </a:t>
            </a:r>
            <a:endParaRPr lang="ru-RU" dirty="0">
              <a:solidFill>
                <a:srgbClr val="F11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7" grpId="0" autoUpdateAnimBg="0"/>
      <p:bldP spid="15" grpId="0" autoUpdateAnimBg="0"/>
      <p:bldP spid="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6.4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1|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8.2|2.6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9|2.3|2|1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2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|8.8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4|2.4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4|9.9|5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1782</TotalTime>
  <Words>597</Words>
  <Application>Microsoft Office PowerPoint</Application>
  <PresentationFormat>Экран (4:3)</PresentationFormat>
  <Paragraphs>111</Paragraphs>
  <Slides>22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Comic Sans MS</vt:lpstr>
      <vt:lpstr>Consolas</vt:lpstr>
      <vt:lpstr>Corbel</vt:lpstr>
      <vt:lpstr>Segoe Script</vt:lpstr>
      <vt:lpstr>Tahoma</vt:lpstr>
      <vt:lpstr>Tempus Sans ITC</vt:lpstr>
      <vt:lpstr>Times New Roman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Красная Шапочка</vt:lpstr>
      <vt:lpstr>Чучело</vt:lpstr>
      <vt:lpstr>Приключения Электроника</vt:lpstr>
      <vt:lpstr>Гостья из будущего</vt:lpstr>
      <vt:lpstr>Известные советские режиссёры</vt:lpstr>
      <vt:lpstr>Презентация PowerPoint</vt:lpstr>
      <vt:lpstr>Популярные советские актёры:</vt:lpstr>
      <vt:lpstr>Популярные советские актрисы:</vt:lpstr>
      <vt:lpstr>Презентация PowerPoint</vt:lpstr>
      <vt:lpstr>Популярные российские режиссёры:</vt:lpstr>
      <vt:lpstr>Популярные российские актёры</vt:lpstr>
      <vt:lpstr>Популярные российские актрисы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Uživatel systému Windows</cp:lastModifiedBy>
  <cp:revision>120</cp:revision>
  <dcterms:created xsi:type="dcterms:W3CDTF">2007-05-30T09:51:40Z</dcterms:created>
  <dcterms:modified xsi:type="dcterms:W3CDTF">2018-05-07T06:24:51Z</dcterms:modified>
</cp:coreProperties>
</file>