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5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3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8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6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9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1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B2E53-9510-4638-B920-0CC3537DCDD0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smetod.ru/metodicheskoe-prostranstvo/nachalnaya-shkola/normativno-pravovaya-dokumentatsiya/kontrol-i-otsenka-rezultatov-obucheniya-v-nachalnoj-shkole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854506"/>
            <a:ext cx="6815669" cy="151553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Контроль и оценка в процессе обучения русскому языку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Vratislava Chlupová</a:t>
            </a:r>
          </a:p>
          <a:p>
            <a:r>
              <a:rPr lang="cs-CZ" dirty="0" smtClean="0"/>
              <a:t>441451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9462" y="848678"/>
            <a:ext cx="10515600" cy="5419725"/>
          </a:xfrm>
        </p:spPr>
        <p:txBody>
          <a:bodyPr/>
          <a:lstStyle/>
          <a:p>
            <a:r>
              <a:rPr lang="ru-RU" dirty="0"/>
              <a:t>в понятие контроля входит не только </a:t>
            </a:r>
            <a:r>
              <a:rPr lang="ru-RU" dirty="0" smtClean="0"/>
              <a:t>опр</a:t>
            </a:r>
            <a:r>
              <a:rPr lang="cs-CZ" dirty="0" smtClean="0"/>
              <a:t>o</a:t>
            </a:r>
            <a:r>
              <a:rPr lang="ru-RU" dirty="0" smtClean="0"/>
              <a:t>с </a:t>
            </a:r>
            <a:r>
              <a:rPr lang="ru-RU" dirty="0"/>
              <a:t>учащихся на отметки, но и систематическое наблюдение учителя за </a:t>
            </a:r>
            <a:r>
              <a:rPr lang="ru-RU" dirty="0" smtClean="0"/>
              <a:t>х</a:t>
            </a:r>
            <a:r>
              <a:rPr lang="cs-CZ" dirty="0" smtClean="0"/>
              <a:t>o</a:t>
            </a:r>
            <a:r>
              <a:rPr lang="ru-RU" dirty="0" smtClean="0"/>
              <a:t>дом </a:t>
            </a:r>
            <a:r>
              <a:rPr lang="ru-RU" dirty="0"/>
              <a:t>и результатами учебной деятельности учащихся</a:t>
            </a:r>
            <a:endParaRPr lang="cs-CZ" dirty="0"/>
          </a:p>
          <a:p>
            <a:r>
              <a:rPr lang="ru-RU" dirty="0"/>
              <a:t>оценка понимается не только в смысле оценки в виде отметки, но и в более широком смысле, как словесное комментирование учебной деятельности и поведения учеников</a:t>
            </a:r>
            <a:endParaRPr lang="cs-CZ" dirty="0"/>
          </a:p>
          <a:p>
            <a:r>
              <a:rPr lang="ru-RU" dirty="0" smtClean="0"/>
              <a:t>система </a:t>
            </a:r>
            <a:r>
              <a:rPr lang="ru-RU" dirty="0"/>
              <a:t>контроля и оценки позволяет установить персональную ответственность учителя и школы в целом за качество процесса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система контроля и оценки ставит более важную социальную задачу: развить у школьников умение проверять и контролировать себя, критически оценивать свою деятельность, находить ошибки и пути их устранения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Функция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контроль </a:t>
            </a:r>
            <a:r>
              <a:rPr lang="ru-RU" dirty="0"/>
              <a:t>и оценка в начальной школе имеют несколько функций</a:t>
            </a:r>
            <a:endParaRPr lang="cs-CZ" dirty="0"/>
          </a:p>
          <a:p>
            <a:r>
              <a:rPr lang="ru-RU" u="sng" dirty="0" smtClean="0"/>
              <a:t>наиболее важные функции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  <a:r>
              <a:rPr lang="ru-RU" dirty="0" smtClean="0"/>
              <a:t>воспитательная функция</a:t>
            </a:r>
            <a:r>
              <a:rPr lang="cs-CZ" dirty="0" smtClean="0"/>
              <a:t>, </a:t>
            </a:r>
            <a:r>
              <a:rPr lang="cs-CZ" dirty="0"/>
              <a:t>o</a:t>
            </a:r>
            <a:r>
              <a:rPr lang="ru-RU" dirty="0" smtClean="0"/>
              <a:t>бразовательная функция</a:t>
            </a:r>
            <a:endParaRPr lang="cs-CZ" dirty="0" smtClean="0"/>
          </a:p>
          <a:p>
            <a:r>
              <a:rPr lang="ru-RU" b="1" dirty="0" smtClean="0"/>
              <a:t>воспитательная </a:t>
            </a:r>
            <a:r>
              <a:rPr lang="ru-RU" b="1" dirty="0"/>
              <a:t>функция</a:t>
            </a:r>
            <a:r>
              <a:rPr lang="ru-RU" dirty="0"/>
              <a:t> выражается в рассмотрении формирования положительных мотивов учения и </a:t>
            </a:r>
            <a:r>
              <a:rPr lang="ru-RU" dirty="0" smtClean="0"/>
              <a:t>гот</a:t>
            </a:r>
            <a:r>
              <a:rPr lang="cs-CZ" dirty="0" smtClean="0"/>
              <a:t>o</a:t>
            </a:r>
            <a:r>
              <a:rPr lang="ru-RU" dirty="0" smtClean="0"/>
              <a:t>вности </a:t>
            </a:r>
            <a:r>
              <a:rPr lang="ru-RU" dirty="0"/>
              <a:t>к </a:t>
            </a:r>
            <a:r>
              <a:rPr lang="ru-RU" dirty="0" smtClean="0"/>
              <a:t>самоконтр</a:t>
            </a:r>
            <a:r>
              <a:rPr lang="cs-CZ" dirty="0" smtClean="0"/>
              <a:t>o</a:t>
            </a:r>
            <a:r>
              <a:rPr lang="ru-RU" dirty="0" smtClean="0"/>
              <a:t>лю</a:t>
            </a:r>
            <a:endParaRPr lang="cs-CZ" dirty="0" smtClean="0"/>
          </a:p>
          <a:p>
            <a:r>
              <a:rPr lang="cs-CZ" b="1" dirty="0" smtClean="0"/>
              <a:t>o</a:t>
            </a:r>
            <a:r>
              <a:rPr lang="ru-RU" b="1" dirty="0" smtClean="0"/>
              <a:t>бразовательная </a:t>
            </a:r>
            <a:r>
              <a:rPr lang="ru-RU" b="1" dirty="0"/>
              <a:t>функция </a:t>
            </a:r>
            <a:r>
              <a:rPr lang="ru-RU" dirty="0"/>
              <a:t>определяет результат сравнения ожидаемого эффекта обучения с действительным</a:t>
            </a:r>
            <a:endParaRPr lang="cs-CZ" dirty="0"/>
          </a:p>
          <a:p>
            <a:pPr marL="0" indent="3225800">
              <a:buNone/>
            </a:pPr>
            <a:r>
              <a:rPr lang="cs-CZ" dirty="0" smtClean="0"/>
              <a:t>- </a:t>
            </a:r>
            <a:r>
              <a:rPr lang="ru-RU" dirty="0" smtClean="0"/>
              <a:t>со </a:t>
            </a:r>
            <a:r>
              <a:rPr lang="ru-RU" dirty="0"/>
              <a:t>стороны учителя осуществляется констатация качества усвоения учащимися учебного материала, a cо стороны ученика устанавливается, каковы конкретные результаты его учебной деятельности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контроля результатов обучения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</a:t>
            </a:r>
            <a:r>
              <a:rPr lang="ru-RU" b="1" dirty="0" smtClean="0"/>
              <a:t>екущий </a:t>
            </a:r>
            <a:r>
              <a:rPr lang="ru-RU" b="1" dirty="0"/>
              <a:t>контроль </a:t>
            </a:r>
            <a:r>
              <a:rPr lang="ru-RU" dirty="0"/>
              <a:t>- наиболее оперативная, динамичная и гибкая проверка результатов </a:t>
            </a:r>
            <a:r>
              <a:rPr lang="ru-RU" dirty="0" smtClean="0"/>
              <a:t>обучения</a:t>
            </a:r>
            <a:endParaRPr lang="cs-CZ" dirty="0" smtClean="0"/>
          </a:p>
          <a:p>
            <a:pPr marL="0" indent="2873375">
              <a:buNone/>
            </a:pPr>
            <a:r>
              <a:rPr lang="cs-CZ" dirty="0" smtClean="0"/>
              <a:t>- o</a:t>
            </a:r>
            <a:r>
              <a:rPr lang="ru-RU" dirty="0" smtClean="0"/>
              <a:t>бычно сопутствует </a:t>
            </a:r>
            <a:r>
              <a:rPr lang="ru-RU" dirty="0"/>
              <a:t>процессу становления учения и навыка, поэтому проводится на первых этапах обучения</a:t>
            </a:r>
            <a:endParaRPr lang="cs-CZ" dirty="0"/>
          </a:p>
          <a:p>
            <a:r>
              <a:rPr lang="ru-RU" b="1" dirty="0"/>
              <a:t>т</a:t>
            </a:r>
            <a:r>
              <a:rPr lang="ru-RU" b="1" dirty="0" smtClean="0"/>
              <a:t>ематический </a:t>
            </a:r>
            <a:r>
              <a:rPr lang="ru-RU" b="1" dirty="0"/>
              <a:t>контроль </a:t>
            </a:r>
            <a:r>
              <a:rPr lang="ru-RU" dirty="0"/>
              <a:t>заключается в проверке усвоения программного материала по каждой крупной теме курса, а оценка фиксирует </a:t>
            </a:r>
            <a:r>
              <a:rPr lang="ru-RU" dirty="0" smtClean="0"/>
              <a:t>результат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и формы организации </a:t>
            </a:r>
            <a:r>
              <a:rPr lang="ru-RU" dirty="0" smtClean="0"/>
              <a:t>контроля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23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стный </a:t>
            </a:r>
            <a:r>
              <a:rPr lang="ru-RU" b="1" dirty="0"/>
              <a:t>опрос </a:t>
            </a:r>
            <a:r>
              <a:rPr lang="ru-RU" dirty="0"/>
              <a:t>- диалог учителя с одним учащимся или со всем </a:t>
            </a:r>
            <a:r>
              <a:rPr lang="ru-RU" dirty="0" smtClean="0"/>
              <a:t>классом</a:t>
            </a:r>
            <a:endParaRPr lang="cs-CZ" dirty="0"/>
          </a:p>
          <a:p>
            <a:pPr marL="0" indent="2062163">
              <a:buNone/>
            </a:pPr>
            <a:r>
              <a:rPr lang="cs-CZ" dirty="0" smtClean="0"/>
              <a:t>- </a:t>
            </a:r>
            <a:r>
              <a:rPr lang="ru-RU" dirty="0" smtClean="0"/>
              <a:t>проводится </a:t>
            </a:r>
            <a:r>
              <a:rPr lang="ru-RU" dirty="0"/>
              <a:t>в основном на первых этапах обучения, когда требуются систематизация</a:t>
            </a:r>
            <a:endParaRPr lang="cs-CZ" dirty="0"/>
          </a:p>
          <a:p>
            <a:r>
              <a:rPr lang="ru-RU" b="1" dirty="0"/>
              <a:t>п</a:t>
            </a:r>
            <a:r>
              <a:rPr lang="ru-RU" b="1" dirty="0" smtClean="0"/>
              <a:t>исьменный </a:t>
            </a:r>
            <a:r>
              <a:rPr lang="ru-RU" b="1" dirty="0"/>
              <a:t>опрос </a:t>
            </a:r>
            <a:r>
              <a:rPr lang="ru-RU" dirty="0"/>
              <a:t>заключается в проведении различных самостоятельных и контрольных </a:t>
            </a:r>
            <a:r>
              <a:rPr lang="ru-RU" dirty="0" smtClean="0"/>
              <a:t>работ</a:t>
            </a:r>
            <a:endParaRPr lang="cs-CZ" dirty="0"/>
          </a:p>
          <a:p>
            <a:r>
              <a:rPr lang="ru-RU" u="sng" dirty="0"/>
              <a:t>с</a:t>
            </a:r>
            <a:r>
              <a:rPr lang="ru-RU" u="sng" dirty="0" smtClean="0"/>
              <a:t>амостоятельная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 </a:t>
            </a:r>
            <a:r>
              <a:rPr lang="ru-RU" dirty="0" smtClean="0"/>
              <a:t>письменная проверка зна­ний и умений школьников по небольшой теме курса</a:t>
            </a:r>
            <a:r>
              <a:rPr lang="cs-CZ" dirty="0" smtClean="0"/>
              <a:t> (</a:t>
            </a:r>
            <a:r>
              <a:rPr lang="ru-RU" dirty="0"/>
              <a:t>15-20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</a:p>
          <a:p>
            <a:r>
              <a:rPr lang="ru-RU" u="sng" dirty="0"/>
              <a:t>к</a:t>
            </a:r>
            <a:r>
              <a:rPr lang="ru-RU" u="sng" dirty="0" smtClean="0"/>
              <a:t>онтрольная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</a:t>
            </a:r>
            <a:r>
              <a:rPr lang="ru-RU" dirty="0" smtClean="0"/>
              <a:t> используется </a:t>
            </a:r>
            <a:r>
              <a:rPr lang="ru-RU" dirty="0"/>
              <a:t>с целью проверки знаний и умений школьников по достаточно крупной и полностью изученной теме </a:t>
            </a:r>
            <a:r>
              <a:rPr lang="ru-RU" dirty="0" smtClean="0"/>
              <a:t>программы</a:t>
            </a:r>
            <a:r>
              <a:rPr lang="cs-CZ" dirty="0" smtClean="0"/>
              <a:t> (</a:t>
            </a:r>
            <a:r>
              <a:rPr lang="ru-RU" dirty="0"/>
              <a:t>45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8776" y="9738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цифровой оценки по предметам в начальной школе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6928" y="2548304"/>
            <a:ext cx="10067027" cy="3552923"/>
          </a:xfrm>
        </p:spPr>
        <p:txBody>
          <a:bodyPr>
            <a:normAutofit/>
          </a:bodyPr>
          <a:lstStyle/>
          <a:p>
            <a:r>
              <a:rPr lang="ru-RU" dirty="0"/>
              <a:t>"5" </a:t>
            </a:r>
            <a:r>
              <a:rPr lang="ru-RU" dirty="0" smtClean="0"/>
              <a:t>(</a:t>
            </a:r>
            <a:r>
              <a:rPr lang="ru-RU" b="1" dirty="0" smtClean="0"/>
              <a:t>отлично</a:t>
            </a:r>
            <a:r>
              <a:rPr lang="ru-RU" dirty="0" smtClean="0"/>
              <a:t>) </a:t>
            </a:r>
            <a:r>
              <a:rPr lang="ru-RU" dirty="0"/>
              <a:t>- ставится за диктант, в котором нет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15582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написана аккуратно в соответствии с </a:t>
            </a:r>
            <a:r>
              <a:rPr lang="ru-RU" dirty="0" smtClean="0"/>
              <a:t>требованиями каллиграфии</a:t>
            </a:r>
            <a:endParaRPr lang="cs-CZ" dirty="0" smtClean="0"/>
          </a:p>
          <a:p>
            <a:r>
              <a:rPr lang="ru-RU" dirty="0" smtClean="0"/>
              <a:t>"4" (</a:t>
            </a:r>
            <a:r>
              <a:rPr lang="ru-RU" b="1" dirty="0" smtClean="0"/>
              <a:t>хорошо</a:t>
            </a:r>
            <a:r>
              <a:rPr lang="ru-RU" dirty="0" smtClean="0"/>
              <a:t>) - ставится за диктант, в котором допущено не более</a:t>
            </a:r>
            <a:r>
              <a:rPr lang="cs-CZ" dirty="0" smtClean="0"/>
              <a:t> </a:t>
            </a:r>
            <a:r>
              <a:rPr lang="ru-RU" dirty="0" smtClean="0"/>
              <a:t>двух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  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062163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чисто, но допущены </a:t>
            </a:r>
            <a:r>
              <a:rPr lang="ru-RU" dirty="0" smtClean="0"/>
              <a:t>небольшие</a:t>
            </a:r>
            <a:r>
              <a:rPr lang="cs-CZ" dirty="0" smtClean="0"/>
              <a:t> </a:t>
            </a:r>
            <a:r>
              <a:rPr lang="ru-RU" dirty="0" smtClean="0"/>
              <a:t>отклонения</a:t>
            </a:r>
            <a:r>
              <a:rPr lang="ru-RU" dirty="0"/>
              <a:t> от каллиграфических </a:t>
            </a:r>
            <a:r>
              <a:rPr lang="ru-RU" dirty="0" smtClean="0"/>
              <a:t>норм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0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4180" y="1030587"/>
            <a:ext cx="10136039" cy="3317875"/>
          </a:xfrm>
        </p:spPr>
        <p:txBody>
          <a:bodyPr/>
          <a:lstStyle/>
          <a:p>
            <a:r>
              <a:rPr lang="ru-RU" dirty="0"/>
              <a:t>"3" (</a:t>
            </a:r>
            <a:r>
              <a:rPr lang="ru-RU" b="1" dirty="0"/>
              <a:t>удовлетворительно</a:t>
            </a:r>
            <a:r>
              <a:rPr lang="ru-RU" dirty="0"/>
              <a:t>) - ставится за диктант, если допущено </a:t>
            </a:r>
            <a:r>
              <a:rPr lang="cs-CZ" dirty="0"/>
              <a:t>3</a:t>
            </a:r>
            <a:r>
              <a:rPr lang="ru-RU" dirty="0" smtClean="0"/>
              <a:t>-5</a:t>
            </a:r>
            <a:r>
              <a:rPr lang="cs-CZ" dirty="0" smtClean="0"/>
              <a:t> </a:t>
            </a:r>
            <a:r>
              <a:rPr lang="ru-RU" dirty="0" smtClean="0"/>
              <a:t>ошибок</a:t>
            </a:r>
            <a:endParaRPr lang="cs-CZ" dirty="0"/>
          </a:p>
          <a:p>
            <a:pPr marL="3589338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небрежно, имеются существенные отклонения от норм каллиграфии</a:t>
            </a:r>
            <a:endParaRPr lang="cs-CZ" dirty="0"/>
          </a:p>
          <a:p>
            <a:r>
              <a:rPr lang="ru-RU" dirty="0"/>
              <a:t>"2" (</a:t>
            </a:r>
            <a:r>
              <a:rPr lang="ru-RU" b="1" dirty="0"/>
              <a:t>плохо</a:t>
            </a:r>
            <a:r>
              <a:rPr lang="ru-RU" dirty="0"/>
              <a:t>) </a:t>
            </a:r>
            <a:r>
              <a:rPr lang="cs-CZ" dirty="0"/>
              <a:t>-</a:t>
            </a:r>
            <a:r>
              <a:rPr lang="ru-RU" dirty="0"/>
              <a:t> ставится за диктант, в котором более 5 ошибок</a:t>
            </a:r>
            <a:endParaRPr lang="cs-CZ" dirty="0"/>
          </a:p>
          <a:p>
            <a:pPr marL="179387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</a:t>
            </a:r>
            <a:r>
              <a:rPr lang="ru-RU" dirty="0"/>
              <a:t> написана неряшливо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тест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5" y="3654815"/>
            <a:ext cx="44577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Спасибо за внимание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1281" y="4417524"/>
            <a:ext cx="9609668" cy="134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mosmetod.ru/metodicheskoe-prostranstvo/nachalnaya-shkola/normativno-pravovaya-dokumentatsiya/kontrol-i-otsenka-rezultatov-obucheniya-v-nachalnoj-shkole.html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PURM, Radko, Josef VESELÝ a Stanislav JELÍNEK. </a:t>
            </a:r>
            <a:r>
              <a:rPr lang="cs-CZ" i="1" dirty="0"/>
              <a:t>Didaktika ruského jazyka: vybrané kapitoly</a:t>
            </a:r>
            <a:r>
              <a:rPr lang="cs-CZ" dirty="0"/>
              <a:t>. 2. vyd. (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.). Hradec Králové: </a:t>
            </a:r>
            <a:r>
              <a:rPr lang="cs-CZ" dirty="0" err="1"/>
              <a:t>Gaudeamus</a:t>
            </a:r>
            <a:r>
              <a:rPr lang="cs-CZ" dirty="0"/>
              <a:t>, 1997. ISBN 80-7041-757-9.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1304028" y="3484036"/>
            <a:ext cx="9609668" cy="886968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421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Контроль и оценка в процессе обучения русскому языку</vt:lpstr>
      <vt:lpstr>Prezentace aplikace PowerPoint</vt:lpstr>
      <vt:lpstr>Функция</vt:lpstr>
      <vt:lpstr>Виды контроля результатов обучения</vt:lpstr>
      <vt:lpstr>Методы и формы организации контроля</vt:lpstr>
      <vt:lpstr>Характеристика цифровой оценки по предметам в начальной школе</vt:lpstr>
      <vt:lpstr>Prezentace aplikace PowerPoint</vt:lpstr>
      <vt:lpstr>  Спасибо за внимание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оценка в процессе обучения русскому языку</dc:title>
  <dc:creator>Vratislava Chlupová</dc:creator>
  <cp:lastModifiedBy>Uživatel systému Windows</cp:lastModifiedBy>
  <cp:revision>7</cp:revision>
  <dcterms:created xsi:type="dcterms:W3CDTF">2016-10-26T07:51:11Z</dcterms:created>
  <dcterms:modified xsi:type="dcterms:W3CDTF">2018-03-06T05:26:00Z</dcterms:modified>
</cp:coreProperties>
</file>