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6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89" r:id="rId13"/>
    <p:sldId id="267" r:id="rId14"/>
    <p:sldId id="270" r:id="rId15"/>
    <p:sldId id="268" r:id="rId16"/>
    <p:sldId id="269" r:id="rId17"/>
    <p:sldId id="286" r:id="rId18"/>
    <p:sldId id="271" r:id="rId19"/>
    <p:sldId id="272" r:id="rId20"/>
    <p:sldId id="273" r:id="rId21"/>
    <p:sldId id="274" r:id="rId22"/>
    <p:sldId id="290" r:id="rId23"/>
    <p:sldId id="288" r:id="rId24"/>
    <p:sldId id="277" r:id="rId25"/>
    <p:sldId id="276" r:id="rId26"/>
    <p:sldId id="278" r:id="rId27"/>
    <p:sldId id="279" r:id="rId28"/>
    <p:sldId id="280" r:id="rId29"/>
    <p:sldId id="281" r:id="rId30"/>
    <p:sldId id="287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0D5A-EF45-4FA5-A3B4-139675FFA5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1E54-DA26-453F-BA25-6A95482C78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6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E54-DA26-453F-BA25-6A95482C780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E54-DA26-453F-BA25-6A95482C780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99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Ději na 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1E54-DA26-453F-BA25-6A95482C780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09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Napoleonské války, Vídeňský kongres, Děkabristé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Jiří Gregor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cs-CZ" dirty="0" smtClean="0"/>
              <a:t>Napoleonova rozpínavost přiměla Rusko se nechat přesvědčit ke spojenectví s Británií za finanční podporu</a:t>
            </a:r>
          </a:p>
          <a:p>
            <a:endParaRPr lang="cs-CZ" dirty="0" smtClean="0"/>
          </a:p>
          <a:p>
            <a:r>
              <a:rPr lang="cs-CZ" dirty="0" smtClean="0"/>
              <a:t>1805 došlo k bitvě u Slavkova, porážka spojenců - vítězí Napoleon</a:t>
            </a:r>
          </a:p>
          <a:p>
            <a:endParaRPr lang="cs-CZ" dirty="0" smtClean="0"/>
          </a:p>
          <a:p>
            <a:r>
              <a:rPr lang="cs-CZ" dirty="0" smtClean="0"/>
              <a:t>1806 spojení RUSKA a PRUSKA, opět porážka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cs-CZ" dirty="0" smtClean="0"/>
              <a:t>Pozice cara byla ohrožena, boje na kontinentě ustaly ale válka byla ve vzduchu</a:t>
            </a:r>
          </a:p>
          <a:p>
            <a:endParaRPr lang="cs-CZ" dirty="0" smtClean="0"/>
          </a:p>
          <a:p>
            <a:r>
              <a:rPr lang="cs-CZ" dirty="0" smtClean="0"/>
              <a:t>Rusko posílilo armádu v Turecku a ve válce se Švédskem získalo Finsko a </a:t>
            </a:r>
            <a:r>
              <a:rPr lang="cs-CZ" dirty="0" err="1" smtClean="0"/>
              <a:t>Aalandské</a:t>
            </a:r>
            <a:r>
              <a:rPr lang="cs-CZ" dirty="0" smtClean="0"/>
              <a:t> ostrovy</a:t>
            </a:r>
          </a:p>
          <a:p>
            <a:endParaRPr lang="cs-CZ" dirty="0" smtClean="0"/>
          </a:p>
          <a:p>
            <a:r>
              <a:rPr lang="cs-CZ" dirty="0" smtClean="0"/>
              <a:t>Snaha o reformování ruské vlády, sekretář </a:t>
            </a:r>
            <a:r>
              <a:rPr lang="cs-CZ" dirty="0" err="1" smtClean="0"/>
              <a:t>Speranskij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err="1" smtClean="0"/>
              <a:t>Aalandské</a:t>
            </a:r>
            <a:r>
              <a:rPr lang="cs-CZ" sz="2400" dirty="0" smtClean="0"/>
              <a:t> ostrovy, Švédsky mluvící  autonomní oblast Finska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https://www.google.cz/maps/@60.1948865,15.8804714,6z</a:t>
            </a:r>
            <a:endParaRPr lang="cs-CZ" sz="1800" dirty="0"/>
          </a:p>
        </p:txBody>
      </p:sp>
      <p:pic>
        <p:nvPicPr>
          <p:cNvPr id="4" name="Zástupný symbol pro obsah 3" descr="aalandsk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7715304" cy="4936995"/>
          </a:xfrm>
        </p:spPr>
      </p:pic>
      <p:sp>
        <p:nvSpPr>
          <p:cNvPr id="11" name="Šipka dolů 10"/>
          <p:cNvSpPr/>
          <p:nvPr/>
        </p:nvSpPr>
        <p:spPr>
          <a:xfrm>
            <a:off x="3929058" y="2357430"/>
            <a:ext cx="7143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r>
              <a:rPr lang="cs-CZ" dirty="0" smtClean="0"/>
              <a:t>Nový rádce Alexej </a:t>
            </a:r>
            <a:r>
              <a:rPr lang="cs-CZ" dirty="0" err="1" smtClean="0"/>
              <a:t>Arakčejev</a:t>
            </a:r>
            <a:r>
              <a:rPr lang="cs-CZ" dirty="0" smtClean="0"/>
              <a:t>,                       </a:t>
            </a:r>
            <a:r>
              <a:rPr lang="cs-CZ" dirty="0" err="1" smtClean="0"/>
              <a:t>Speranskij</a:t>
            </a:r>
            <a:r>
              <a:rPr lang="cs-CZ" dirty="0" smtClean="0"/>
              <a:t> šlechtou poslán na Sibiř</a:t>
            </a:r>
          </a:p>
          <a:p>
            <a:endParaRPr lang="cs-CZ" dirty="0" smtClean="0"/>
          </a:p>
          <a:p>
            <a:r>
              <a:rPr lang="cs-CZ" dirty="0" smtClean="0"/>
              <a:t>V r. 1810 Evropa pod „ochranou“ Francie, volná je jen Británie a Rusko </a:t>
            </a:r>
          </a:p>
          <a:p>
            <a:endParaRPr lang="cs-CZ" dirty="0" smtClean="0"/>
          </a:p>
          <a:p>
            <a:r>
              <a:rPr lang="cs-CZ" dirty="0" smtClean="0"/>
              <a:t>Švédsko odmítá tažení proti Rusku</a:t>
            </a:r>
          </a:p>
          <a:p>
            <a:endParaRPr lang="cs-CZ" dirty="0" smtClean="0"/>
          </a:p>
          <a:p>
            <a:r>
              <a:rPr lang="cs-CZ" dirty="0" smtClean="0"/>
              <a:t>1812 shromáždění ruských vojsk na hranici u </a:t>
            </a:r>
            <a:r>
              <a:rPr lang="cs-CZ" dirty="0" err="1" smtClean="0"/>
              <a:t>Smolenska</a:t>
            </a:r>
            <a:r>
              <a:rPr lang="cs-CZ" dirty="0" smtClean="0"/>
              <a:t>, ruská armáda až 220 000 mužů, Francouzská armáda přes 500 000 mužů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7643866" cy="857248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gamepark.cz</a:t>
            </a:r>
            <a:r>
              <a:rPr lang="cs-CZ" sz="1200" dirty="0" smtClean="0"/>
              <a:t>/</a:t>
            </a:r>
            <a:r>
              <a:rPr lang="cs-CZ" sz="1200" dirty="0" err="1" smtClean="0"/>
              <a:t>pictures</a:t>
            </a:r>
            <a:r>
              <a:rPr lang="cs-CZ" sz="1200" dirty="0" smtClean="0"/>
              <a:t>/00/17/93/179332.jpg</a:t>
            </a:r>
            <a:endParaRPr lang="cs-CZ" sz="1200" dirty="0"/>
          </a:p>
        </p:txBody>
      </p:sp>
      <p:pic>
        <p:nvPicPr>
          <p:cNvPr id="4" name="Zástupný symbol pro obsah 3" descr="1793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7643866" cy="5235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Kutuzov</a:t>
            </a:r>
            <a:r>
              <a:rPr lang="cs-CZ" dirty="0" smtClean="0"/>
              <a:t> - </a:t>
            </a:r>
            <a:r>
              <a:rPr lang="ru-RU" dirty="0" smtClean="0"/>
              <a:t>Кутузов </a:t>
            </a:r>
            <a:r>
              <a:rPr lang="cs-CZ" dirty="0" smtClean="0"/>
              <a:t>gen. Ruských vojsk po krutých bojích zahajuje ústup</a:t>
            </a:r>
          </a:p>
          <a:p>
            <a:endParaRPr lang="cs-CZ" dirty="0" smtClean="0"/>
          </a:p>
          <a:p>
            <a:r>
              <a:rPr lang="cs-CZ" dirty="0" smtClean="0"/>
              <a:t>Ruská armáda ustupuje a cestou vyklízí Moskvu</a:t>
            </a:r>
          </a:p>
          <a:p>
            <a:endParaRPr lang="cs-CZ" dirty="0" smtClean="0"/>
          </a:p>
          <a:p>
            <a:r>
              <a:rPr lang="cs-CZ" dirty="0" smtClean="0"/>
              <a:t>Napoleon získává Moskvu bez boje</a:t>
            </a:r>
          </a:p>
          <a:p>
            <a:endParaRPr lang="cs-CZ" dirty="0" smtClean="0"/>
          </a:p>
          <a:p>
            <a:r>
              <a:rPr lang="cs-CZ" dirty="0" smtClean="0"/>
              <a:t>Moskva je opět vypálena a zničeny jsou 4/5 města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Kutuzov</a:t>
            </a:r>
            <a:r>
              <a:rPr lang="ru-RU" dirty="0" smtClean="0"/>
              <a:t> </a:t>
            </a:r>
            <a:r>
              <a:rPr lang="cs-CZ" dirty="0" smtClean="0"/>
              <a:t>odmítá nabídku míru</a:t>
            </a:r>
          </a:p>
          <a:p>
            <a:endParaRPr lang="cs-CZ" dirty="0" smtClean="0"/>
          </a:p>
          <a:p>
            <a:r>
              <a:rPr lang="cs-CZ" dirty="0" smtClean="0"/>
              <a:t>Napoleon opouští Moskvu, nucen stejnou cestou jako přišel po bitvě u </a:t>
            </a:r>
            <a:r>
              <a:rPr lang="cs-CZ" dirty="0" err="1" smtClean="0"/>
              <a:t>Malojaroslavce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Během dalších odchodových bitev byla Francouzská armáda rozdrcena a s příchodem zimy dostala další ránu</a:t>
            </a:r>
          </a:p>
          <a:p>
            <a:endParaRPr lang="cs-CZ" dirty="0" smtClean="0"/>
          </a:p>
          <a:p>
            <a:r>
              <a:rPr lang="cs-CZ" dirty="0" smtClean="0"/>
              <a:t>Napoleon nakonec opouští trosky své armády a prchá v přestrojení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8229600" cy="57149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ceskatelevize.cz</a:t>
            </a:r>
            <a:r>
              <a:rPr lang="cs-CZ" sz="1400" dirty="0" smtClean="0"/>
              <a:t>/ct24/</a:t>
            </a:r>
            <a:r>
              <a:rPr lang="cs-CZ" sz="1400" dirty="0" err="1" smtClean="0"/>
              <a:t>sites</a:t>
            </a:r>
            <a:r>
              <a:rPr lang="cs-CZ" sz="1400" dirty="0" smtClean="0"/>
              <a:t>/default/</a:t>
            </a:r>
            <a:r>
              <a:rPr lang="cs-CZ" sz="1400" dirty="0" err="1" smtClean="0"/>
              <a:t>files</a:t>
            </a:r>
            <a:r>
              <a:rPr lang="cs-CZ" sz="1400" dirty="0" smtClean="0"/>
              <a:t>/</a:t>
            </a:r>
            <a:r>
              <a:rPr lang="cs-CZ" sz="1400" dirty="0" err="1" smtClean="0"/>
              <a:t>styles</a:t>
            </a:r>
            <a:r>
              <a:rPr lang="cs-CZ" sz="1400" dirty="0" smtClean="0"/>
              <a:t>/</a:t>
            </a:r>
            <a:r>
              <a:rPr lang="cs-CZ" sz="1400" dirty="0" err="1" smtClean="0"/>
              <a:t>scale</a:t>
            </a:r>
            <a:r>
              <a:rPr lang="cs-CZ" sz="1400" dirty="0" smtClean="0"/>
              <a:t>_1180/public/</a:t>
            </a:r>
            <a:r>
              <a:rPr lang="cs-CZ" sz="1400" dirty="0" err="1" smtClean="0"/>
              <a:t>images</a:t>
            </a:r>
            <a:r>
              <a:rPr lang="cs-CZ" sz="1400" dirty="0" smtClean="0"/>
              <a:t>/1237114-370771.jpg?</a:t>
            </a:r>
            <a:r>
              <a:rPr lang="cs-CZ" sz="1400" dirty="0" err="1" smtClean="0"/>
              <a:t>itok</a:t>
            </a:r>
            <a:r>
              <a:rPr lang="cs-CZ" sz="1400" dirty="0" smtClean="0"/>
              <a:t>=</a:t>
            </a:r>
            <a:r>
              <a:rPr lang="cs-CZ" sz="1400" dirty="0" err="1" smtClean="0"/>
              <a:t>UwAMtBzJ</a:t>
            </a:r>
            <a:endParaRPr lang="cs-CZ" sz="1400" dirty="0"/>
          </a:p>
        </p:txBody>
      </p:sp>
      <p:pic>
        <p:nvPicPr>
          <p:cNvPr id="4" name="Zástupný symbol pro obsah 3" descr="1237114-3707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032212" cy="55721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cs-CZ" dirty="0" smtClean="0"/>
              <a:t>Proti oslabené Francii se zvedá vlna odporu</a:t>
            </a:r>
          </a:p>
          <a:p>
            <a:endParaRPr lang="cs-CZ" dirty="0" smtClean="0"/>
          </a:p>
          <a:p>
            <a:r>
              <a:rPr lang="cs-CZ" dirty="0" smtClean="0"/>
              <a:t>Rakousko vysílá velvyslance do Ruska</a:t>
            </a:r>
          </a:p>
          <a:p>
            <a:r>
              <a:rPr lang="cs-CZ" dirty="0" smtClean="0"/>
              <a:t>Pruská armáda otevřeně bojuje za Rusko</a:t>
            </a:r>
          </a:p>
          <a:p>
            <a:endParaRPr lang="cs-CZ" dirty="0" smtClean="0"/>
          </a:p>
          <a:p>
            <a:r>
              <a:rPr lang="cs-CZ" dirty="0" smtClean="0"/>
              <a:t>Rakouská armáda se přesunuje do </a:t>
            </a:r>
            <a:r>
              <a:rPr lang="cs-CZ" dirty="0" err="1" smtClean="0"/>
              <a:t>Haliče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Rusko začíná s kampaní „osvobození Evropy“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cs-CZ" dirty="0" smtClean="0"/>
              <a:t>1812 Ruská armáda s Pruskou podporou postupuje až k Drážďanům a Frankfurtu</a:t>
            </a:r>
          </a:p>
          <a:p>
            <a:endParaRPr lang="cs-CZ" dirty="0" smtClean="0"/>
          </a:p>
          <a:p>
            <a:r>
              <a:rPr lang="cs-CZ" dirty="0" smtClean="0"/>
              <a:t>Žádná ze stran nemá dostatek sil k rozhodnutí války a zároveň nestojí o uzavření míru</a:t>
            </a:r>
          </a:p>
          <a:p>
            <a:endParaRPr lang="cs-CZ" dirty="0" smtClean="0"/>
          </a:p>
          <a:p>
            <a:r>
              <a:rPr lang="cs-CZ" dirty="0" smtClean="0"/>
              <a:t>Rusko bylo nuceno přenechat vedení spojených armád Rakousku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Napoleonské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Série válečných konfliktů proti „revolučnímu francouzskému nebezpečí“</a:t>
            </a:r>
          </a:p>
          <a:p>
            <a:r>
              <a:rPr lang="cs-CZ" dirty="0" smtClean="0"/>
              <a:t>Napoleon Bonaparte se stal generálem v 26 letech</a:t>
            </a:r>
          </a:p>
          <a:p>
            <a:r>
              <a:rPr lang="cs-CZ" dirty="0" smtClean="0"/>
              <a:t>Modernizace – školství, armády, bankovnictví ….., mnoho jeho změn do dnes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dirty="0" smtClean="0"/>
              <a:t>Spojenecká armáda měla 250 000 mužů a Francouzská 350 000 mužů</a:t>
            </a:r>
          </a:p>
          <a:p>
            <a:endParaRPr lang="cs-CZ" dirty="0" smtClean="0"/>
          </a:p>
          <a:p>
            <a:r>
              <a:rPr lang="cs-CZ" dirty="0" smtClean="0"/>
              <a:t>Rakousko zaútočilo z Čech na Drážďany, útok byl ale odražen</a:t>
            </a:r>
          </a:p>
          <a:p>
            <a:endParaRPr lang="cs-CZ" dirty="0" smtClean="0"/>
          </a:p>
          <a:p>
            <a:r>
              <a:rPr lang="cs-CZ" dirty="0" smtClean="0"/>
              <a:t>Francouzská armáda byla oslabena v Nakléřovském průsmyku – mnoho zajatců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cs-CZ" dirty="0" smtClean="0"/>
              <a:t>Ke střetnutí armád došlo v 1813 u Lipska kde byla francouzská armáda poražena</a:t>
            </a:r>
          </a:p>
          <a:p>
            <a:endParaRPr lang="cs-CZ" dirty="0" smtClean="0"/>
          </a:p>
          <a:p>
            <a:r>
              <a:rPr lang="cs-CZ" dirty="0" smtClean="0"/>
              <a:t>Posilou spojenecké armády severním švédským plukem a zběhnutím Sasů ke spojencům bylo rozhodnuto </a:t>
            </a:r>
          </a:p>
          <a:p>
            <a:endParaRPr lang="cs-CZ" dirty="0" smtClean="0"/>
          </a:p>
          <a:p>
            <a:r>
              <a:rPr lang="cs-CZ" dirty="0" smtClean="0"/>
              <a:t>Napoleon abdikuje v dubnu 1814 a je deportován na </a:t>
            </a:r>
            <a:r>
              <a:rPr lang="cs-CZ" dirty="0" err="1" smtClean="0"/>
              <a:t>Elbu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Ostrov </a:t>
            </a:r>
            <a:r>
              <a:rPr lang="cs-CZ" sz="2000" dirty="0" err="1" smtClean="0"/>
              <a:t>Elba</a:t>
            </a:r>
            <a:r>
              <a:rPr lang="cs-CZ" sz="2000" dirty="0" smtClean="0"/>
              <a:t>, Itálie</a:t>
            </a:r>
            <a:br>
              <a:rPr lang="cs-CZ" sz="2000" dirty="0" smtClean="0"/>
            </a:br>
            <a:r>
              <a:rPr lang="cs-CZ" sz="2000" dirty="0" smtClean="0"/>
              <a:t> https://www.google.cz/maps/@42.5235235,10.4015354,7z</a:t>
            </a:r>
            <a:endParaRPr lang="cs-CZ" sz="2000" dirty="0"/>
          </a:p>
        </p:txBody>
      </p:sp>
      <p:pic>
        <p:nvPicPr>
          <p:cNvPr id="4" name="Zástupný symbol pro obsah 3" descr="el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5667414" cy="4857784"/>
          </a:xfrm>
        </p:spPr>
      </p:pic>
      <p:sp>
        <p:nvSpPr>
          <p:cNvPr id="5" name="Šipka nahoru 4"/>
          <p:cNvSpPr/>
          <p:nvPr/>
        </p:nvSpPr>
        <p:spPr>
          <a:xfrm>
            <a:off x="3143240" y="3071810"/>
            <a:ext cx="7143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357290" y="39290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Korsika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Vídeňský kongres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Vídeňský kongres – snaha o poválečné vypořádání v Evropě</a:t>
            </a:r>
          </a:p>
          <a:p>
            <a:endParaRPr lang="cs-CZ" dirty="0" smtClean="0"/>
          </a:p>
          <a:p>
            <a:r>
              <a:rPr lang="cs-CZ" dirty="0" smtClean="0"/>
              <a:t>Značné neshody o územní nároky na „Polsko“</a:t>
            </a:r>
          </a:p>
          <a:p>
            <a:endParaRPr lang="cs-CZ" dirty="0" smtClean="0"/>
          </a:p>
          <a:p>
            <a:r>
              <a:rPr lang="cs-CZ" dirty="0" smtClean="0"/>
              <a:t>Neshody mezi Rakouskem a Ruskem – souboj mezi carem Alexandrem I. a </a:t>
            </a:r>
            <a:r>
              <a:rPr lang="cs-CZ" dirty="0" err="1" smtClean="0"/>
              <a:t>Metternichem</a:t>
            </a:r>
            <a:r>
              <a:rPr lang="cs-CZ" dirty="0" smtClean="0"/>
              <a:t> – k souboji ale nedošlo</a:t>
            </a:r>
          </a:p>
          <a:p>
            <a:endParaRPr lang="cs-CZ" dirty="0" smtClean="0"/>
          </a:p>
          <a:p>
            <a:r>
              <a:rPr lang="cs-CZ" dirty="0" smtClean="0"/>
              <a:t>Tajný pakt proti Rusku s možností užití vojenské síly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857256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tyden.cz</a:t>
            </a:r>
            <a:r>
              <a:rPr lang="cs-CZ" sz="1200" dirty="0" smtClean="0"/>
              <a:t>/</a:t>
            </a:r>
            <a:r>
              <a:rPr lang="cs-CZ" sz="1200" dirty="0" err="1" smtClean="0"/>
              <a:t>obrazek</a:t>
            </a:r>
            <a:r>
              <a:rPr lang="cs-CZ" sz="1200" dirty="0" smtClean="0"/>
              <a:t>/4a8bfab3372d4/</a:t>
            </a:r>
            <a:r>
              <a:rPr lang="cs-CZ" sz="1200" dirty="0" err="1" smtClean="0"/>
              <a:t>alamy</a:t>
            </a:r>
            <a:r>
              <a:rPr lang="cs-CZ" sz="1200" dirty="0" smtClean="0"/>
              <a:t>-ak4wry-4a8c0dd74a12d.jpg</a:t>
            </a:r>
            <a:endParaRPr lang="cs-CZ" sz="1200" dirty="0"/>
          </a:p>
        </p:txBody>
      </p:sp>
      <p:pic>
        <p:nvPicPr>
          <p:cNvPr id="4" name="Zástupný symbol pro obsah 3" descr="alamy-ak4wry-4a8c0dd74a1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511452" cy="5000660"/>
          </a:xfrm>
        </p:spPr>
      </p:pic>
      <p:sp>
        <p:nvSpPr>
          <p:cNvPr id="5" name="TextovéPole 4"/>
          <p:cNvSpPr txBox="1"/>
          <p:nvPr/>
        </p:nvSpPr>
        <p:spPr>
          <a:xfrm>
            <a:off x="857224" y="50006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Bitva u Waterloo, každoroční repríza bitvy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Během noci ze 6. na 7. března se rozšířila zpráva o návratu Napoleona. Jeho vláda trvala 100 dní </a:t>
            </a:r>
          </a:p>
          <a:p>
            <a:endParaRPr lang="cs-CZ" dirty="0" smtClean="0"/>
          </a:p>
          <a:p>
            <a:r>
              <a:rPr lang="cs-CZ" dirty="0" smtClean="0"/>
              <a:t>Spojenecká armáda shromáždila 1 000 </a:t>
            </a:r>
            <a:r>
              <a:rPr lang="cs-CZ" dirty="0" err="1" smtClean="0"/>
              <a:t>000</a:t>
            </a:r>
            <a:r>
              <a:rPr lang="cs-CZ" dirty="0" smtClean="0"/>
              <a:t> vojáků </a:t>
            </a:r>
          </a:p>
          <a:p>
            <a:endParaRPr lang="cs-CZ" dirty="0" smtClean="0"/>
          </a:p>
          <a:p>
            <a:r>
              <a:rPr lang="cs-CZ" dirty="0" smtClean="0"/>
              <a:t>Napoleon poražen u Waterloo 18. června 1815</a:t>
            </a:r>
          </a:p>
          <a:p>
            <a:pPr>
              <a:buNone/>
            </a:pPr>
            <a:r>
              <a:rPr lang="cs-CZ" dirty="0" smtClean="0"/>
              <a:t>    dříve než dorazila Ruská armáda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Napoleon byl uvězněn na ostrově sv. Helena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86454"/>
            <a:ext cx="4214842" cy="642942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http://www.</a:t>
            </a:r>
            <a:r>
              <a:rPr lang="cs-CZ" sz="2000" dirty="0" err="1" smtClean="0"/>
              <a:t>kralovstvimap.cz</a:t>
            </a:r>
            <a:r>
              <a:rPr lang="cs-CZ" sz="2000" dirty="0" smtClean="0"/>
              <a:t>/</a:t>
            </a:r>
            <a:r>
              <a:rPr lang="cs-CZ" sz="2000" dirty="0" err="1" smtClean="0"/>
              <a:t>fotocache</a:t>
            </a:r>
            <a:r>
              <a:rPr lang="cs-CZ" sz="2000" dirty="0" smtClean="0"/>
              <a:t>/</a:t>
            </a:r>
            <a:r>
              <a:rPr lang="cs-CZ" sz="2000" dirty="0" err="1" smtClean="0"/>
              <a:t>bigadd</a:t>
            </a:r>
            <a:r>
              <a:rPr lang="cs-CZ" sz="2000" dirty="0" smtClean="0"/>
              <a:t>/14766.jpg</a:t>
            </a:r>
            <a:endParaRPr lang="cs-CZ" sz="2000" dirty="0"/>
          </a:p>
        </p:txBody>
      </p:sp>
      <p:pic>
        <p:nvPicPr>
          <p:cNvPr id="4" name="Zástupný symbol pro obsah 3" descr="14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57166"/>
            <a:ext cx="642942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dirty="0" smtClean="0"/>
              <a:t>Troj spolek neboli svatá aliance – v čele s carem (Ruským impériem) stavěl Rusko do role obhájce - feudálních hodnot v Evropě a ochránce panovníků v Evropě „z milosti boží“ před revolučními úklady.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Děkabristé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Ruská tajná opozice bojující za rovnoprávnost lidí ve společnosti, ke které se zavázal car</a:t>
            </a:r>
          </a:p>
          <a:p>
            <a:endParaRPr lang="cs-CZ" dirty="0" smtClean="0"/>
          </a:p>
          <a:p>
            <a:r>
              <a:rPr lang="cs-CZ" dirty="0" smtClean="0"/>
              <a:t>Děkabristé chtěli spojit </a:t>
            </a:r>
            <a:r>
              <a:rPr lang="cs-CZ" dirty="0" err="1" smtClean="0"/>
              <a:t>slovany</a:t>
            </a:r>
            <a:r>
              <a:rPr lang="cs-CZ" dirty="0" smtClean="0"/>
              <a:t> ve federativní stát a vymanit se z omezenosti národních států</a:t>
            </a:r>
          </a:p>
          <a:p>
            <a:endParaRPr lang="cs-CZ" dirty="0" smtClean="0"/>
          </a:p>
          <a:p>
            <a:r>
              <a:rPr lang="cs-CZ" dirty="0" smtClean="0"/>
              <a:t>Většina členů byla z nemajetné šlechty a plukovníků armády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smtClean="0"/>
              <a:t>Prosazovali demokratické zřízení a zbavení šlechty mocí nad lidmi</a:t>
            </a:r>
          </a:p>
          <a:p>
            <a:endParaRPr lang="cs-CZ" dirty="0" smtClean="0"/>
          </a:p>
          <a:p>
            <a:r>
              <a:rPr lang="cs-CZ" dirty="0" smtClean="0"/>
              <a:t>Po smrti Alexandra I. Se měl stát carem jeho bratr Konstantin. Nastoupil ale jeho mladší bratr Mikuláš I. </a:t>
            </a:r>
            <a:r>
              <a:rPr lang="ru-RU" dirty="0" smtClean="0"/>
              <a:t> - Николай</a:t>
            </a:r>
            <a:r>
              <a:rPr lang="cs-CZ" dirty="0" smtClean="0"/>
              <a:t> I.</a:t>
            </a:r>
            <a:r>
              <a:rPr lang="ru-RU" dirty="0" smtClean="0"/>
              <a:t> Павлович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Vojsko a lid byl veden k přísaze novému caru – Konstantinu a poté znovu Mikuláši I.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86776" cy="642942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https://s-media-cache-ak0.pinimg.com/originals/3b/7e/13/3b7e13f507013fdcc3dd9ac08894b08f.jpg</a:t>
            </a:r>
            <a:endParaRPr lang="cs-CZ" sz="2000" dirty="0"/>
          </a:p>
        </p:txBody>
      </p:sp>
      <p:pic>
        <p:nvPicPr>
          <p:cNvPr id="4" name="Zástupný symbol pro obsah 3" descr="3b7e13f507013fdcc3dd9ac08894b0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5643602" cy="5286412"/>
          </a:xfrm>
        </p:spPr>
      </p:pic>
      <p:sp>
        <p:nvSpPr>
          <p:cNvPr id="5" name="TextovéPole 4"/>
          <p:cNvSpPr txBox="1"/>
          <p:nvPr/>
        </p:nvSpPr>
        <p:spPr>
          <a:xfrm>
            <a:off x="6357950" y="57148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Napoleon Bonaparte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4" y="5715016"/>
            <a:ext cx="3643338" cy="78581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osobnostimat.estranky.cz</a:t>
            </a:r>
            <a:r>
              <a:rPr lang="cs-CZ" sz="1400" dirty="0" smtClean="0"/>
              <a:t>/</a:t>
            </a:r>
            <a:r>
              <a:rPr lang="cs-CZ" sz="1400" dirty="0" err="1" smtClean="0"/>
              <a:t>img</a:t>
            </a:r>
            <a:r>
              <a:rPr lang="cs-CZ" sz="1400" dirty="0" smtClean="0"/>
              <a:t>/</a:t>
            </a:r>
            <a:r>
              <a:rPr lang="cs-CZ" sz="1400" dirty="0" err="1" smtClean="0"/>
              <a:t>mid</a:t>
            </a:r>
            <a:r>
              <a:rPr lang="cs-CZ" sz="1400" dirty="0" smtClean="0"/>
              <a:t>/135/13.jpg</a:t>
            </a:r>
            <a:endParaRPr lang="cs-CZ" sz="1400" dirty="0"/>
          </a:p>
        </p:txBody>
      </p:sp>
      <p:pic>
        <p:nvPicPr>
          <p:cNvPr id="4" name="Zástupný symbol pro obsah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4357718" cy="634544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err="1" smtClean="0"/>
              <a:t>Nastálého</a:t>
            </a:r>
            <a:r>
              <a:rPr lang="cs-CZ" dirty="0" smtClean="0"/>
              <a:t> zmatku využila opozice a pokusila se o povstání v Petrohradě, plukovník </a:t>
            </a:r>
            <a:r>
              <a:rPr lang="cs-CZ" dirty="0" err="1" smtClean="0"/>
              <a:t>Trubeckoj</a:t>
            </a:r>
            <a:r>
              <a:rPr lang="cs-CZ" dirty="0" smtClean="0"/>
              <a:t> -</a:t>
            </a:r>
            <a:r>
              <a:rPr lang="ru-RU" dirty="0" smtClean="0"/>
              <a:t>Трубецкой</a:t>
            </a:r>
            <a:r>
              <a:rPr lang="cs-CZ" dirty="0" smtClean="0"/>
              <a:t> se ale neobjevil </a:t>
            </a:r>
          </a:p>
          <a:p>
            <a:endParaRPr lang="cs-CZ" dirty="0" smtClean="0"/>
          </a:p>
          <a:p>
            <a:r>
              <a:rPr lang="cs-CZ" dirty="0" smtClean="0"/>
              <a:t>Mikuláš nechal povstání krvavě potlačit</a:t>
            </a:r>
          </a:p>
          <a:p>
            <a:r>
              <a:rPr lang="cs-CZ" dirty="0" smtClean="0"/>
              <a:t>14. Prosince 1825 proto děkabristé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Druhý pokus o rok později na Ukrajině, potlačeno.</a:t>
            </a:r>
          </a:p>
          <a:p>
            <a:endParaRPr lang="cs-CZ" dirty="0" smtClean="0"/>
          </a:p>
          <a:p>
            <a:r>
              <a:rPr lang="cs-CZ" dirty="0" smtClean="0"/>
              <a:t>Soud se zatčenými děkabristy trval 6 měsíců </a:t>
            </a:r>
          </a:p>
          <a:p>
            <a:endParaRPr lang="cs-CZ" dirty="0" smtClean="0"/>
          </a:p>
          <a:p>
            <a:r>
              <a:rPr lang="cs-CZ" dirty="0" smtClean="0"/>
              <a:t>Bylo vyslýcháno 579 osob většinou z armády</a:t>
            </a:r>
          </a:p>
          <a:p>
            <a:r>
              <a:rPr lang="cs-CZ" dirty="0" smtClean="0"/>
              <a:t>5 vůdců popraveno zbytek poslán na Sibiř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Odboj a povstání proti carskému samoděržaví byla snaha o vymanění se z bludného kruhu feudální zaostalosti Ruska. </a:t>
            </a:r>
          </a:p>
          <a:p>
            <a:endParaRPr lang="cs-CZ" dirty="0" smtClean="0"/>
          </a:p>
          <a:p>
            <a:r>
              <a:rPr lang="cs-CZ" dirty="0" smtClean="0"/>
              <a:t>Děkabristé věděli, že car to nedokáže ba je největší překážkou </a:t>
            </a:r>
          </a:p>
          <a:p>
            <a:endParaRPr lang="cs-CZ" dirty="0" smtClean="0"/>
          </a:p>
          <a:p>
            <a:r>
              <a:rPr lang="cs-CZ" dirty="0" smtClean="0"/>
              <a:t>Nevýhodou děkabristů bylo, že jejich styl vlastenectví nedokázal oslovit masy a byl jen zájmem úzké části ruské inteligence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Švankmajer</a:t>
            </a:r>
            <a:r>
              <a:rPr lang="cs-CZ" dirty="0" smtClean="0"/>
              <a:t>. M,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</a:t>
            </a:r>
            <a:r>
              <a:rPr lang="cs-CZ" i="1" dirty="0" smtClean="0"/>
              <a:t>Dějiny Ruska, </a:t>
            </a:r>
            <a:r>
              <a:rPr lang="cs-CZ" dirty="0" smtClean="0"/>
              <a:t>NLN s.</a:t>
            </a:r>
            <a:r>
              <a:rPr lang="cs-CZ" dirty="0" err="1" smtClean="0"/>
              <a:t>r.o</a:t>
            </a:r>
            <a:r>
              <a:rPr lang="cs-CZ" dirty="0" smtClean="0"/>
              <a:t>, 1999. 886. str., ISBN 9-788071-061830</a:t>
            </a:r>
          </a:p>
          <a:p>
            <a:endParaRPr lang="cs-CZ" dirty="0" smtClean="0"/>
          </a:p>
          <a:p>
            <a:r>
              <a:rPr lang="cs-CZ" dirty="0" smtClean="0"/>
              <a:t>Pochybný. M., V. </a:t>
            </a:r>
            <a:r>
              <a:rPr lang="cs-CZ" dirty="0" err="1" smtClean="0"/>
              <a:t>Půrová</a:t>
            </a:r>
            <a:r>
              <a:rPr lang="cs-CZ" dirty="0" smtClean="0"/>
              <a:t>, </a:t>
            </a:r>
            <a:r>
              <a:rPr lang="cs-CZ" i="1" dirty="0" smtClean="0"/>
              <a:t>Encyklopedie historie světa</a:t>
            </a:r>
            <a:r>
              <a:rPr lang="cs-CZ" dirty="0" smtClean="0"/>
              <a:t>, nakladatelství OTTO s.</a:t>
            </a:r>
            <a:r>
              <a:rPr lang="cs-CZ" dirty="0" err="1" smtClean="0"/>
              <a:t>r.o</a:t>
            </a:r>
            <a:r>
              <a:rPr lang="cs-CZ" dirty="0" smtClean="0"/>
              <a:t>, ISBN 80-7181-567-5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Nástup nového cara Pavla I. (1796)</a:t>
            </a:r>
          </a:p>
          <a:p>
            <a:r>
              <a:rPr lang="cs-CZ" dirty="0" smtClean="0"/>
              <a:t>Obdiv k prušáctví – po otci Petr III.</a:t>
            </a:r>
          </a:p>
          <a:p>
            <a:endParaRPr lang="cs-CZ" dirty="0" smtClean="0"/>
          </a:p>
          <a:p>
            <a:r>
              <a:rPr lang="cs-CZ" dirty="0" smtClean="0"/>
              <a:t>Zisk spojeneckých závazků po otci – vyslání eskadry do středozemního moře </a:t>
            </a:r>
          </a:p>
          <a:p>
            <a:endParaRPr lang="cs-CZ" dirty="0" smtClean="0"/>
          </a:p>
          <a:p>
            <a:r>
              <a:rPr lang="cs-CZ" dirty="0" smtClean="0"/>
              <a:t>Pozemní boje společně s Rakouskem o severní Itálii – gen. Alexander </a:t>
            </a:r>
            <a:r>
              <a:rPr lang="cs-CZ" dirty="0" err="1" smtClean="0"/>
              <a:t>Suvorov</a:t>
            </a:r>
            <a:r>
              <a:rPr lang="cs-CZ" dirty="0" smtClean="0"/>
              <a:t>- </a:t>
            </a:r>
            <a:r>
              <a:rPr lang="ru-RU" dirty="0" smtClean="0"/>
              <a:t>Александер Суворов</a:t>
            </a:r>
            <a:endParaRPr lang="cs-CZ" dirty="0" smtClean="0"/>
          </a:p>
          <a:p>
            <a:r>
              <a:rPr lang="cs-CZ" dirty="0" smtClean="0"/>
              <a:t>Napoleon byl v Egyptě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14372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http://subscribe.ru/group/otkuda-myi-prishli/6141968</a:t>
            </a:r>
            <a:endParaRPr lang="cs-CZ" sz="1200" dirty="0"/>
          </a:p>
        </p:txBody>
      </p:sp>
      <p:pic>
        <p:nvPicPr>
          <p:cNvPr id="4" name="Zástupný symbol pro obsah 3" descr="car pavel 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85728"/>
            <a:ext cx="7215238" cy="5134844"/>
          </a:xfrm>
        </p:spPr>
      </p:pic>
      <p:sp>
        <p:nvSpPr>
          <p:cNvPr id="5" name="TextovéPole 4"/>
          <p:cNvSpPr txBox="1"/>
          <p:nvPr/>
        </p:nvSpPr>
        <p:spPr>
          <a:xfrm>
            <a:off x="3286116" y="28572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Ruský car Pavel I. Ruský  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smtClean="0"/>
              <a:t>Spory o válečnou kořist s Rakouskem, ukončení spojenectví</a:t>
            </a:r>
          </a:p>
          <a:p>
            <a:endParaRPr lang="cs-CZ" dirty="0" smtClean="0"/>
          </a:p>
          <a:p>
            <a:r>
              <a:rPr lang="cs-CZ" dirty="0" smtClean="0"/>
              <a:t>Nečekaný přesun jednotek zpět do Ruska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Británie ovládá Maltu a Rusko se přátelí s Francií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cs-CZ" dirty="0" smtClean="0"/>
              <a:t>V březnu 1801 dochází k převratu a moci se ujímá Alexander I. </a:t>
            </a:r>
          </a:p>
          <a:p>
            <a:endParaRPr lang="cs-CZ" dirty="0" smtClean="0"/>
          </a:p>
          <a:p>
            <a:r>
              <a:rPr lang="cs-CZ" dirty="0" smtClean="0"/>
              <a:t>Podílí se na zabití svého otce – uškrcením</a:t>
            </a:r>
          </a:p>
          <a:p>
            <a:endParaRPr lang="cs-CZ" dirty="0" smtClean="0"/>
          </a:p>
          <a:p>
            <a:r>
              <a:rPr lang="cs-CZ" dirty="0" smtClean="0"/>
              <a:t>Alexander se jeví jako moderní vládce </a:t>
            </a:r>
          </a:p>
          <a:p>
            <a:pPr>
              <a:buNone/>
            </a:pPr>
            <a:r>
              <a:rPr lang="cs-CZ" dirty="0" smtClean="0"/>
              <a:t>   -  Ruší kasárenská omezení svého otce</a:t>
            </a:r>
          </a:p>
          <a:p>
            <a:pPr>
              <a:buNone/>
            </a:pPr>
            <a:r>
              <a:rPr lang="cs-CZ" dirty="0" smtClean="0"/>
              <a:t>   -  povoluje cesty do zahraničí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884" y="5072074"/>
            <a:ext cx="2800312" cy="1439850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http://4.bp.blogspot.com/-gWimK1CsO8s/UKz3sfWngOI/</a:t>
            </a:r>
            <a:r>
              <a:rPr lang="cs-CZ" sz="1200" dirty="0" err="1" smtClean="0"/>
              <a:t>AAAAAAAABts</a:t>
            </a:r>
            <a:r>
              <a:rPr lang="cs-CZ" sz="1200" dirty="0" smtClean="0"/>
              <a:t>/cssW8bppgY4/s1600/250px-Alexander_I_</a:t>
            </a:r>
            <a:r>
              <a:rPr lang="cs-CZ" sz="1200" dirty="0" err="1" smtClean="0"/>
              <a:t>of</a:t>
            </a:r>
            <a:r>
              <a:rPr lang="cs-CZ" sz="1200" dirty="0" smtClean="0"/>
              <a:t>_</a:t>
            </a:r>
            <a:r>
              <a:rPr lang="cs-CZ" sz="1200" dirty="0" err="1" smtClean="0"/>
              <a:t>Russia.PNG</a:t>
            </a:r>
            <a:endParaRPr lang="cs-CZ" sz="1200" dirty="0"/>
          </a:p>
        </p:txBody>
      </p:sp>
      <p:pic>
        <p:nvPicPr>
          <p:cNvPr id="4" name="Zástupný symbol pro obsah 3" descr="250px-Alexander_I_of_Russ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4572032" cy="6254540"/>
          </a:xfrm>
        </p:spPr>
      </p:pic>
      <p:sp>
        <p:nvSpPr>
          <p:cNvPr id="5" name="TextovéPole 4"/>
          <p:cNvSpPr txBox="1"/>
          <p:nvPr/>
        </p:nvSpPr>
        <p:spPr>
          <a:xfrm>
            <a:off x="5786446" y="642918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Car Alexander I. Pavlovič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dirty="0" smtClean="0"/>
              <a:t>zakládá </a:t>
            </a:r>
            <a:r>
              <a:rPr lang="vi-VN" sz="2800" dirty="0" smtClean="0"/>
              <a:t>Негла́сный комите́т</a:t>
            </a:r>
            <a:r>
              <a:rPr lang="cs-CZ" sz="2800" dirty="0" smtClean="0"/>
              <a:t>, </a:t>
            </a:r>
            <a:r>
              <a:rPr lang="cs-CZ" dirty="0" smtClean="0"/>
              <a:t>skupinu rádců pomáhající prosadit jeho reformy</a:t>
            </a:r>
          </a:p>
          <a:p>
            <a:endParaRPr lang="cs-CZ" dirty="0" smtClean="0"/>
          </a:p>
          <a:p>
            <a:r>
              <a:rPr lang="cs-CZ" dirty="0" smtClean="0"/>
              <a:t> Rusko se neúčastní žádných Evropských bojů ale získává Gruzii a proniká na Aljašku</a:t>
            </a:r>
          </a:p>
          <a:p>
            <a:endParaRPr lang="cs-CZ" dirty="0" smtClean="0"/>
          </a:p>
          <a:p>
            <a:r>
              <a:rPr lang="cs-CZ" dirty="0" smtClean="0"/>
              <a:t>Bez ruské pomoci utrpělo Rakousko značné ztráty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953</Words>
  <Application>Microsoft Office PowerPoint</Application>
  <PresentationFormat>Předvádění na obrazovce (4:3)</PresentationFormat>
  <Paragraphs>150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sady Office</vt:lpstr>
      <vt:lpstr> Napoleonské války, Vídeňský kongres, Děkabristé </vt:lpstr>
      <vt:lpstr>Napoleonské války</vt:lpstr>
      <vt:lpstr>https://s-media-cache-ak0.pinimg.com/originals/3b/7e/13/3b7e13f507013fdcc3dd9ac08894b08f.jpg</vt:lpstr>
      <vt:lpstr>Prezentace aplikace PowerPoint</vt:lpstr>
      <vt:lpstr>http://subscribe.ru/group/otkuda-myi-prishli/6141968</vt:lpstr>
      <vt:lpstr>Prezentace aplikace PowerPoint</vt:lpstr>
      <vt:lpstr>Prezentace aplikace PowerPoint</vt:lpstr>
      <vt:lpstr>http://4.bp.blogspot.com/-gWimK1CsO8s/UKz3sfWngOI/AAAAAAAABts/cssW8bppgY4/s1600/250px-Alexander_I_of_Russia.PNG</vt:lpstr>
      <vt:lpstr>Prezentace aplikace PowerPoint</vt:lpstr>
      <vt:lpstr>Prezentace aplikace PowerPoint</vt:lpstr>
      <vt:lpstr>Prezentace aplikace PowerPoint</vt:lpstr>
      <vt:lpstr>Aalandské ostrovy, Švédsky mluvící  autonomní oblast Finska https://www.google.cz/maps/@60.1948865,15.8804714,6z</vt:lpstr>
      <vt:lpstr>Prezentace aplikace PowerPoint</vt:lpstr>
      <vt:lpstr>http://www.gamepark.cz/pictures/00/17/93/179332.jpg</vt:lpstr>
      <vt:lpstr>Prezentace aplikace PowerPoint</vt:lpstr>
      <vt:lpstr>Prezentace aplikace PowerPoint</vt:lpstr>
      <vt:lpstr>http://www.ceskatelevize.cz/ct24/sites/default/files/styles/scale_1180/public/images/1237114-370771.jpg?itok=UwAMtBzJ</vt:lpstr>
      <vt:lpstr>Prezentace aplikace PowerPoint</vt:lpstr>
      <vt:lpstr>Prezentace aplikace PowerPoint</vt:lpstr>
      <vt:lpstr>Prezentace aplikace PowerPoint</vt:lpstr>
      <vt:lpstr>Prezentace aplikace PowerPoint</vt:lpstr>
      <vt:lpstr>Ostrov Elba, Itálie  https://www.google.cz/maps/@42.5235235,10.4015354,7z</vt:lpstr>
      <vt:lpstr>Vídeňský kongres</vt:lpstr>
      <vt:lpstr>http://www.tyden.cz/obrazek/4a8bfab3372d4/alamy-ak4wry-4a8c0dd74a12d.jpg</vt:lpstr>
      <vt:lpstr>Prezentace aplikace PowerPoint</vt:lpstr>
      <vt:lpstr>http://www.kralovstvimap.cz/fotocache/bigadd/14766.jpg</vt:lpstr>
      <vt:lpstr>Prezentace aplikace PowerPoint</vt:lpstr>
      <vt:lpstr>Děkabristé</vt:lpstr>
      <vt:lpstr>Prezentace aplikace PowerPoint</vt:lpstr>
      <vt:lpstr>http://www.osobnostimat.estranky.cz/img/mid/135/13.jpg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Napoleonské války, Vídeňský kongres, Děkabristé</dc:title>
  <dc:creator>administrátor</dc:creator>
  <cp:lastModifiedBy>Bobrzykova</cp:lastModifiedBy>
  <cp:revision>12</cp:revision>
  <dcterms:created xsi:type="dcterms:W3CDTF">2017-03-11T23:36:16Z</dcterms:created>
  <dcterms:modified xsi:type="dcterms:W3CDTF">2018-03-16T16:15:27Z</dcterms:modified>
</cp:coreProperties>
</file>