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50" r:id="rId3"/>
    <p:sldMasterId id="2147483768" r:id="rId4"/>
    <p:sldMasterId id="2147483786" r:id="rId5"/>
    <p:sldMasterId id="214748380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2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4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4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9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8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3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2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0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65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9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27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85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27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48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91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2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53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56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09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49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4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096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281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17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08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85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349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577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492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01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11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0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822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025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54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333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503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64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49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217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22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809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16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69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52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856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47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24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325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83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508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364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8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13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43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00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108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82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476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72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24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753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640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990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09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098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582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891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3522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237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1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87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09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3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09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664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73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44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183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562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897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64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149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38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2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37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35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223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71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822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37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2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360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17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257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0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B7232F-F99E-4721-B672-EAC033539E52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60F169-871B-49B6-9CE1-7397CAF43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5100" b="1">
                <a:solidFill>
                  <a:srgbClr val="FFFFFF"/>
                </a:solidFill>
              </a:rPr>
              <a:t>Rusko v 60. letech-Nikita Chruščov, období tzv. oteplení; rusko-americké vztahy, tzv. karibská krize</a:t>
            </a:r>
            <a:r>
              <a:rPr lang="cs-CZ" sz="5100">
                <a:solidFill>
                  <a:srgbClr val="FFFFFF"/>
                </a:solidFill>
              </a:rPr>
              <a:t/>
            </a:r>
            <a:br>
              <a:rPr lang="cs-CZ" sz="5100">
                <a:solidFill>
                  <a:srgbClr val="FFFFFF"/>
                </a:solidFill>
              </a:rPr>
            </a:br>
            <a:endParaRPr lang="cs-CZ" sz="510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Oskar Hájek (445983)</a:t>
            </a:r>
          </a:p>
        </p:txBody>
      </p:sp>
    </p:spTree>
    <p:extLst>
      <p:ext uri="{BB962C8B-B14F-4D97-AF65-F5344CB8AC3E}">
        <p14:creationId xmlns:p14="http://schemas.microsoft.com/office/powerpoint/2010/main" val="396249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Karibská krize přispěla k tomu, že mezi Bílým domem a Kremlem bylo vytvořeno přímé telefonní spojení-tzv. horká linka</a:t>
            </a:r>
          </a:p>
          <a:p>
            <a:r>
              <a:rPr lang="cs-CZ" dirty="0"/>
              <a:t>Od této chvíle nastává ve studené válce období </a:t>
            </a:r>
            <a:r>
              <a:rPr lang="cs-CZ" dirty="0" err="1"/>
              <a:t>détente</a:t>
            </a:r>
            <a:r>
              <a:rPr lang="cs-CZ" dirty="0"/>
              <a:t> (oteplení), které trvá až do 80. let, kdy v SSSR nastupuje éra brežněvovského neostalinismu</a:t>
            </a:r>
          </a:p>
          <a:p>
            <a:r>
              <a:rPr lang="cs-CZ" dirty="0"/>
              <a:t>Významnou událostí v tomto období byla okupace Československa vojsky Varšavské smlouvy v srpnu 1968</a:t>
            </a:r>
          </a:p>
          <a:p>
            <a:r>
              <a:rPr lang="cs-CZ" dirty="0"/>
              <a:t>Pro spoustu prokomunisticky smýšlejících intelektuálů (zvláště na Západě) to znamenalo šok ve vnímání Sovětského svazu jako takového</a:t>
            </a:r>
          </a:p>
        </p:txBody>
      </p:sp>
    </p:spTree>
    <p:extLst>
      <p:ext uri="{BB962C8B-B14F-4D97-AF65-F5344CB8AC3E}">
        <p14:creationId xmlns:p14="http://schemas.microsoft.com/office/powerpoint/2010/main" val="122027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err="1"/>
              <a:t>détente</a:t>
            </a:r>
            <a:r>
              <a:rPr lang="cs-CZ" dirty="0"/>
              <a:t> bylo provázeno navazováním diplomatických styků mezi hlavními 3 světovými supervelmocemi, tj. mezi USA, SSSR a Čínou</a:t>
            </a:r>
          </a:p>
          <a:p>
            <a:r>
              <a:rPr lang="cs-CZ" dirty="0"/>
              <a:t>Významnou událostí v tomto období bylo podepsání tzv. Závěrečného aktu Konference o bezpečnosti a spolupráci v Evropě, kde se státy NATO i Varšavské smlouvy zavazovaly k respektování mezinárodního práva, lidských práv, svobody náboženského přesvědčení atd.</a:t>
            </a:r>
          </a:p>
          <a:p>
            <a:r>
              <a:rPr lang="cs-CZ" dirty="0"/>
              <a:t>Nutno podotknout, že toto všechno bylo jakousi iluzí, státy Varšavské smlouvy nadále mez. právo ani lidská práva nerespektovaly, Sovětský svaz nadále vedl imperiální politiku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93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Děkuji za pozornost!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Stalinova smrt na jaře roku 1953 sovětským obyvatelstvem velmi otřásla, přes všechny své zločiny se mezi obyvateli SSSR těšil velké oblibě a jeho kult byl natolik silný, že ho můžeme srovnávat např. s vírou v božstva u primitivních národů</a:t>
            </a:r>
          </a:p>
          <a:p>
            <a:r>
              <a:rPr lang="cs-CZ" dirty="0"/>
              <a:t>Po Stalinově smrti nastává boj o trůn, který je veden velmi nevybíravými prostředky</a:t>
            </a:r>
          </a:p>
          <a:p>
            <a:r>
              <a:rPr lang="cs-CZ" dirty="0"/>
              <a:t>Největším favoritem je lidový komisař NKVD Lavrentij Berija, který proslul svou krutostí</a:t>
            </a:r>
          </a:p>
          <a:p>
            <a:r>
              <a:rPr lang="cs-CZ" dirty="0"/>
              <a:t>Nikitu Chruščovovi se však za pomocí Nikolaje Bulganina podaří Beriju odstranit, je odsouzen k smrti za skutečné i smyšlené zločiny, jedná o vítězství strany nad tajnou policií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98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Nikita Chruščov byl původně vysoce postavený politruk Rudé armády</a:t>
            </a:r>
          </a:p>
          <a:p>
            <a:r>
              <a:rPr lang="cs-CZ" dirty="0"/>
              <a:t>Patřil mezi představitele progresivního křídla komunistické strany, za jeho vlády proběhla spousta reforem-zvláště v zemědělství, po Stalinově smrti se nacházelo v katastrofálním stavu, většina obyvatel vesnic žila na pokraji bídy</a:t>
            </a:r>
          </a:p>
          <a:p>
            <a:r>
              <a:rPr lang="cs-CZ" dirty="0"/>
              <a:t>Mezi jeho nejvýznamnější kroky ve vnitřní politice bylo odsouzení Stalinových zločinů a tzv. kultu osobnosti-XX. sjezd KSSS (únor 1956)</a:t>
            </a:r>
          </a:p>
          <a:p>
            <a:r>
              <a:rPr lang="cs-CZ" dirty="0"/>
              <a:t>Tomuto období se někdy taktéž říká éra destalinizace, vyvolala ve straně velmi rozporuplné reakce, ve straně stále přetrvávali Stalinovi stoupenci</a:t>
            </a:r>
          </a:p>
          <a:p>
            <a:endParaRPr lang="cs-CZ" dirty="0"/>
          </a:p>
          <a:p>
            <a:r>
              <a:rPr lang="cs-CZ" dirty="0"/>
              <a:t>Chruščov v rámci destalinizace rovněž propustil miliony vězňů z gulagů</a:t>
            </a:r>
          </a:p>
        </p:txBody>
      </p:sp>
    </p:spTree>
    <p:extLst>
      <p:ext uri="{BB962C8B-B14F-4D97-AF65-F5344CB8AC3E}">
        <p14:creationId xmlns:p14="http://schemas.microsoft.com/office/powerpoint/2010/main" val="4188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Nikita Chruščov rozhodně nebyl žádný mírotvůrce, přesto tak byl často levicovými intelektuály na Západě vnímán (podobně jako kdysi Stalin)</a:t>
            </a:r>
          </a:p>
          <a:p>
            <a:r>
              <a:rPr lang="cs-CZ" dirty="0"/>
              <a:t>Na podzim roku 1956 nechal krvavě potlačit maďarské povstání, které vedl reformní komunista </a:t>
            </a:r>
            <a:r>
              <a:rPr lang="cs-CZ" dirty="0" err="1"/>
              <a:t>Imre</a:t>
            </a:r>
            <a:r>
              <a:rPr lang="cs-CZ" dirty="0"/>
              <a:t> Nagy </a:t>
            </a:r>
          </a:p>
          <a:p>
            <a:r>
              <a:rPr lang="cs-CZ" dirty="0"/>
              <a:t>Podobně jako Stalin (na konci své vlády) se postavil tvrdě proti sionismu, při tzv. Suezské krizi na konci roku 1956 se postavil na stranu Egypta a razantně odsoudil anglicko-francouzsko-izraelskou okupaci Suezského průplavu</a:t>
            </a:r>
          </a:p>
          <a:p>
            <a:r>
              <a:rPr lang="cs-CZ" dirty="0"/>
              <a:t>SSSR si tím získal velmi cenný vliv na Blízkém východě na úkor Francie a Velké Británie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8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 za Chruščovovy vlády došlo k ochlazení vztahů mezi SSSR a Čínou</a:t>
            </a:r>
          </a:p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 velmi nelibně nesl odklon SSSR od stalinismu (sám Stalina velmi obdivoval) a od té doby vnímal sovětský režim jako „heretický“ a odchýlený od učení Marxe-Lenina-Stalina</a:t>
            </a:r>
          </a:p>
          <a:p>
            <a:r>
              <a:rPr lang="cs-CZ" dirty="0"/>
              <a:t>Čínsko-sovětské spory později (až za vlády L. Brežněva) dokonce eskalovaly v několik drobných ozbrojených pohraničních konfliktů</a:t>
            </a:r>
          </a:p>
          <a:p>
            <a:r>
              <a:rPr lang="cs-CZ" dirty="0"/>
              <a:t>Kromě Číny došlo taktéž k narušení vztahů s Albánii a Jugoslávii</a:t>
            </a:r>
          </a:p>
          <a:p>
            <a:r>
              <a:rPr lang="cs-CZ" dirty="0"/>
              <a:t>Na druhou stranu si Chruščov našel spojence v socialistické Kubě, kde v letech 1953-59 proběhla revoluce, jež svrhla prozápadní Batistův režim</a:t>
            </a:r>
          </a:p>
        </p:txBody>
      </p:sp>
    </p:spTree>
    <p:extLst>
      <p:ext uri="{BB962C8B-B14F-4D97-AF65-F5344CB8AC3E}">
        <p14:creationId xmlns:p14="http://schemas.microsoft.com/office/powerpoint/2010/main" val="213619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Revoluce na Kubě původně socialistická nebyla, k SSSR se Kuba začala přiklánět až později, po agresi ze strany USA</a:t>
            </a:r>
          </a:p>
          <a:p>
            <a:r>
              <a:rPr lang="cs-CZ" dirty="0"/>
              <a:t>V roce 1961 totiž kubánští exulanti vedení agenty CIA neúspěšně napadli Kubu-Invaze v zátoce Sviní</a:t>
            </a:r>
          </a:p>
          <a:p>
            <a:r>
              <a:rPr lang="cs-CZ" dirty="0"/>
              <a:t>Tato neúspěšná agrese ze strany USA měla za následek vznik dalšího sovětského satelitu blízko amerických hranic</a:t>
            </a:r>
          </a:p>
          <a:p>
            <a:r>
              <a:rPr lang="cs-CZ" dirty="0"/>
              <a:t>To vše bylo předzvěstí a začátkem tzv. Karibské krize, která málem eskalovala v otevřený jaderný konflikt mezi USA a SSSR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76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Impulzem k vyhrocení sovětsko-amerických vztahů bylo zcela jistě umístění sovětských jaderných hlavic na Kubě (operace </a:t>
            </a:r>
            <a:r>
              <a:rPr lang="cs-CZ" dirty="0" err="1"/>
              <a:t>Anadyr</a:t>
            </a:r>
            <a:r>
              <a:rPr lang="cs-CZ" dirty="0"/>
              <a:t>)</a:t>
            </a:r>
          </a:p>
          <a:p>
            <a:r>
              <a:rPr lang="cs-CZ" dirty="0"/>
              <a:t> podle Sovětů šlo o reakci na rozmístění amerických střel v Itálii a v Turecku</a:t>
            </a:r>
          </a:p>
          <a:p>
            <a:r>
              <a:rPr lang="cs-CZ" dirty="0"/>
              <a:t>Umístění sovětských raket na Kubě znamenalo přímé ohrožení životů 80 milionů Američanů</a:t>
            </a:r>
          </a:p>
          <a:p>
            <a:r>
              <a:rPr lang="cs-CZ" dirty="0"/>
              <a:t>Sovětská diplomacie umístění svých raket na Kubě dlouho popírala, podle sovětského ministra Andreje Gromyka Sovětský svaz pomáhá Kubě pouze s modernizací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99429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reagovaly na ohrožení své národní bezpečnosti námořní blokádou Kuby</a:t>
            </a:r>
          </a:p>
          <a:p>
            <a:r>
              <a:rPr lang="cs-CZ" dirty="0"/>
              <a:t>Zároveň kubánské jednotky začaly obléhat </a:t>
            </a:r>
            <a:r>
              <a:rPr lang="cs-CZ" dirty="0" err="1"/>
              <a:t>Guantánamo</a:t>
            </a:r>
            <a:r>
              <a:rPr lang="cs-CZ" dirty="0"/>
              <a:t> a u zemí Varšavské smlouvy začala probíhat mobilizace</a:t>
            </a:r>
          </a:p>
          <a:p>
            <a:r>
              <a:rPr lang="cs-CZ" dirty="0"/>
              <a:t>USA naopak začaly mobilizovat vojska NATO v Západním Berlíně</a:t>
            </a:r>
          </a:p>
          <a:p>
            <a:r>
              <a:rPr lang="cs-CZ" dirty="0"/>
              <a:t>K vyhrocení situace rovněž přispělo sestřelení amerického špionážního letounu (který podle mez. práva porušil územní celistvost Kuby)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75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Nikita Chruščov následně pár dnů nato přece jenom ustoupil, přiznal umístění sovětských jaderných hlavic na Kubě a dal najevo, že je ochotný přistoupit na kompromisní řešení</a:t>
            </a:r>
          </a:p>
          <a:p>
            <a:r>
              <a:rPr lang="cs-CZ" dirty="0"/>
              <a:t>Stažení jaderných zbraní z Kuby podmínil stažením amerických raket z Itálie a Turecka</a:t>
            </a:r>
          </a:p>
          <a:p>
            <a:r>
              <a:rPr lang="cs-CZ" dirty="0"/>
              <a:t>USA souhlasily a tím pádem se </a:t>
            </a:r>
            <a:r>
              <a:rPr lang="cs-CZ" dirty="0" smtClean="0"/>
              <a:t> </a:t>
            </a:r>
            <a:r>
              <a:rPr lang="cs-CZ" dirty="0"/>
              <a:t>potencionální jaderná válka stala opět válkou studenou</a:t>
            </a:r>
          </a:p>
          <a:p>
            <a:r>
              <a:rPr lang="cs-CZ" dirty="0"/>
              <a:t>Celý svět toto rozhodnutí vnímal s nadšením a úlevou, pouze Kuba pod vedením Fidela Castra se cítila ošizena, neboť byla z jednání úplně vyřazena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261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1140</TotalTime>
  <Words>853</Words>
  <Application>Microsoft Office PowerPoint</Application>
  <PresentationFormat>Širokoúhlá obrazovka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Garamond</vt:lpstr>
      <vt:lpstr>Trebuchet MS</vt:lpstr>
      <vt:lpstr>Wingdings 3</vt:lpstr>
      <vt:lpstr>Motiv Office</vt:lpstr>
      <vt:lpstr>Ion</vt:lpstr>
      <vt:lpstr>2_Ion</vt:lpstr>
      <vt:lpstr>1_Ion</vt:lpstr>
      <vt:lpstr>Fazeta</vt:lpstr>
      <vt:lpstr>Organika</vt:lpstr>
      <vt:lpstr>Rusko v 60. letech-Nikita Chruščov, období tzv. oteplení; rusko-americké vztahy, tzv. karibská krize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60. letech-Nikita Chruščov, období tzv. oteplení; rusko-americké vztahy, tzv. karibská krize</dc:title>
  <dc:creator>Oskar Hájek</dc:creator>
  <cp:lastModifiedBy>Bobrzykova</cp:lastModifiedBy>
  <cp:revision>44</cp:revision>
  <dcterms:created xsi:type="dcterms:W3CDTF">2017-04-10T16:46:02Z</dcterms:created>
  <dcterms:modified xsi:type="dcterms:W3CDTF">2018-05-14T13:03:41Z</dcterms:modified>
</cp:coreProperties>
</file>