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0011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80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6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07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21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00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05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36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578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826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680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8CADA1-4E9C-46E1-9E1A-A042426AEC51}" type="datetimeFigureOut">
              <a:rPr lang="cs-CZ" smtClean="0"/>
              <a:t>21.02.2018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785C78-F56D-4501-BD1E-C0B460CED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88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B203A-0429-4ADB-B990-1EA2F00218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Предложение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147F3B-4AE6-4B30-A2CE-DC88335CA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32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35184-5F12-4731-8C1D-925E2CC05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Интонационная оформленность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3B674E-A289-4975-A397-6064B0EC5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24" y="1524000"/>
            <a:ext cx="11106912" cy="4511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Каждое предложение бывает определенным образом интонационно оформлено:</a:t>
            </a:r>
          </a:p>
          <a:p>
            <a:r>
              <a:rPr lang="ru-RU" dirty="0"/>
              <a:t>Интонационно различаются основные типы предложений по коммуникативной функции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интонация сообщения – повествовательные предложения: </a:t>
            </a:r>
            <a:r>
              <a:rPr lang="ru-RU" i="1" dirty="0"/>
              <a:t>Вечером мы пойдем в кино</a:t>
            </a:r>
            <a:r>
              <a:rPr lang="ru-RU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интонация вопроса – вопросительные предложения: </a:t>
            </a:r>
            <a:r>
              <a:rPr lang="ru-RU" i="1" dirty="0"/>
              <a:t>Куда вы пойдете вечером?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интонация волеизъявления – побудительные предложения: </a:t>
            </a:r>
            <a:r>
              <a:rPr lang="ru-RU" i="1" dirty="0"/>
              <a:t>Принеси мне словарь!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интонация желательности – оптативные предложения: </a:t>
            </a:r>
            <a:r>
              <a:rPr lang="ru-RU" i="1" dirty="0"/>
              <a:t>Сдать бы все экзамены!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Интонация – основное средство оформления восклицательных предложений:</a:t>
            </a:r>
          </a:p>
          <a:p>
            <a:pPr marL="0" indent="0">
              <a:buNone/>
            </a:pPr>
            <a:r>
              <a:rPr lang="ru-RU" i="1" dirty="0"/>
              <a:t>О, этот юг!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Интонация выступает основным средством выделения смыслового центра предложения. Кроме того, любое предложение имеен интонацию завершенности.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704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A481A-1CBB-46C1-8EE6-A18358B32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1188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Структурная схема предложения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E8669A-8692-4813-9EFF-1636A13FF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36" y="1639824"/>
            <a:ext cx="10881360" cy="44135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Наличие структурной схемы – один из обязательных признаков предложения.</a:t>
            </a:r>
          </a:p>
          <a:p>
            <a:pPr marL="0" indent="0" algn="just">
              <a:buNone/>
            </a:pPr>
            <a:r>
              <a:rPr lang="ru-RU" b="1" dirty="0"/>
              <a:t>Структурная схема </a:t>
            </a:r>
            <a:r>
              <a:rPr lang="ru-RU" dirty="0"/>
              <a:t>– это отвлеченная модель, по которой может быть построено минимальное самостоятельное предложение.</a:t>
            </a:r>
          </a:p>
          <a:p>
            <a:pPr marL="0" indent="0" algn="just">
              <a:buNone/>
            </a:pPr>
            <a:r>
              <a:rPr lang="ru-RU" dirty="0"/>
              <a:t>Выделяют два типа структурных схем:  </a:t>
            </a:r>
            <a:r>
              <a:rPr lang="ru-RU" b="1" dirty="0"/>
              <a:t>минимальную </a:t>
            </a:r>
            <a:r>
              <a:rPr lang="ru-RU" dirty="0"/>
              <a:t>и</a:t>
            </a:r>
            <a:r>
              <a:rPr lang="ru-RU" b="1" dirty="0"/>
              <a:t> расширенную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b="1" dirty="0"/>
              <a:t>минимальной</a:t>
            </a:r>
            <a:r>
              <a:rPr lang="ru-RU" dirty="0"/>
              <a:t> - отражаются только значимые компоненты (подлежащее и сказумое для двусоставных предложений; главный член предложения для односоставных предложений).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b="1" dirty="0"/>
              <a:t>Расширенные</a:t>
            </a:r>
            <a:r>
              <a:rPr lang="ru-RU" dirty="0"/>
              <a:t> схемы – это минимальные + дополнительные компоненты, важные для семантической структуры предложения. Таким образом, между минимальными и расширенными структурными схемами существуют отношения включенности.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317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44AFB59-B06F-4ECC-B989-03AA6C16CF9A}"/>
              </a:ext>
            </a:extLst>
          </p:cNvPr>
          <p:cNvSpPr/>
          <p:nvPr/>
        </p:nvSpPr>
        <p:spPr>
          <a:xfrm>
            <a:off x="542544" y="566928"/>
            <a:ext cx="1113129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Все многообразие простых предложений в русском языке сводится к определенному количеству структурных схем (моделей). Для обозначения компонентов схемы используются буквенные символы, соответствующие латинским наименованиям частей речи и названиями некоторых форм:</a:t>
            </a:r>
          </a:p>
          <a:p>
            <a:endParaRPr lang="ru-RU" sz="1600" dirty="0"/>
          </a:p>
          <a:p>
            <a:r>
              <a:rPr lang="en-GB" sz="1600" dirty="0"/>
              <a:t>N1 </a:t>
            </a:r>
            <a:r>
              <a:rPr lang="ru-RU" sz="1600" dirty="0"/>
              <a:t>– имя существительное (лат. </a:t>
            </a:r>
            <a:r>
              <a:rPr lang="en-GB" sz="1600" dirty="0" err="1"/>
              <a:t>nomen</a:t>
            </a:r>
            <a:r>
              <a:rPr lang="ru-RU" sz="1600" dirty="0"/>
              <a:t>). Цифра указывает на падеж (1 – именительный)</a:t>
            </a:r>
          </a:p>
          <a:p>
            <a:endParaRPr lang="en-GB" sz="1600" dirty="0"/>
          </a:p>
          <a:p>
            <a:r>
              <a:rPr lang="en-GB" sz="1600" dirty="0" err="1"/>
              <a:t>Adj</a:t>
            </a:r>
            <a:r>
              <a:rPr lang="en-GB" sz="1600" dirty="0"/>
              <a:t> – </a:t>
            </a:r>
            <a:r>
              <a:rPr lang="ru-RU" sz="1600" dirty="0"/>
              <a:t>имя прилагательное (лат. а</a:t>
            </a:r>
            <a:r>
              <a:rPr lang="en-GB" sz="1600" dirty="0" err="1"/>
              <a:t>djectivum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 err="1"/>
              <a:t>Pron</a:t>
            </a:r>
            <a:r>
              <a:rPr lang="en-GB" sz="1600" dirty="0"/>
              <a:t> – </a:t>
            </a:r>
            <a:r>
              <a:rPr lang="ru-RU" sz="1600" dirty="0"/>
              <a:t>местоимение (лат. </a:t>
            </a:r>
            <a:r>
              <a:rPr lang="en-GB" sz="1600" dirty="0" err="1"/>
              <a:t>pronomen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 err="1"/>
              <a:t>Vf</a:t>
            </a:r>
            <a:r>
              <a:rPr lang="en-GB" sz="1600" dirty="0"/>
              <a:t> – </a:t>
            </a:r>
            <a:r>
              <a:rPr lang="ru-RU" sz="1600" dirty="0"/>
              <a:t>спрягаяемая форма глагола (лат. </a:t>
            </a:r>
            <a:r>
              <a:rPr lang="en-GB" sz="1600" dirty="0"/>
              <a:t>verbum </a:t>
            </a:r>
            <a:r>
              <a:rPr lang="en-GB" sz="1600" dirty="0" err="1"/>
              <a:t>finitum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 err="1"/>
              <a:t>Inf</a:t>
            </a:r>
            <a:r>
              <a:rPr lang="ru-RU" sz="1600" dirty="0"/>
              <a:t> – инфинитив (лат.</a:t>
            </a:r>
            <a:r>
              <a:rPr lang="en-GB" sz="1600" dirty="0"/>
              <a:t> </a:t>
            </a:r>
            <a:r>
              <a:rPr lang="en-GB" sz="1600" dirty="0" err="1"/>
              <a:t>infinitus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 err="1"/>
              <a:t>Praed</a:t>
            </a:r>
            <a:r>
              <a:rPr lang="en-GB" sz="1600" dirty="0"/>
              <a:t> – </a:t>
            </a:r>
            <a:r>
              <a:rPr lang="ru-RU" sz="1600" dirty="0"/>
              <a:t>предикативное наречие, слово категории состояния (лат. </a:t>
            </a:r>
            <a:r>
              <a:rPr lang="en-GB" sz="1600" dirty="0" err="1"/>
              <a:t>praedicatum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/>
              <a:t>Part –</a:t>
            </a:r>
            <a:r>
              <a:rPr lang="ru-RU" sz="1600" dirty="0"/>
              <a:t> причастие (лат.</a:t>
            </a:r>
            <a:r>
              <a:rPr lang="en-GB" sz="1600" dirty="0"/>
              <a:t> </a:t>
            </a:r>
            <a:r>
              <a:rPr lang="en-GB" sz="1600" dirty="0" err="1"/>
              <a:t>participium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/>
              <a:t>Adv –</a:t>
            </a:r>
            <a:r>
              <a:rPr lang="ru-RU" sz="1600" dirty="0"/>
              <a:t> наречие (лат.</a:t>
            </a:r>
            <a:r>
              <a:rPr lang="en-GB" sz="1600" dirty="0"/>
              <a:t> </a:t>
            </a:r>
            <a:r>
              <a:rPr lang="ru-RU" sz="1600" dirty="0"/>
              <a:t>а</a:t>
            </a:r>
            <a:r>
              <a:rPr lang="en-GB" sz="1600" dirty="0" err="1"/>
              <a:t>dverbum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/>
              <a:t>neg –</a:t>
            </a:r>
            <a:r>
              <a:rPr lang="ru-RU" sz="1600" dirty="0"/>
              <a:t> отрицание (лат.</a:t>
            </a:r>
            <a:r>
              <a:rPr lang="en-GB" sz="1600" dirty="0"/>
              <a:t> </a:t>
            </a:r>
            <a:r>
              <a:rPr lang="en-GB" sz="1600" dirty="0" err="1"/>
              <a:t>negatio</a:t>
            </a:r>
            <a:r>
              <a:rPr lang="ru-RU" sz="1600" dirty="0"/>
              <a:t>)</a:t>
            </a:r>
          </a:p>
          <a:p>
            <a:endParaRPr lang="en-GB" sz="1600" dirty="0"/>
          </a:p>
          <a:p>
            <a:r>
              <a:rPr lang="en-GB" sz="1600" dirty="0"/>
              <a:t>Cop</a:t>
            </a:r>
            <a:r>
              <a:rPr lang="ru-RU" sz="1600" dirty="0"/>
              <a:t> – связка, в том числе нулевая (лат.</a:t>
            </a:r>
            <a:r>
              <a:rPr lang="en-GB" sz="1600" dirty="0"/>
              <a:t> </a:t>
            </a:r>
            <a:r>
              <a:rPr lang="ru-RU" sz="1600" dirty="0"/>
              <a:t>с</a:t>
            </a:r>
            <a:r>
              <a:rPr lang="en-GB" sz="1600" dirty="0" err="1"/>
              <a:t>opula</a:t>
            </a:r>
            <a:r>
              <a:rPr lang="ru-RU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3007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DE2357E-B8A6-4792-8855-9802F558DC74}"/>
              </a:ext>
            </a:extLst>
          </p:cNvPr>
          <p:cNvSpPr/>
          <p:nvPr/>
        </p:nvSpPr>
        <p:spPr>
          <a:xfrm>
            <a:off x="762000" y="335845"/>
            <a:ext cx="109301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Выделяют три блока структурных схем, в зависимости от типа подлежащего и сказуемого/главного члена предложения:</a:t>
            </a:r>
          </a:p>
          <a:p>
            <a:endParaRPr lang="ru-RU" dirty="0"/>
          </a:p>
          <a:p>
            <a:r>
              <a:rPr lang="ru-RU" dirty="0"/>
              <a:t>1. </a:t>
            </a:r>
            <a:r>
              <a:rPr lang="ru-RU" b="1" dirty="0"/>
              <a:t>Двухкомпонентные номинативные структурные схемы:</a:t>
            </a:r>
          </a:p>
          <a:p>
            <a:r>
              <a:rPr lang="ru-RU" dirty="0"/>
              <a:t>N1+ Vf  (сущ. в Им. п. + определенная форма глагола) </a:t>
            </a:r>
          </a:p>
          <a:p>
            <a:r>
              <a:rPr lang="ru-RU" dirty="0"/>
              <a:t>Грачи прилетели. </a:t>
            </a:r>
          </a:p>
          <a:p>
            <a:r>
              <a:rPr lang="ru-RU" dirty="0"/>
              <a:t>Наступила сессия.</a:t>
            </a:r>
          </a:p>
          <a:p>
            <a:endParaRPr lang="ru-RU" dirty="0"/>
          </a:p>
          <a:p>
            <a:r>
              <a:rPr lang="en-GB" dirty="0"/>
              <a:t>N1+ </a:t>
            </a:r>
            <a:r>
              <a:rPr lang="en-GB" dirty="0" err="1"/>
              <a:t>Vf</a:t>
            </a:r>
            <a:r>
              <a:rPr lang="en-GB" dirty="0"/>
              <a:t> </a:t>
            </a:r>
            <a:r>
              <a:rPr lang="en-GB" dirty="0" err="1"/>
              <a:t>Inf</a:t>
            </a:r>
            <a:r>
              <a:rPr lang="ru-RU" dirty="0"/>
              <a:t> (сущ. в Им. п. + определенная форма глагола и инфинитив)</a:t>
            </a:r>
          </a:p>
          <a:p>
            <a:r>
              <a:rPr lang="ru-RU" dirty="0"/>
              <a:t>Он начал писать роман с исступлением.</a:t>
            </a:r>
          </a:p>
          <a:p>
            <a:endParaRPr lang="ru-RU" dirty="0"/>
          </a:p>
          <a:p>
            <a:r>
              <a:rPr lang="ru-RU" dirty="0"/>
              <a:t>N1+Cop +Adj1/7(Instr) (сущ. в Им.п. + связка + прилаг. в Им./Тв.п.)</a:t>
            </a:r>
          </a:p>
          <a:p>
            <a:r>
              <a:rPr lang="ru-RU" dirty="0"/>
              <a:t>Ночь была тихая.</a:t>
            </a:r>
          </a:p>
          <a:p>
            <a:r>
              <a:rPr lang="ru-RU" dirty="0"/>
              <a:t>Небо становилось все темнее.</a:t>
            </a:r>
          </a:p>
          <a:p>
            <a:endParaRPr lang="ru-RU" dirty="0"/>
          </a:p>
          <a:p>
            <a:r>
              <a:rPr lang="ru-RU" dirty="0"/>
              <a:t>N1+Cop+ N1/7(Instr) (сущ. в Им.п. + связка + сущ. в Им./Тв.п.)</a:t>
            </a:r>
          </a:p>
          <a:p>
            <a:r>
              <a:rPr lang="ru-RU" dirty="0"/>
              <a:t>Он стал студентом.</a:t>
            </a:r>
          </a:p>
          <a:p>
            <a:r>
              <a:rPr lang="ru-RU" dirty="0"/>
              <a:t>Все равно остался я поэтом.</a:t>
            </a:r>
          </a:p>
          <a:p>
            <a:endParaRPr lang="ru-RU" dirty="0"/>
          </a:p>
          <a:p>
            <a:r>
              <a:rPr lang="ru-RU" dirty="0"/>
              <a:t>N1+Cop+N2…/Adv (сущ. в Им.п. + связка + сущ. в Род.п./наречие)</a:t>
            </a:r>
          </a:p>
          <a:p>
            <a:r>
              <a:rPr lang="ru-RU" dirty="0"/>
              <a:t>Все были начеку.</a:t>
            </a:r>
          </a:p>
          <a:p>
            <a:r>
              <a:rPr lang="ru-RU" dirty="0"/>
              <a:t>Низкая комната была без окон.</a:t>
            </a:r>
          </a:p>
        </p:txBody>
      </p:sp>
    </p:spTree>
    <p:extLst>
      <p:ext uri="{BB962C8B-B14F-4D97-AF65-F5344CB8AC3E}">
        <p14:creationId xmlns:p14="http://schemas.microsoft.com/office/powerpoint/2010/main" val="101807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E834C8A-B18E-41BB-BC1A-DC94625E7CA5}"/>
              </a:ext>
            </a:extLst>
          </p:cNvPr>
          <p:cNvSpPr/>
          <p:nvPr/>
        </p:nvSpPr>
        <p:spPr>
          <a:xfrm>
            <a:off x="804672" y="633073"/>
            <a:ext cx="100705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</a:t>
            </a:r>
            <a:r>
              <a:rPr lang="ru-RU" b="1" dirty="0"/>
              <a:t>. Двухкомпонентные инфинитивные схемы</a:t>
            </a:r>
            <a:r>
              <a:rPr lang="ru-RU" dirty="0"/>
              <a:t>:</a:t>
            </a:r>
          </a:p>
          <a:p>
            <a:r>
              <a:rPr lang="ru-RU" dirty="0"/>
              <a:t>Inf + V</a:t>
            </a:r>
            <a:r>
              <a:rPr lang="en-GB" dirty="0"/>
              <a:t>f</a:t>
            </a:r>
            <a:r>
              <a:rPr lang="ru-RU" dirty="0"/>
              <a:t> (инфинитив + форма глагола в ед.ч.)</a:t>
            </a:r>
          </a:p>
          <a:p>
            <a:r>
              <a:rPr lang="ru-RU" dirty="0"/>
              <a:t>Отмалчиваться не следует.</a:t>
            </a:r>
            <a:endParaRPr lang="en-GB" dirty="0"/>
          </a:p>
          <a:p>
            <a:r>
              <a:rPr lang="ru-RU" dirty="0"/>
              <a:t>Слушать эту историю нам никогда не надоедало.</a:t>
            </a:r>
          </a:p>
          <a:p>
            <a:endParaRPr lang="ru-RU" dirty="0"/>
          </a:p>
          <a:p>
            <a:r>
              <a:rPr lang="ru-RU" dirty="0"/>
              <a:t>Inf+ Cop+N1/7(Instr) (инфинитив + связка + сущ. в Им./Тв.п.)</a:t>
            </a:r>
          </a:p>
          <a:p>
            <a:r>
              <a:rPr lang="ru-RU" dirty="0"/>
              <a:t>Любить иных – тяжелый крест.</a:t>
            </a:r>
          </a:p>
          <a:p>
            <a:r>
              <a:rPr lang="ru-RU" dirty="0"/>
              <a:t>Видеть Степана было для нее потребностью.</a:t>
            </a:r>
          </a:p>
          <a:p>
            <a:endParaRPr lang="ru-RU" dirty="0"/>
          </a:p>
          <a:p>
            <a:r>
              <a:rPr lang="ru-RU" dirty="0"/>
              <a:t>Inf+ Cop+N2…/Adv (инфинитив + связка + сущ. в Род.п./наречие)</a:t>
            </a:r>
          </a:p>
          <a:p>
            <a:r>
              <a:rPr lang="ru-RU" dirty="0"/>
              <a:t>Идти дальше было невмоготу.</a:t>
            </a:r>
          </a:p>
          <a:p>
            <a:r>
              <a:rPr lang="ru-RU" dirty="0"/>
              <a:t>Кататься с горки было заманчиво.</a:t>
            </a:r>
          </a:p>
          <a:p>
            <a:endParaRPr lang="ru-RU" dirty="0"/>
          </a:p>
          <a:p>
            <a:r>
              <a:rPr lang="ru-RU" dirty="0"/>
              <a:t>Inf+ Cop+Inf  (инфинитив + связка + инфинитив)</a:t>
            </a:r>
          </a:p>
          <a:p>
            <a:r>
              <a:rPr lang="ru-RU" dirty="0"/>
              <a:t>Отказаться отвечать было остаться в дураках.</a:t>
            </a:r>
          </a:p>
          <a:p>
            <a:r>
              <a:rPr lang="ru-RU" dirty="0"/>
              <a:t>Курить – здоровью вредить.</a:t>
            </a:r>
          </a:p>
        </p:txBody>
      </p:sp>
    </p:spTree>
    <p:extLst>
      <p:ext uri="{BB962C8B-B14F-4D97-AF65-F5344CB8AC3E}">
        <p14:creationId xmlns:p14="http://schemas.microsoft.com/office/powerpoint/2010/main" val="297649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0B6D96B-BC65-49C0-BCB7-1889586110F2}"/>
              </a:ext>
            </a:extLst>
          </p:cNvPr>
          <p:cNvSpPr/>
          <p:nvPr/>
        </p:nvSpPr>
        <p:spPr>
          <a:xfrm>
            <a:off x="737616" y="655749"/>
            <a:ext cx="109667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</a:t>
            </a:r>
            <a:r>
              <a:rPr lang="ru-RU" b="1" dirty="0"/>
              <a:t>Однокомпонентные схемы</a:t>
            </a:r>
            <a:r>
              <a:rPr lang="ru-RU" dirty="0"/>
              <a:t>:</a:t>
            </a:r>
          </a:p>
          <a:p>
            <a:r>
              <a:rPr lang="ru-RU" dirty="0"/>
              <a:t>Vf3s  (безличный глагол/определенная форма глагола в безличном употреблении – 3 л.ед.ч.) </a:t>
            </a:r>
          </a:p>
          <a:p>
            <a:r>
              <a:rPr lang="ru-RU" dirty="0"/>
              <a:t>Смеркалось. </a:t>
            </a:r>
          </a:p>
          <a:p>
            <a:r>
              <a:rPr lang="ru-RU" dirty="0"/>
              <a:t>Вечереет.</a:t>
            </a:r>
          </a:p>
          <a:p>
            <a:endParaRPr lang="ru-RU" dirty="0"/>
          </a:p>
          <a:p>
            <a:r>
              <a:rPr lang="ru-RU" dirty="0"/>
              <a:t>Vf3pl  (определенная форма глагола – 3 л. мн.ч.)</a:t>
            </a:r>
          </a:p>
          <a:p>
            <a:r>
              <a:rPr lang="ru-RU" dirty="0"/>
              <a:t>Во время занятий не разговаривают.</a:t>
            </a:r>
          </a:p>
          <a:p>
            <a:endParaRPr lang="ru-RU" dirty="0"/>
          </a:p>
          <a:p>
            <a:r>
              <a:rPr lang="ru-RU" dirty="0"/>
              <a:t>Inf (инфинитив)</a:t>
            </a:r>
          </a:p>
          <a:p>
            <a:r>
              <a:rPr lang="ru-RU" dirty="0"/>
              <a:t>Только детские книги читать.</a:t>
            </a:r>
          </a:p>
          <a:p>
            <a:endParaRPr lang="ru-RU" dirty="0"/>
          </a:p>
          <a:p>
            <a:r>
              <a:rPr lang="ru-RU" dirty="0"/>
              <a:t>Cop+Praed (связка + предикатив)</a:t>
            </a:r>
          </a:p>
          <a:p>
            <a:r>
              <a:rPr lang="ru-RU" dirty="0"/>
              <a:t>Ночью будет холодно.</a:t>
            </a:r>
          </a:p>
          <a:p>
            <a:r>
              <a:rPr lang="ru-RU" dirty="0"/>
              <a:t>В комнате было уютно.</a:t>
            </a:r>
          </a:p>
          <a:p>
            <a:endParaRPr lang="ru-RU" dirty="0"/>
          </a:p>
          <a:p>
            <a:r>
              <a:rPr lang="en-GB" dirty="0" err="1"/>
              <a:t>Cop+neg+Pron+Inf</a:t>
            </a:r>
            <a:endParaRPr lang="en-GB" dirty="0"/>
          </a:p>
          <a:p>
            <a:r>
              <a:rPr lang="ru-RU" dirty="0"/>
              <a:t>Нечего было и думать о поездке.</a:t>
            </a:r>
            <a:endParaRPr lang="en-GB" dirty="0"/>
          </a:p>
          <a:p>
            <a:endParaRPr lang="en-GB" dirty="0"/>
          </a:p>
          <a:p>
            <a:r>
              <a:rPr lang="en-GB" dirty="0"/>
              <a:t>N1</a:t>
            </a:r>
          </a:p>
          <a:p>
            <a:r>
              <a:rPr lang="ru-RU" dirty="0"/>
              <a:t>Тишина.</a:t>
            </a:r>
          </a:p>
          <a:p>
            <a:r>
              <a:rPr lang="ru-RU" dirty="0"/>
              <a:t>Серое утро.</a:t>
            </a:r>
          </a:p>
        </p:txBody>
      </p:sp>
    </p:spTree>
    <p:extLst>
      <p:ext uri="{BB962C8B-B14F-4D97-AF65-F5344CB8AC3E}">
        <p14:creationId xmlns:p14="http://schemas.microsoft.com/office/powerpoint/2010/main" val="290303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85F28-E7CB-4ADA-822B-B2C99FB76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291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Типология простого предложения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22F43A-3354-455F-8847-190A41F59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365504"/>
            <a:ext cx="11411712" cy="49560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В предложении реализуются фундаментальные (коммуникативная и познавательная) и частные функции языка (поэтическая, метаязыковая, фатическая=установление контакта с собеседником). Познавательная (язык - средство выражения мысли) и коммуникативная функции языка определяют содержание, структуру и прагматический компонент предложения: именно посредством предложения говорящий выражает свои мысли об окружающей его действительности и воздействует на адресат. 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Реализация с помощью предложения всех функций языка определяет многообразие аспектов характеристики данной синтаксической единицы.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В синтаксической науке предложения обычно классифицируют по трем основаниям: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Типы по функции (повествовательные, вопросительные, побудительные и оптативные).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Типы по эмоциональной окраске (восклицательные и невосклицательные).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Типы по структурно-семантическим свойствам: </a:t>
            </a:r>
          </a:p>
          <a:p>
            <a:r>
              <a:rPr lang="ru-RU" dirty="0"/>
              <a:t>двусоставные и односоставные</a:t>
            </a:r>
          </a:p>
          <a:p>
            <a:r>
              <a:rPr lang="ru-RU" dirty="0"/>
              <a:t>распространенные и нераспространенные</a:t>
            </a:r>
          </a:p>
          <a:p>
            <a:r>
              <a:rPr lang="ru-RU" dirty="0"/>
              <a:t>полные и неполные</a:t>
            </a:r>
          </a:p>
          <a:p>
            <a:r>
              <a:rPr lang="ru-RU" dirty="0"/>
              <a:t>осложненные и неосложненные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765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D86DE-5530-4D23-9E2A-E6674CFA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4119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Типы предложений по коммуникативной функции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170DF-0DEC-45FD-9F24-2833B290B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99616"/>
            <a:ext cx="10058400" cy="453542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основе данной классификации лежит коммуникативная функция высказывания, с какой целью говорящий произносит предложение (</a:t>
            </a:r>
            <a:r>
              <a:rPr lang="ru-RU" i="1" dirty="0"/>
              <a:t>вопрос, приказ</a:t>
            </a:r>
            <a:r>
              <a:rPr lang="ru-RU" dirty="0"/>
              <a:t> – </a:t>
            </a:r>
            <a:r>
              <a:rPr lang="ru-RU" b="1" i="1" dirty="0"/>
              <a:t>целевая установка</a:t>
            </a:r>
            <a:r>
              <a:rPr lang="ru-RU" dirty="0"/>
              <a:t>). </a:t>
            </a:r>
            <a:r>
              <a:rPr lang="ru-RU" b="1" i="1" dirty="0"/>
              <a:t>Отношение говорящего к высказываемой мысли</a:t>
            </a:r>
            <a:r>
              <a:rPr lang="ru-RU" dirty="0"/>
              <a:t>.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Основными средствами выражения модальности предложения являются средства </a:t>
            </a:r>
            <a:endParaRPr lang="cs-CZ" dirty="0"/>
          </a:p>
          <a:p>
            <a:pPr lvl="0"/>
            <a:r>
              <a:rPr lang="ru-RU" dirty="0"/>
              <a:t>морфологические: формы наклонения глагола-сказуемого (сказуемое как центр предложения, поэтому влияет на модальность всего предложения)</a:t>
            </a:r>
            <a:endParaRPr lang="cs-CZ" dirty="0"/>
          </a:p>
          <a:p>
            <a:pPr lvl="0"/>
            <a:r>
              <a:rPr lang="ru-RU" dirty="0"/>
              <a:t>фонетические: интонация (восходящая, нисходящая)</a:t>
            </a:r>
            <a:endParaRPr lang="cs-CZ" dirty="0"/>
          </a:p>
          <a:p>
            <a:r>
              <a:rPr lang="ru-RU" dirty="0"/>
              <a:t>лексико-грамматические: частицы, междометия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492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C88F0-3C4B-4BFF-8C1F-8BE34EA92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545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Повествовательные предложения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E5BCCE-692D-417A-98BD-1AF54CF00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39824"/>
            <a:ext cx="10058400" cy="4395216"/>
          </a:xfrm>
        </p:spPr>
        <p:txBody>
          <a:bodyPr/>
          <a:lstStyle/>
          <a:p>
            <a:r>
              <a:rPr lang="ru-RU" dirty="0"/>
              <a:t>В таких предложениях содержится сообщение о каких-либо событиях, явлениях, фактах, которые утверждаются или отрицаются. </a:t>
            </a:r>
            <a:endParaRPr lang="cs-CZ" dirty="0"/>
          </a:p>
          <a:p>
            <a:r>
              <a:rPr lang="ru-RU" dirty="0"/>
              <a:t>Для предиката характерны формы изъявительного и условного наклонения и формы инфинитива:</a:t>
            </a:r>
            <a:r>
              <a:rPr lang="ru-RU" i="1" dirty="0"/>
              <a:t> </a:t>
            </a:r>
          </a:p>
          <a:p>
            <a:pPr marL="0" indent="0">
              <a:buNone/>
            </a:pPr>
            <a:r>
              <a:rPr lang="ru-RU" i="1" dirty="0"/>
              <a:t>Там не пройти.</a:t>
            </a:r>
          </a:p>
          <a:p>
            <a:pPr marL="0" indent="0">
              <a:buNone/>
            </a:pPr>
            <a:r>
              <a:rPr lang="ru-RU" i="1" dirty="0"/>
              <a:t>Он ничего не сказал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/>
              <a:t>Неделю спустя я встретил его вновь.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179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B0452-1499-4F10-A49F-5ACBC0694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021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Вопросительные предложения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FE5FC-6BF4-441F-9176-AA19FCC8A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444752"/>
            <a:ext cx="11106912" cy="49438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200" dirty="0"/>
              <a:t>Используются в целях получения какой-либо информации от собеседника. Вопросительные предложения не отличается от повествовательных по оформлению предиката. Отличие – в интонации и лексико-грамматических средствах (частицы).</a:t>
            </a:r>
            <a:endParaRPr lang="cs-CZ" sz="2200" dirty="0"/>
          </a:p>
          <a:p>
            <a:pPr marL="0" indent="0">
              <a:buNone/>
            </a:pPr>
            <a:r>
              <a:rPr lang="ru-RU" sz="2200" dirty="0"/>
              <a:t>В зависимости от цели вопроса различают т.н. замкнутые и развернутые вопросы.</a:t>
            </a:r>
            <a:endParaRPr lang="cs-CZ" sz="2200" dirty="0"/>
          </a:p>
          <a:p>
            <a:r>
              <a:rPr lang="ru-RU" sz="2200" b="1" dirty="0"/>
              <a:t>Замкнутые вопросы</a:t>
            </a:r>
            <a:r>
              <a:rPr lang="ru-RU" sz="2200" dirty="0"/>
              <a:t> (</a:t>
            </a:r>
            <a:r>
              <a:rPr lang="ru-RU" sz="2200" i="1" dirty="0"/>
              <a:t>zjišťovací otázka</a:t>
            </a:r>
            <a:r>
              <a:rPr lang="ru-RU" sz="2200" dirty="0"/>
              <a:t>) </a:t>
            </a:r>
            <a:r>
              <a:rPr lang="ru-RU" sz="2200" b="1" i="1" dirty="0"/>
              <a:t>без вопросительного слова</a:t>
            </a:r>
            <a:r>
              <a:rPr lang="ru-RU" sz="2200" dirty="0"/>
              <a:t>, ответ на них – да/нет. Спрашивающий устанавливает, соответствует ли содержание вопроса действительности: </a:t>
            </a:r>
            <a:r>
              <a:rPr lang="ru-RU" sz="2200" i="1" dirty="0"/>
              <a:t>Ты идешь с нами?</a:t>
            </a:r>
            <a:endParaRPr lang="cs-CZ" sz="2200" dirty="0"/>
          </a:p>
          <a:p>
            <a:pPr marL="0" indent="0">
              <a:buNone/>
            </a:pPr>
            <a:r>
              <a:rPr lang="ru-RU" sz="2200" dirty="0"/>
              <a:t>В замкнутых вопросах средством выражения вопроса может служить только интонация и иногда усилительные частицы </a:t>
            </a:r>
            <a:r>
              <a:rPr lang="ru-RU" sz="2200" i="1" dirty="0"/>
              <a:t>ли, разве, неужели</a:t>
            </a:r>
            <a:r>
              <a:rPr lang="ru-RU" sz="2200" dirty="0"/>
              <a:t>. </a:t>
            </a:r>
            <a:endParaRPr lang="cs-CZ" sz="2200" dirty="0"/>
          </a:p>
          <a:p>
            <a:r>
              <a:rPr lang="ru-RU" sz="2200" dirty="0"/>
              <a:t>Частица </a:t>
            </a:r>
            <a:r>
              <a:rPr lang="ru-RU" sz="2200" b="1" i="1" dirty="0"/>
              <a:t>ли</a:t>
            </a:r>
            <a:r>
              <a:rPr lang="ru-RU" sz="2200" dirty="0"/>
              <a:t> (</a:t>
            </a:r>
            <a:r>
              <a:rPr lang="ru-RU" sz="2200" i="1" dirty="0"/>
              <a:t>zdalipak</a:t>
            </a:r>
            <a:r>
              <a:rPr lang="ru-RU" sz="2200" dirty="0"/>
              <a:t>) употребляется в предложениях, которые начинаются с интонационного центра, т.е. выделяет слово, на которое следует получить ответ: </a:t>
            </a:r>
            <a:r>
              <a:rPr lang="ru-RU" sz="2200" i="1" dirty="0"/>
              <a:t>Удалось ли ему приехать вовремя?</a:t>
            </a:r>
            <a:endParaRPr lang="cs-CZ" sz="2200" dirty="0"/>
          </a:p>
          <a:p>
            <a:r>
              <a:rPr lang="ru-RU" sz="2200" dirty="0"/>
              <a:t>Частицы </a:t>
            </a:r>
            <a:r>
              <a:rPr lang="ru-RU" sz="2200" b="1" i="1" dirty="0"/>
              <a:t>разве</a:t>
            </a:r>
            <a:r>
              <a:rPr lang="ru-RU" sz="2200" dirty="0"/>
              <a:t> (</a:t>
            </a:r>
            <a:r>
              <a:rPr lang="ru-RU" sz="2200" i="1" dirty="0"/>
              <a:t>cožpak</a:t>
            </a:r>
            <a:r>
              <a:rPr lang="ru-RU" sz="2200" dirty="0"/>
              <a:t>), </a:t>
            </a:r>
            <a:r>
              <a:rPr lang="ru-RU" sz="2200" b="1" i="1" dirty="0"/>
              <a:t>неужели</a:t>
            </a:r>
            <a:r>
              <a:rPr lang="ru-RU" sz="2200" dirty="0"/>
              <a:t> (</a:t>
            </a:r>
            <a:r>
              <a:rPr lang="ru-RU" sz="2200" i="1" dirty="0"/>
              <a:t>skutečně, opravdu, vážně</a:t>
            </a:r>
            <a:r>
              <a:rPr lang="ru-RU" sz="2200" dirty="0"/>
              <a:t>) выражают удивление. Говорящий предполагает получить противоположный с вопросом ответ: </a:t>
            </a:r>
            <a:r>
              <a:rPr lang="ru-RU" sz="2200" i="1" dirty="0"/>
              <a:t>Неужели она еще не приехала? Разве вы не читали «Евгения Онегина»?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ru-RU" sz="2200" b="1" dirty="0"/>
              <a:t>Развернутые вопросы</a:t>
            </a:r>
            <a:r>
              <a:rPr lang="ru-RU" sz="2200" dirty="0"/>
              <a:t> (</a:t>
            </a:r>
            <a:r>
              <a:rPr lang="ru-RU" sz="2200" i="1" dirty="0"/>
              <a:t>doplňovací otázka</a:t>
            </a:r>
            <a:r>
              <a:rPr lang="ru-RU" sz="2200" dirty="0"/>
              <a:t>) с вопросительными словами – говорящий хочет восполнить недостающую информацию: </a:t>
            </a:r>
            <a:r>
              <a:rPr lang="ru-RU" sz="2200" i="1" dirty="0"/>
              <a:t>Когда ты едешь в Прагу?</a:t>
            </a:r>
            <a:endParaRPr lang="cs-CZ" sz="2200" dirty="0"/>
          </a:p>
          <a:p>
            <a:r>
              <a:rPr lang="ru-RU" sz="2200" dirty="0"/>
              <a:t>Восполнение выражено вопросительными местоимениями (</a:t>
            </a:r>
            <a:r>
              <a:rPr lang="ru-RU" sz="2200" i="1" dirty="0"/>
              <a:t>что, чей, который</a:t>
            </a:r>
            <a:r>
              <a:rPr lang="ru-RU" sz="2200" dirty="0"/>
              <a:t>), вопросительными местоименными наречиями (</a:t>
            </a:r>
            <a:r>
              <a:rPr lang="ru-RU" sz="2200" i="1" dirty="0"/>
              <a:t>где, когда, почему</a:t>
            </a:r>
            <a:r>
              <a:rPr lang="ru-RU" sz="2200" dirty="0"/>
              <a:t>).</a:t>
            </a:r>
            <a:endParaRPr lang="cs-CZ" sz="2200" dirty="0"/>
          </a:p>
          <a:p>
            <a:r>
              <a:rPr lang="ru-RU" sz="2200" dirty="0"/>
              <a:t>В разговорной речи вопросительные слова могут сочетаться с частицами </a:t>
            </a:r>
            <a:r>
              <a:rPr lang="ru-RU" sz="2200" b="1" i="1" dirty="0"/>
              <a:t>же</a:t>
            </a:r>
            <a:r>
              <a:rPr lang="ru-RU" sz="2200" dirty="0"/>
              <a:t> (-pak), </a:t>
            </a:r>
            <a:r>
              <a:rPr lang="ru-RU" sz="2200" b="1" i="1" dirty="0"/>
              <a:t>это</a:t>
            </a:r>
            <a:r>
              <a:rPr lang="ru-RU" sz="2200" dirty="0"/>
              <a:t> (to, -pak): </a:t>
            </a:r>
            <a:r>
              <a:rPr lang="ru-RU" sz="2200" i="1" dirty="0"/>
              <a:t>Куда это вы идете? Куда же ты положила ключи?</a:t>
            </a:r>
            <a:endParaRPr lang="cs-CZ" sz="2200" dirty="0"/>
          </a:p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200" dirty="0"/>
              <a:t>Особую разновидность вопросительных предложений представляют риторические вопросы и делиберативные вопросы. Риторический вопрос – это утверждение противоположного, ответ на такой вопрос не требуе</a:t>
            </a:r>
            <a:r>
              <a:rPr lang="cs-CZ" sz="2200" dirty="0" err="1"/>
              <a:t>тся</a:t>
            </a:r>
            <a:r>
              <a:rPr lang="cs-CZ" sz="2200" dirty="0"/>
              <a:t> (</a:t>
            </a:r>
            <a:r>
              <a:rPr lang="cs-CZ" sz="2200" dirty="0" err="1"/>
              <a:t>всем</a:t>
            </a:r>
            <a:r>
              <a:rPr lang="cs-CZ" sz="2200" dirty="0"/>
              <a:t> </a:t>
            </a:r>
            <a:r>
              <a:rPr lang="cs-CZ" sz="2200" dirty="0" err="1"/>
              <a:t>известен</a:t>
            </a:r>
            <a:r>
              <a:rPr lang="cs-CZ" sz="2200" dirty="0"/>
              <a:t> </a:t>
            </a:r>
            <a:r>
              <a:rPr lang="cs-CZ" sz="2200" dirty="0" err="1"/>
              <a:t>или</a:t>
            </a:r>
            <a:r>
              <a:rPr lang="cs-CZ" sz="2200" dirty="0"/>
              <a:t> </a:t>
            </a:r>
            <a:r>
              <a:rPr lang="cs-CZ" sz="2200" dirty="0" err="1"/>
              <a:t>понятен</a:t>
            </a:r>
            <a:r>
              <a:rPr lang="cs-CZ" sz="2200" dirty="0"/>
              <a:t>): </a:t>
            </a:r>
            <a:r>
              <a:rPr lang="ru-RU" sz="2200" i="1" dirty="0"/>
              <a:t>Кто же интересуется такими мелочами? Зачем мне рай, которым грезят все?</a:t>
            </a:r>
            <a:endParaRPr lang="cs-CZ" sz="2200" dirty="0"/>
          </a:p>
          <a:p>
            <a:r>
              <a:rPr lang="ru-RU" sz="2200" dirty="0"/>
              <a:t> Делиберативные вопрос выражает колебание, неуверенность: </a:t>
            </a:r>
            <a:r>
              <a:rPr lang="ru-RU" sz="2200" i="1" dirty="0"/>
              <a:t>С кем бы еще посоветоваться?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02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D84B-AFA4-4D10-A75E-8968207CE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Предложение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E3EC39-B01F-419A-BF1E-65C9AFAE0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Предложение – это основная грамматическая единица, относящаяся к высшему уровню языковой системы, поскольку именно в предложении реализуются основные функции языка: познавательная и коммуникативная.</a:t>
            </a:r>
          </a:p>
          <a:p>
            <a:endParaRPr lang="ru-RU" dirty="0"/>
          </a:p>
          <a:p>
            <a:r>
              <a:rPr lang="ru-RU" dirty="0"/>
              <a:t>Простое предложение характеризуется рядом отличительных признаков: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наличие предикативности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наличие модальности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наличие структурной схемы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смысловая завершенность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интонационная оформленность</a:t>
            </a:r>
          </a:p>
          <a:p>
            <a:pPr marL="342900" indent="-3429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505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1122-EE16-4AFD-8BFF-49E434AC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777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Побудительные предложения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831A9E-D9AB-4368-BBB1-FF4203741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24" y="1548384"/>
            <a:ext cx="11234928" cy="47670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Побудительные предложения выражают приказ, рекомендацию (</a:t>
            </a:r>
            <a:r>
              <a:rPr lang="ru-RU" i="1" dirty="0"/>
              <a:t>Вы бы полечились</a:t>
            </a:r>
            <a:r>
              <a:rPr lang="ru-RU" dirty="0"/>
              <a:t>), согласие/разрешение (</a:t>
            </a:r>
            <a:r>
              <a:rPr lang="ru-RU" i="1" dirty="0"/>
              <a:t>Как хочешь, так и поступай</a:t>
            </a:r>
            <a:r>
              <a:rPr lang="ru-RU" dirty="0"/>
              <a:t>). 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Средства выражения:</a:t>
            </a:r>
            <a:endParaRPr lang="cs-CZ" dirty="0"/>
          </a:p>
          <a:p>
            <a:pPr lvl="0" algn="just"/>
            <a:r>
              <a:rPr lang="ru-RU" dirty="0"/>
              <a:t>повелительное наклонение</a:t>
            </a:r>
            <a:endParaRPr lang="cs-CZ" dirty="0"/>
          </a:p>
          <a:p>
            <a:pPr lvl="0" algn="just"/>
            <a:r>
              <a:rPr lang="ru-RU" dirty="0"/>
              <a:t>инфинитив: </a:t>
            </a:r>
            <a:r>
              <a:rPr lang="ru-RU" i="1" u="sng" dirty="0"/>
              <a:t>с частицей бы</a:t>
            </a:r>
            <a:r>
              <a:rPr lang="ru-RU" dirty="0"/>
              <a:t> – рекомендация, совет: </a:t>
            </a:r>
            <a:r>
              <a:rPr lang="ru-RU" i="1" dirty="0"/>
              <a:t>Не ходить бы тебе туда</a:t>
            </a:r>
            <a:r>
              <a:rPr lang="ru-RU" dirty="0"/>
              <a:t>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                      </a:t>
            </a:r>
            <a:r>
              <a:rPr lang="ru-RU" i="1" u="sng" dirty="0"/>
              <a:t>без частицы бы</a:t>
            </a:r>
            <a:r>
              <a:rPr lang="ru-RU" dirty="0"/>
              <a:t> – категорический приказ (в этом случае чаще, чем в чя. В чя будет скорее форма повелительного наклонения, а не инфинитив)</a:t>
            </a:r>
            <a:endParaRPr lang="cs-CZ" dirty="0"/>
          </a:p>
          <a:p>
            <a:pPr lvl="0" algn="just"/>
            <a:r>
              <a:rPr lang="ru-RU" dirty="0"/>
              <a:t>условное наклонение (выражает скорее просьбу, совет): </a:t>
            </a:r>
            <a:r>
              <a:rPr lang="ru-RU" i="1" dirty="0"/>
              <a:t>Ты бы позвонил Вере</a:t>
            </a:r>
            <a:r>
              <a:rPr lang="ru-RU" dirty="0"/>
              <a:t>.</a:t>
            </a:r>
            <a:endParaRPr lang="cs-CZ" dirty="0"/>
          </a:p>
          <a:p>
            <a:pPr lvl="0" algn="just"/>
            <a:r>
              <a:rPr lang="ru-RU" dirty="0"/>
              <a:t>изъявительное наклонение прошедшего времени (</a:t>
            </a:r>
            <a:r>
              <a:rPr lang="ru-RU" i="1" dirty="0"/>
              <a:t>Поехали! Пошел вон!</a:t>
            </a:r>
            <a:r>
              <a:rPr lang="ru-RU" dirty="0"/>
              <a:t>)</a:t>
            </a:r>
            <a:endParaRPr lang="cs-CZ" dirty="0"/>
          </a:p>
          <a:p>
            <a:pPr lvl="0" algn="just"/>
            <a:r>
              <a:rPr lang="ru-RU" dirty="0"/>
              <a:t>неглагольные формы: </a:t>
            </a:r>
            <a:r>
              <a:rPr lang="ru-RU" i="1" dirty="0"/>
              <a:t>Воды! Вперед!</a:t>
            </a:r>
            <a:r>
              <a:rPr lang="ru-RU" dirty="0"/>
              <a:t> 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В побудительных предложениях с формой повелительного наклонения нормой является пропуск подлежащего. Его наличие связано с разного рода эмоциональными оттенками: </a:t>
            </a:r>
            <a:r>
              <a:rPr lang="ru-RU" i="1" u="sng" dirty="0"/>
              <a:t>смягчения</a:t>
            </a:r>
            <a:r>
              <a:rPr lang="ru-RU" dirty="0"/>
              <a:t> (Ты не бойся, Петя!), </a:t>
            </a:r>
            <a:r>
              <a:rPr lang="ru-RU" i="1" u="sng" dirty="0"/>
              <a:t>категоричности</a:t>
            </a:r>
            <a:r>
              <a:rPr lang="ru-RU" dirty="0"/>
              <a:t> (Вы у меня смотрите! – </a:t>
            </a:r>
            <a:r>
              <a:rPr lang="ru-RU" i="1" dirty="0"/>
              <a:t>Dejte si na mne dobrý pozor!</a:t>
            </a:r>
            <a:r>
              <a:rPr lang="ru-RU" dirty="0"/>
              <a:t>)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Часто встречаются частицы и междеметия, придающие разные модально-эмоциональные оттенки:</a:t>
            </a:r>
            <a:endParaRPr lang="cs-CZ" dirty="0"/>
          </a:p>
          <a:p>
            <a:pPr lvl="0" algn="just"/>
            <a:r>
              <a:rPr lang="ru-RU" dirty="0"/>
              <a:t>усиление побуждения – </a:t>
            </a:r>
            <a:r>
              <a:rPr lang="ru-RU" b="1" i="1" dirty="0"/>
              <a:t>ну-ка, же, смотри</a:t>
            </a:r>
            <a:r>
              <a:rPr lang="ru-RU" dirty="0"/>
              <a:t>: </a:t>
            </a:r>
            <a:r>
              <a:rPr lang="ru-RU" i="1" dirty="0"/>
              <a:t>А ну-ка слезай</a:t>
            </a:r>
            <a:r>
              <a:rPr lang="ru-RU" dirty="0"/>
              <a:t>! (Tak dolů!) </a:t>
            </a:r>
            <a:r>
              <a:rPr lang="ru-RU" i="1" dirty="0"/>
              <a:t>Смотри не порежься</a:t>
            </a:r>
            <a:r>
              <a:rPr lang="ru-RU" dirty="0"/>
              <a:t>! (Pozor, ať se neřízneš!)</a:t>
            </a:r>
            <a:endParaRPr lang="cs-CZ" dirty="0"/>
          </a:p>
          <a:p>
            <a:pPr lvl="0" algn="just"/>
            <a:r>
              <a:rPr lang="ru-RU" dirty="0"/>
              <a:t>смягчение приказа </a:t>
            </a:r>
            <a:r>
              <a:rPr lang="ru-RU" b="1" i="1" dirty="0"/>
              <a:t>ка, ну-ка</a:t>
            </a:r>
            <a:r>
              <a:rPr lang="ru-RU" dirty="0"/>
              <a:t>: </a:t>
            </a:r>
            <a:r>
              <a:rPr lang="ru-RU" i="1" dirty="0"/>
              <a:t>Иди-ка домой</a:t>
            </a:r>
            <a:r>
              <a:rPr lang="ru-RU" dirty="0"/>
              <a:t>! (Tak jdi domů)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374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2591F-A9AA-4224-B3CA-7DCA2647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9606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Оптативные предложения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37135D-ED13-4FCF-AED5-C1251A7B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99616"/>
            <a:ext cx="10058400" cy="453542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оптативных предложениях высказывается желание, чтобы что-то осуществилось или нет.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Основным средством выражения являются частицы (</a:t>
            </a:r>
            <a:r>
              <a:rPr lang="ru-RU" i="1" dirty="0"/>
              <a:t>если, только, лишь, хоть, пусть</a:t>
            </a:r>
            <a:r>
              <a:rPr lang="ru-RU" dirty="0"/>
              <a:t>) +</a:t>
            </a:r>
            <a:endParaRPr lang="cs-CZ" dirty="0"/>
          </a:p>
          <a:p>
            <a:pPr lvl="0"/>
            <a:r>
              <a:rPr lang="ru-RU" dirty="0"/>
              <a:t>условное наклонение: </a:t>
            </a:r>
            <a:r>
              <a:rPr lang="ru-RU" i="1" dirty="0"/>
              <a:t>Скорей бы все прошло!</a:t>
            </a:r>
            <a:endParaRPr lang="cs-CZ" dirty="0"/>
          </a:p>
          <a:p>
            <a:pPr lvl="0"/>
            <a:r>
              <a:rPr lang="ru-RU" dirty="0"/>
              <a:t>инфинитив (с бы): </a:t>
            </a:r>
            <a:r>
              <a:rPr lang="ru-RU" i="1" dirty="0"/>
              <a:t>Полететь бы в Грецию! Хоть бы успеть!</a:t>
            </a:r>
            <a:endParaRPr lang="cs-CZ" dirty="0"/>
          </a:p>
          <a:p>
            <a:pPr lvl="0"/>
            <a:r>
              <a:rPr lang="ru-RU" dirty="0"/>
              <a:t>инфинитив (без бы) – чаще всего в устойчивых выражениях: </a:t>
            </a:r>
            <a:r>
              <a:rPr lang="ru-RU" i="1" dirty="0"/>
              <a:t>Добро пожаловать! Счастливо оставаться!</a:t>
            </a:r>
            <a:endParaRPr lang="cs-CZ" dirty="0"/>
          </a:p>
          <a:p>
            <a:pPr lvl="0"/>
            <a:r>
              <a:rPr lang="ru-RU" dirty="0"/>
              <a:t>повелительное наклонение: </a:t>
            </a:r>
            <a:r>
              <a:rPr lang="ru-RU" i="1" dirty="0"/>
              <a:t>Пусть всегда будет солнце!</a:t>
            </a:r>
            <a:endParaRPr lang="cs-CZ" dirty="0"/>
          </a:p>
          <a:p>
            <a:pPr lvl="0"/>
            <a:r>
              <a:rPr lang="ru-RU" dirty="0"/>
              <a:t>неглагольные выражения: </a:t>
            </a:r>
            <a:r>
              <a:rPr lang="ru-RU" i="1" dirty="0"/>
              <a:t>Счастливого пути! Спокойной ночи! Лишь бы не двойка! Теперь бы мне только покоя...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750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B3E62-7556-4DF2-BC74-C6EB23164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29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Типы по эмоциональной окраске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4BA981-7296-4F9F-9697-D887AB85F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392" y="1365504"/>
            <a:ext cx="11423904" cy="49743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В зависимости от эмоционально-экспрессивной окраски предложения делятся на восклицательные и невосклицательные. Данная характеристика учитывает выраженность акцентированной эмоциональности или ее отсутствие.</a:t>
            </a:r>
            <a:endParaRPr lang="cs-CZ" dirty="0"/>
          </a:p>
          <a:p>
            <a:pPr marL="0" indent="0" algn="just">
              <a:buNone/>
            </a:pPr>
            <a:r>
              <a:rPr lang="ru-RU" dirty="0"/>
              <a:t>В восклицательных предложениях передаются различные чувства: радость, удивление, гнев, что выражается с помощью</a:t>
            </a:r>
            <a:endParaRPr lang="cs-CZ" dirty="0"/>
          </a:p>
          <a:p>
            <a:pPr lvl="0" algn="just"/>
            <a:r>
              <a:rPr lang="ru-RU" dirty="0"/>
              <a:t>особой </a:t>
            </a:r>
            <a:r>
              <a:rPr lang="ru-RU" u="sng" dirty="0"/>
              <a:t>восклицательной интонации</a:t>
            </a:r>
            <a:r>
              <a:rPr lang="ru-RU" dirty="0"/>
              <a:t>: </a:t>
            </a:r>
            <a:r>
              <a:rPr lang="ru-RU" i="1" dirty="0"/>
              <a:t>Прощай, письмо любви, прощай!</a:t>
            </a:r>
            <a:endParaRPr lang="cs-CZ" dirty="0"/>
          </a:p>
          <a:p>
            <a:pPr lvl="0" algn="just"/>
            <a:r>
              <a:rPr lang="ru-RU" u="sng" dirty="0"/>
              <a:t>междометий</a:t>
            </a:r>
            <a:r>
              <a:rPr lang="ru-RU" dirty="0"/>
              <a:t> (ах, увы, ух): </a:t>
            </a:r>
            <a:r>
              <a:rPr lang="ru-RU" i="1" dirty="0"/>
              <a:t>Ах! Я любил тогда горестной любовью</a:t>
            </a:r>
            <a:r>
              <a:rPr lang="ru-RU" dirty="0"/>
              <a:t>...</a:t>
            </a:r>
            <a:endParaRPr lang="cs-CZ" dirty="0"/>
          </a:p>
          <a:p>
            <a:pPr lvl="0" algn="just"/>
            <a:r>
              <a:rPr lang="ru-RU" u="sng" dirty="0"/>
              <a:t>восклицательных частиц</a:t>
            </a:r>
            <a:r>
              <a:rPr lang="ru-RU" dirty="0"/>
              <a:t> (ну, ну и, о, куда как, что за, такой): </a:t>
            </a:r>
            <a:r>
              <a:rPr lang="ru-RU" i="1" dirty="0"/>
              <a:t>То ль дело Киев! Что за край!</a:t>
            </a:r>
            <a:endParaRPr lang="cs-CZ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Восклицательными предложениями могут быть предложения всех типов:</a:t>
            </a:r>
          </a:p>
          <a:p>
            <a:pPr marL="0" indent="0" algn="just">
              <a:buNone/>
            </a:pPr>
            <a:r>
              <a:rPr lang="ru-RU" dirty="0"/>
              <a:t>повествовательные:  </a:t>
            </a:r>
            <a:r>
              <a:rPr lang="ru-RU" i="1" dirty="0"/>
              <a:t>Ах, какая прелесть!</a:t>
            </a:r>
          </a:p>
          <a:p>
            <a:pPr marL="0" indent="0" algn="just">
              <a:buNone/>
            </a:pPr>
            <a:r>
              <a:rPr lang="ru-RU" dirty="0"/>
              <a:t>вопросительные: </a:t>
            </a:r>
            <a:r>
              <a:rPr lang="ru-RU" i="1" dirty="0"/>
              <a:t>Ну, что же я могу сделать?!</a:t>
            </a:r>
          </a:p>
          <a:p>
            <a:pPr marL="0" indent="0" algn="just">
              <a:buNone/>
            </a:pPr>
            <a:r>
              <a:rPr lang="ru-RU" dirty="0"/>
              <a:t>побудительные:  </a:t>
            </a:r>
            <a:r>
              <a:rPr lang="ru-RU" i="1" dirty="0"/>
              <a:t>Смотри не испорти ничего!</a:t>
            </a:r>
          </a:p>
          <a:p>
            <a:pPr marL="0" indent="0" algn="just">
              <a:buNone/>
            </a:pPr>
            <a:r>
              <a:rPr lang="ru-RU" dirty="0"/>
              <a:t>оптативные: </a:t>
            </a:r>
            <a:r>
              <a:rPr lang="ru-RU" i="1" dirty="0"/>
              <a:t>Не видеть бы их всех!</a:t>
            </a:r>
          </a:p>
          <a:p>
            <a:pPr marL="0" indent="0" algn="just">
              <a:buNone/>
            </a:pPr>
            <a:r>
              <a:rPr lang="ru-RU" dirty="0"/>
              <a:t>Графически восклицательные предложения оформляются восклицательным знаком.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485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0C8CE-3422-4F8B-9D3F-B9F016843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728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Полные и неполные предложения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3DEFC0-F9CE-49F2-ADCD-6D346C429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328" y="1517904"/>
            <a:ext cx="10832592" cy="46975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Неполные предложения – это такие предложения, в которых отсутствует формально необходимые главные или второстепенные члены, значение которых ясно из контекста или ситуации:</a:t>
            </a:r>
            <a:endParaRPr lang="cs-CZ" dirty="0"/>
          </a:p>
          <a:p>
            <a:r>
              <a:rPr lang="ru-RU" i="1" dirty="0"/>
              <a:t>Не место красит человека, а человек – место.</a:t>
            </a:r>
            <a:endParaRPr lang="cs-CZ" dirty="0"/>
          </a:p>
          <a:p>
            <a:r>
              <a:rPr lang="ru-RU" i="1" dirty="0"/>
              <a:t>Я полюбил Францию давным-давно. Сначала умозрительно, а потом вплотную, всерьез</a:t>
            </a:r>
            <a:r>
              <a:rPr lang="ru-RU" dirty="0"/>
              <a:t>.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Различается несколько разновидностей неполных предложений.</a:t>
            </a:r>
            <a:endParaRPr lang="cs-CZ" dirty="0"/>
          </a:p>
          <a:p>
            <a:pPr marL="0" lvl="0" indent="0">
              <a:buNone/>
            </a:pPr>
            <a:r>
              <a:rPr lang="ru-RU" b="1" i="1" dirty="0"/>
              <a:t>1. Контекстуально-неполные предложения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В таких предложениях отсутствует член, названный в предшествующем тексте. Обычно это наблюдается во второй предикативной части сложного предложения и в присоединительной конструкции:</a:t>
            </a:r>
            <a:endParaRPr lang="cs-CZ" dirty="0"/>
          </a:p>
          <a:p>
            <a:r>
              <a:rPr lang="ru-RU" dirty="0"/>
              <a:t>	</a:t>
            </a:r>
            <a:r>
              <a:rPr lang="ru-RU" i="1" dirty="0"/>
              <a:t>Правда правдой остается, а молва себе – молвой</a:t>
            </a:r>
            <a:r>
              <a:rPr lang="ru-RU" dirty="0"/>
              <a:t> (отсутствует глагольная связка во второй части сложносочиненного предложения)</a:t>
            </a:r>
            <a:endParaRPr lang="cs-CZ" dirty="0"/>
          </a:p>
          <a:p>
            <a:r>
              <a:rPr lang="ru-RU" dirty="0"/>
              <a:t>	</a:t>
            </a:r>
            <a:r>
              <a:rPr lang="ru-RU" i="1" dirty="0"/>
              <a:t>Мы втроем начали беседовать, как будто век были знакомы</a:t>
            </a:r>
            <a:r>
              <a:rPr lang="ru-RU" dirty="0"/>
              <a:t> (отсутствует подлежащее в придаточной части)	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966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B34ECB0-C8B0-4ABC-BAB3-923A5DDB71E9}"/>
              </a:ext>
            </a:extLst>
          </p:cNvPr>
          <p:cNvSpPr/>
          <p:nvPr/>
        </p:nvSpPr>
        <p:spPr>
          <a:xfrm>
            <a:off x="804672" y="843987"/>
            <a:ext cx="10771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2.	Ситуативно-неполные предложения</a:t>
            </a:r>
          </a:p>
          <a:p>
            <a:r>
              <a:rPr lang="ru-RU" dirty="0"/>
              <a:t>В таких предложениях не назван член, ясный из ситуации:</a:t>
            </a:r>
          </a:p>
          <a:p>
            <a:r>
              <a:rPr lang="ru-RU" dirty="0"/>
              <a:t>	</a:t>
            </a:r>
          </a:p>
          <a:p>
            <a:r>
              <a:rPr lang="ru-RU" dirty="0"/>
              <a:t>Я надену это старое (обстановка показывает, что речь идет о пальто)</a:t>
            </a:r>
          </a:p>
          <a:p>
            <a:r>
              <a:rPr lang="ru-RU" dirty="0"/>
              <a:t>	</a:t>
            </a:r>
          </a:p>
          <a:p>
            <a:r>
              <a:rPr lang="ru-RU" dirty="0"/>
              <a:t>Вы со мной или на трамвае? (вопрос к спутнику)</a:t>
            </a:r>
          </a:p>
          <a:p>
            <a:r>
              <a:rPr lang="ru-RU" dirty="0"/>
              <a:t>	</a:t>
            </a:r>
          </a:p>
          <a:p>
            <a:r>
              <a:rPr lang="ru-RU" dirty="0"/>
              <a:t>Вот идет (слова ожидающего на станции при виде приближающего поезда)</a:t>
            </a:r>
          </a:p>
        </p:txBody>
      </p:sp>
    </p:spTree>
    <p:extLst>
      <p:ext uri="{BB962C8B-B14F-4D97-AF65-F5344CB8AC3E}">
        <p14:creationId xmlns:p14="http://schemas.microsoft.com/office/powerpoint/2010/main" val="2139143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DF9F5CF-E828-49CB-8C1A-D5F1F49EA8D9}"/>
              </a:ext>
            </a:extLst>
          </p:cNvPr>
          <p:cNvSpPr/>
          <p:nvPr/>
        </p:nvSpPr>
        <p:spPr>
          <a:xfrm>
            <a:off x="926592" y="478733"/>
            <a:ext cx="10533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3.	Диалогические неполные предложения</a:t>
            </a:r>
          </a:p>
          <a:p>
            <a:endParaRPr lang="ru-RU" dirty="0"/>
          </a:p>
          <a:p>
            <a:r>
              <a:rPr lang="ru-RU" dirty="0"/>
              <a:t>Это реплики диалога (предложения-вопросы, предложения-ответы), тесно связанные между собой контекстуально и ситуативно, служащие по своей структуре продолжением одна другой, дополняемые жестами, мимикой.</a:t>
            </a:r>
          </a:p>
          <a:p>
            <a:r>
              <a:rPr lang="ru-RU" dirty="0"/>
              <a:t>Для вопросно-ответных предложений диалогической речи неполнота их состава является нормой:</a:t>
            </a:r>
          </a:p>
          <a:p>
            <a:r>
              <a:rPr lang="ru-RU" dirty="0"/>
              <a:t>	- Куда и откуда?</a:t>
            </a:r>
          </a:p>
          <a:p>
            <a:r>
              <a:rPr lang="ru-RU" dirty="0"/>
              <a:t>	- Из Вологды в Керчь… А вы?</a:t>
            </a:r>
          </a:p>
          <a:p>
            <a:r>
              <a:rPr lang="ru-RU" dirty="0"/>
              <a:t>	- Из Керчи в Вологду.</a:t>
            </a:r>
          </a:p>
          <a:p>
            <a:endParaRPr lang="ru-RU" dirty="0"/>
          </a:p>
          <a:p>
            <a:r>
              <a:rPr lang="ru-RU" dirty="0"/>
              <a:t>В таких текстах нередко встречаются нечленимые предложения, состоящие из междометия или частицы:</a:t>
            </a:r>
          </a:p>
          <a:p>
            <a:r>
              <a:rPr lang="ru-RU" dirty="0"/>
              <a:t>	- Вы очень изменились</a:t>
            </a:r>
          </a:p>
          <a:p>
            <a:r>
              <a:rPr lang="ru-RU" dirty="0"/>
              <a:t>	- Разве?</a:t>
            </a:r>
          </a:p>
          <a:p>
            <a:endParaRPr lang="ru-RU" dirty="0"/>
          </a:p>
          <a:p>
            <a:r>
              <a:rPr lang="ru-RU" dirty="0"/>
              <a:t>	- Ну как?</a:t>
            </a:r>
          </a:p>
          <a:p>
            <a:r>
              <a:rPr lang="ru-RU" dirty="0"/>
              <a:t>	- Бр-р!</a:t>
            </a:r>
          </a:p>
        </p:txBody>
      </p:sp>
    </p:spTree>
    <p:extLst>
      <p:ext uri="{BB962C8B-B14F-4D97-AF65-F5344CB8AC3E}">
        <p14:creationId xmlns:p14="http://schemas.microsoft.com/office/powerpoint/2010/main" val="1175967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152F2B-16DC-40E2-8F58-D00570F6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7167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Эллиптические предложения</a:t>
            </a:r>
            <a:endParaRPr lang="cs-CZ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4B36E5-C342-4998-8D80-FBED587FC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736" y="1414272"/>
            <a:ext cx="10661904" cy="4876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i="1" dirty="0"/>
              <a:t>Эллиптические предложения </a:t>
            </a:r>
            <a:r>
              <a:rPr lang="ru-RU" dirty="0"/>
              <a:t>представляют собой неполное по составу предложение, в котором отсутствие (эллипсис) глагола-сказуемого является нормой. Для понимания такого предложения нет необходимости ни в контексте, ни в ситуации, так как полнота содержания достаточно выражена собственными лексико-грамматическими средствами предложения:</a:t>
            </a:r>
            <a:endParaRPr lang="cs-CZ" dirty="0"/>
          </a:p>
          <a:p>
            <a:pPr algn="just"/>
            <a:r>
              <a:rPr lang="ru-RU" i="1" dirty="0"/>
              <a:t>Русь – прадедам, Россия – нам.</a:t>
            </a:r>
            <a:endParaRPr lang="cs-CZ" dirty="0"/>
          </a:p>
          <a:p>
            <a:pPr algn="just"/>
            <a:r>
              <a:rPr lang="ru-RU" i="1" dirty="0"/>
              <a:t>И время прочь, и пространство прочь.</a:t>
            </a:r>
          </a:p>
          <a:p>
            <a:pPr algn="just"/>
            <a:r>
              <a:rPr lang="ru-RU" i="1" dirty="0"/>
              <a:t>Кто о чем, а посольства только о войне.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Подлежащее в эллиптических предложениях выражается именительным падежом имен существительных. Обязательным компонентом таких предложений является обстоятельство, выражающее направление движения, его цель или дополнение, называющее объект речи, мысли:</a:t>
            </a:r>
          </a:p>
          <a:p>
            <a:pPr marL="0" indent="0" algn="just">
              <a:buNone/>
            </a:pPr>
            <a:r>
              <a:rPr lang="ru-RU" i="1" dirty="0"/>
              <a:t>Татьяна – в лес.</a:t>
            </a:r>
          </a:p>
          <a:p>
            <a:pPr marL="0" indent="0" algn="just">
              <a:buNone/>
            </a:pPr>
            <a:r>
              <a:rPr lang="ru-RU" i="1" dirty="0"/>
              <a:t>Скорее, сюда, пожар!</a:t>
            </a:r>
          </a:p>
          <a:p>
            <a:pPr marL="0" indent="0" algn="just">
              <a:buNone/>
            </a:pPr>
            <a:r>
              <a:rPr lang="ru-RU" i="1" dirty="0"/>
              <a:t>Это вы – о погоде?</a:t>
            </a:r>
            <a:endParaRPr lang="cs-CZ" i="1" dirty="0"/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835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63CC6-33B0-4FDE-BB92-77E7E8DA0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Когда осознал, что все это надо выучить...</a:t>
            </a:r>
            <a:endParaRPr lang="cs-CZ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3139D7E8-A9D8-48D2-A3B2-94C86AF4A9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286" y="2233221"/>
            <a:ext cx="5330019" cy="3546606"/>
          </a:xfrm>
        </p:spPr>
      </p:pic>
    </p:spTree>
    <p:extLst>
      <p:ext uri="{BB962C8B-B14F-4D97-AF65-F5344CB8AC3E}">
        <p14:creationId xmlns:p14="http://schemas.microsoft.com/office/powerpoint/2010/main" val="31343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C0ED8B59-C97A-4F76-86D0-E1A1B4163641}"/>
              </a:ext>
            </a:extLst>
          </p:cNvPr>
          <p:cNvSpPr/>
          <p:nvPr/>
        </p:nvSpPr>
        <p:spPr>
          <a:xfrm>
            <a:off x="969264" y="524843"/>
            <a:ext cx="96072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b="1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Предикативность</a:t>
            </a:r>
            <a:r>
              <a:rPr lang="ru-RU" sz="16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это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грамматическая категория, формирующая основную единицу синтаксиса - предложение, устанавливая соотнесенность сообщаемого с действительностью. Сообщаемое всегда предстает как реально осуществляющееся во времени (настоящем, прошедшем или будущем) или же мыслится в плане ирреальности (как возможное, желаемое, должное или требуемое). Общее значение реальности/ирреальности (т. е. модальности) сообщаемого обязательно соотнесено со временем и опирается на категорию глагольного наклонения. 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Категории синтаксического наклонения, модальности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синтаксического времени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 соответствующая система средств их выражения образуют неразрывное единство - 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категорию предикативности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которая организует предложение как грамматическую единицу и представляет собою его наиболее абстрактное грамматическое значение. Формирующие предикативность значения синтаксических времен и наклонений имеют своё формальное выражение и выявляются в системе противопоставлений - форм предложения, образующих   его   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грамматическую   парадигму 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 указывающих на</a:t>
            </a:r>
            <a:r>
              <a:rPr lang="ru-RU" sz="1600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синтаксическое время.</a:t>
            </a:r>
            <a:r>
              <a:rPr lang="ru-RU" sz="16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   Таким образом, предложение всегда мыслится как единица предикативная.</a:t>
            </a:r>
            <a:endParaRPr lang="cs-CZ" sz="1600" dirty="0">
              <a:latin typeface="Century Gothic" panose="020B0502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01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CC37D-C766-46F8-9004-E4BA3FB71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33806"/>
          </a:xfrm>
        </p:spPr>
        <p:txBody>
          <a:bodyPr>
            <a:normAutofit/>
          </a:bodyPr>
          <a:lstStyle/>
          <a:p>
            <a:r>
              <a:rPr lang="ru-RU" sz="3600" b="1" dirty="0"/>
              <a:t>Предикативность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BBBD30-C8FC-4C10-B5B6-D1AD3E937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731264"/>
            <a:ext cx="11094720" cy="4657344"/>
          </a:xfrm>
        </p:spPr>
        <p:txBody>
          <a:bodyPr/>
          <a:lstStyle/>
          <a:p>
            <a:r>
              <a:rPr lang="ru-RU" dirty="0"/>
              <a:t>Грамматическими средствами выражения предикативности являются – категория времени, лица, наклонения и различные виды интонации (интонация сообщения, вопроса, побуждения).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/>
              <a:t>Выйдя из гостиницы, он взял такси и поехал на другой конец города.</a:t>
            </a:r>
          </a:p>
          <a:p>
            <a:pPr marL="0" indent="0">
              <a:buNone/>
            </a:pPr>
            <a:r>
              <a:rPr lang="ru-RU" i="1" dirty="0"/>
              <a:t>Я ничего не вижу, кроме белоснежной равнины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- значение реальной модальности выражается формами изъявительного наклонения и интонацией сообщения.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i="1" dirty="0"/>
              <a:t>Не сболтнул ли ты им лишнего?</a:t>
            </a:r>
          </a:p>
          <a:p>
            <a:pPr marL="0" indent="0">
              <a:buNone/>
            </a:pPr>
            <a:r>
              <a:rPr lang="ru-RU" i="1" dirty="0"/>
              <a:t>Лучше пусть Василий поедет!</a:t>
            </a:r>
          </a:p>
          <a:p>
            <a:pPr marL="0" indent="0">
              <a:buNone/>
            </a:pPr>
            <a:r>
              <a:rPr lang="ru-RU" dirty="0"/>
              <a:t>- значение ирреальности выражается формами повелительного и условного наклонения, интонацией волеизъявления, вопроса.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83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F578C-4CC1-4FFB-8B15-32EC22C8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4846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Предикативность + модальность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2B129C-6381-4421-8D58-4AAC370D3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536192"/>
            <a:ext cx="11234928" cy="4797552"/>
          </a:xfrm>
        </p:spPr>
        <p:txBody>
          <a:bodyPr/>
          <a:lstStyle/>
          <a:p>
            <a:r>
              <a:rPr lang="ru-RU" dirty="0"/>
              <a:t>Значнение с точки зрения реальности/ирреальности называют </a:t>
            </a:r>
            <a:r>
              <a:rPr lang="ru-RU" b="1" dirty="0"/>
              <a:t>объективно-модальным</a:t>
            </a:r>
            <a:r>
              <a:rPr lang="ru-RU" dirty="0"/>
              <a:t>.</a:t>
            </a:r>
          </a:p>
          <a:p>
            <a:r>
              <a:rPr lang="ru-RU" dirty="0"/>
              <a:t>Предложение может также содержать </a:t>
            </a:r>
            <a:r>
              <a:rPr lang="ru-RU" b="1" dirty="0"/>
              <a:t>субъективно-модальное значение </a:t>
            </a:r>
            <a:r>
              <a:rPr lang="ru-RU" dirty="0"/>
              <a:t>– оценку объективного содержания предложения с точки зрения желательности, условности, достоверности/недостоверности сообщаемого с позиции говорящего.</a:t>
            </a:r>
          </a:p>
          <a:p>
            <a:r>
              <a:rPr lang="ru-RU" dirty="0"/>
              <a:t>Модальность является как бы включенной в предикативность. Основным средством выражения модальности является категория наклонения и особые лексико-грамматические средства (модальные слова и частицы):</a:t>
            </a:r>
          </a:p>
          <a:p>
            <a:pPr marL="0" indent="0">
              <a:buNone/>
            </a:pPr>
            <a:r>
              <a:rPr lang="ru-RU" sz="1600" b="1" i="1" dirty="0"/>
              <a:t>Вероятно</a:t>
            </a:r>
            <a:r>
              <a:rPr lang="ru-RU" sz="1600" i="1" dirty="0"/>
              <a:t>, я не смогу прийти на лекцию.</a:t>
            </a:r>
          </a:p>
          <a:p>
            <a:pPr marL="0" indent="0">
              <a:buNone/>
            </a:pPr>
            <a:r>
              <a:rPr lang="ru-RU" sz="1600" i="1" dirty="0"/>
              <a:t>Он, </a:t>
            </a:r>
            <a:r>
              <a:rPr lang="ru-RU" sz="1600" b="1" i="1" dirty="0"/>
              <a:t>конечно</a:t>
            </a:r>
            <a:r>
              <a:rPr lang="ru-RU" sz="1600" i="1" dirty="0"/>
              <a:t>, будет все отрицать.</a:t>
            </a:r>
          </a:p>
          <a:p>
            <a:pPr marL="0" indent="0">
              <a:buNone/>
            </a:pPr>
            <a:r>
              <a:rPr lang="ru-RU" sz="1600" b="1" i="1" dirty="0"/>
              <a:t>Вряд ли </a:t>
            </a:r>
            <a:r>
              <a:rPr lang="ru-RU" sz="1600" i="1" dirty="0"/>
              <a:t>переворот застал их врасплох</a:t>
            </a:r>
            <a:r>
              <a:rPr lang="ru-RU" dirty="0"/>
              <a:t>.</a:t>
            </a:r>
          </a:p>
          <a:p>
            <a:r>
              <a:rPr lang="ru-RU" dirty="0"/>
              <a:t>В предложении может выражаться внутрисинтаксическая модальность, то есть значение долженствования, возможности, желательности и др., заложенные в самом лексическом значении главного члена:</a:t>
            </a:r>
          </a:p>
          <a:p>
            <a:pPr marL="0" indent="0">
              <a:buNone/>
            </a:pPr>
            <a:r>
              <a:rPr lang="ru-RU" sz="1600" i="1" dirty="0"/>
              <a:t>Сначало </a:t>
            </a:r>
            <a:r>
              <a:rPr lang="ru-RU" sz="1600" b="1" i="1" dirty="0"/>
              <a:t>надо</a:t>
            </a:r>
            <a:r>
              <a:rPr lang="ru-RU" sz="1600" i="1" dirty="0"/>
              <a:t> ответить на все письма; Он просто </a:t>
            </a:r>
            <a:r>
              <a:rPr lang="ru-RU" sz="1600" b="1" i="1" dirty="0"/>
              <a:t>хочет</a:t>
            </a:r>
            <a:r>
              <a:rPr lang="ru-RU" sz="1600" i="1" dirty="0"/>
              <a:t> вновь с ней увидеться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30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DF38D-2DCA-4C1B-8CA6-C92454162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5330"/>
            <a:ext cx="10058400" cy="110695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Утвердительные и отрицательные предложения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A18B4-45A3-47CE-92BC-723AD0522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72" y="1621536"/>
            <a:ext cx="11070336" cy="48011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Деление предложений на </a:t>
            </a:r>
            <a:r>
              <a:rPr lang="ru-RU" b="1" dirty="0"/>
              <a:t>утвердительные</a:t>
            </a:r>
            <a:r>
              <a:rPr lang="ru-RU" dirty="0"/>
              <a:t> и </a:t>
            </a:r>
            <a:r>
              <a:rPr lang="ru-RU" b="1" dirty="0"/>
              <a:t>отрицательные</a:t>
            </a:r>
            <a:r>
              <a:rPr lang="ru-RU" dirty="0"/>
              <a:t> также связывают с модальностью, поскольку утверждение и отрицание отражают отношения между явлениями реальной действительности.</a:t>
            </a:r>
          </a:p>
          <a:p>
            <a:pPr marL="0" indent="0">
              <a:buNone/>
            </a:pPr>
            <a:r>
              <a:rPr lang="ru-RU" b="1" dirty="0"/>
              <a:t>Утвердительными</a:t>
            </a:r>
            <a:r>
              <a:rPr lang="ru-RU" dirty="0"/>
              <a:t> называют предложения, в которых устанавливаемая между предметом речи (или мысли) и тем, что о нем сообщается, связь утверждается как реально существующая:</a:t>
            </a:r>
          </a:p>
          <a:p>
            <a:pPr marL="0" indent="0">
              <a:buNone/>
            </a:pPr>
            <a:r>
              <a:rPr lang="ru-RU" i="1" dirty="0"/>
              <a:t>Сегодня у нас есть лекция по синтаксису.</a:t>
            </a:r>
          </a:p>
          <a:p>
            <a:pPr marL="0" indent="0">
              <a:buNone/>
            </a:pPr>
            <a:r>
              <a:rPr lang="ru-RU" i="1" dirty="0"/>
              <a:t>Яна вернулась из Москвы.</a:t>
            </a:r>
          </a:p>
          <a:p>
            <a:pPr marL="0" indent="0">
              <a:buNone/>
            </a:pPr>
            <a:r>
              <a:rPr lang="ru-RU" i="1" dirty="0"/>
              <a:t>Студенты поедут на стажировку в Санкт-Петербург.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Отрицательными</a:t>
            </a:r>
            <a:r>
              <a:rPr lang="ru-RU" dirty="0"/>
              <a:t> называют предложения, в которых устанавливаемая между предметами и их действиями, признаками связь отрицается:</a:t>
            </a:r>
          </a:p>
          <a:p>
            <a:pPr marL="0" indent="0">
              <a:buNone/>
            </a:pPr>
            <a:r>
              <a:rPr lang="ru-RU" i="1" dirty="0"/>
              <a:t>Вчера у нас не было семинара по стилистике.</a:t>
            </a:r>
          </a:p>
          <a:p>
            <a:pPr marL="0" indent="0">
              <a:buNone/>
            </a:pPr>
            <a:r>
              <a:rPr lang="ru-RU" i="1" dirty="0"/>
              <a:t>В комнате никого нет.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4571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050850D-CC2B-46F6-8ACF-2A9759242B64}"/>
              </a:ext>
            </a:extLst>
          </p:cNvPr>
          <p:cNvSpPr/>
          <p:nvPr/>
        </p:nvSpPr>
        <p:spPr>
          <a:xfrm>
            <a:off x="609600" y="892547"/>
            <a:ext cx="106192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49580" algn="just"/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Грамматически отрицание обычно выражается частицей </a:t>
            </a:r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не, ни 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и отрицательным словом </a:t>
            </a:r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нет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, а утверждение – их отсутствием: </a:t>
            </a:r>
          </a:p>
          <a:p>
            <a:pPr marL="457200" indent="449580" algn="just"/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Не смотри на меня так. </a:t>
            </a:r>
          </a:p>
          <a:p>
            <a:pPr marL="457200" indent="449580" algn="just"/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В гостиной ни души. </a:t>
            </a:r>
          </a:p>
          <a:p>
            <a:pPr marL="457200" indent="449580" algn="just"/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Сегодня нет занятий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endParaRPr lang="ru-RU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endParaRPr lang="ru-RU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Частицы </a:t>
            </a:r>
            <a:r>
              <a:rPr lang="ru-RU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ни, даже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 усиливают отрицание: </a:t>
            </a:r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Не ждали ни минуты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. 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Средствами усиления отрицания могут служить отрицательные местоимения и наречия: 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Нигде не попадались им деревья. </a:t>
            </a:r>
            <a:endParaRPr lang="cs-CZ" i="1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457200" indent="449580" algn="just"/>
            <a:r>
              <a:rPr lang="ru-RU" i="1" dirty="0">
                <a:latin typeface="Century Gothic" panose="020B0502020202020204" pitchFamily="34" charset="0"/>
                <a:ea typeface="Calibri" panose="020F0502020204030204" pitchFamily="34" charset="0"/>
              </a:rPr>
              <a:t>Ты ничего не замечаешь</a:t>
            </a:r>
            <a:r>
              <a:rPr lang="ru-RU" dirty="0">
                <a:latin typeface="Century Gothic" panose="020B0502020202020204" pitchFamily="34" charset="0"/>
                <a:ea typeface="Calibri" panose="020F0502020204030204" pitchFamily="34" charset="0"/>
              </a:rPr>
              <a:t>.</a:t>
            </a:r>
            <a:endParaRPr lang="cs-CZ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При подлежащем, выраженным отрицательным местоимением, сказуемое тоже должно быть отрицательным: </a:t>
            </a:r>
          </a:p>
          <a:p>
            <a:pPr algn="just"/>
            <a:r>
              <a:rPr lang="ru-RU" i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Никто не приходил. </a:t>
            </a:r>
          </a:p>
          <a:p>
            <a:pPr algn="just"/>
            <a:r>
              <a:rPr lang="ru-RU" i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Ничто не забыто.</a:t>
            </a:r>
            <a:endParaRPr lang="cs-CZ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1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01B90B6-2FAF-4409-8BD6-0A7105DD4D8C}"/>
              </a:ext>
            </a:extLst>
          </p:cNvPr>
          <p:cNvSpPr/>
          <p:nvPr/>
        </p:nvSpPr>
        <p:spPr>
          <a:xfrm>
            <a:off x="743712" y="566988"/>
            <a:ext cx="108386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Отрицание может быть:</a:t>
            </a:r>
          </a:p>
          <a:p>
            <a:r>
              <a:rPr lang="ru-RU" dirty="0"/>
              <a:t>•	полное: достигается постановкой частицы </a:t>
            </a:r>
            <a:r>
              <a:rPr lang="ru-RU" b="1" dirty="0"/>
              <a:t>не</a:t>
            </a:r>
            <a:r>
              <a:rPr lang="ru-RU" dirty="0"/>
              <a:t> перед сказуемым, такое предложение называется </a:t>
            </a:r>
            <a:r>
              <a:rPr lang="ru-RU" b="1" dirty="0"/>
              <a:t>общеотрицательное</a:t>
            </a:r>
            <a:r>
              <a:rPr lang="ru-RU" dirty="0"/>
              <a:t>: </a:t>
            </a:r>
          </a:p>
          <a:p>
            <a:r>
              <a:rPr lang="ru-RU" i="1" dirty="0"/>
              <a:t>Я не пью кофе.</a:t>
            </a:r>
          </a:p>
          <a:p>
            <a:r>
              <a:rPr lang="ru-RU" i="1" dirty="0"/>
              <a:t>Катя не умеет плавать.</a:t>
            </a:r>
          </a:p>
          <a:p>
            <a:r>
              <a:rPr lang="ru-RU" i="1" dirty="0"/>
              <a:t>Они ничего об этом не знают.</a:t>
            </a:r>
          </a:p>
          <a:p>
            <a:endParaRPr lang="ru-RU" dirty="0"/>
          </a:p>
          <a:p>
            <a:r>
              <a:rPr lang="ru-RU" dirty="0"/>
              <a:t>•	частичное: частица </a:t>
            </a:r>
            <a:r>
              <a:rPr lang="ru-RU" b="1" dirty="0"/>
              <a:t>не</a:t>
            </a:r>
            <a:r>
              <a:rPr lang="ru-RU" dirty="0"/>
              <a:t> перед другими членами предложения выражает частичное отрицание – предложения </a:t>
            </a:r>
            <a:r>
              <a:rPr lang="ru-RU" b="1" dirty="0"/>
              <a:t>частноотрицательные</a:t>
            </a:r>
            <a:r>
              <a:rPr lang="ru-RU" dirty="0"/>
              <a:t>: </a:t>
            </a:r>
          </a:p>
          <a:p>
            <a:r>
              <a:rPr lang="ru-RU" i="1" dirty="0"/>
              <a:t>Я не очень люблю собак. </a:t>
            </a:r>
          </a:p>
          <a:p>
            <a:r>
              <a:rPr lang="ru-RU" i="1" dirty="0"/>
              <a:t>Я пью не чай, а кофе</a:t>
            </a:r>
            <a:r>
              <a:rPr lang="ru-RU" dirty="0"/>
              <a:t>.</a:t>
            </a:r>
          </a:p>
          <a:p>
            <a:r>
              <a:rPr lang="ru-RU" i="1" dirty="0"/>
              <a:t>Не каждый об этом знает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Отрицание какого-то конкретного члена предложения: </a:t>
            </a:r>
          </a:p>
          <a:p>
            <a:r>
              <a:rPr lang="ru-RU" i="1" dirty="0"/>
              <a:t>Не тебя спрашивают.</a:t>
            </a:r>
          </a:p>
          <a:p>
            <a:r>
              <a:rPr lang="ru-RU" i="1" dirty="0"/>
              <a:t>Поедет не Вася, а Коля.</a:t>
            </a:r>
          </a:p>
          <a:p>
            <a:r>
              <a:rPr lang="ru-RU" i="1" dirty="0"/>
              <a:t>Виноват не я</a:t>
            </a:r>
            <a:r>
              <a:rPr lang="ru-RU" dirty="0"/>
              <a:t>.</a:t>
            </a:r>
          </a:p>
          <a:p>
            <a:r>
              <a:rPr lang="ru-RU" i="1" dirty="0"/>
              <a:t>Не о тебе одном была речь.</a:t>
            </a:r>
          </a:p>
        </p:txBody>
      </p:sp>
    </p:spTree>
    <p:extLst>
      <p:ext uri="{BB962C8B-B14F-4D97-AF65-F5344CB8AC3E}">
        <p14:creationId xmlns:p14="http://schemas.microsoft.com/office/powerpoint/2010/main" val="175086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7F40B-ED9B-4B22-93A2-374B6BD76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26542"/>
          </a:xfrm>
        </p:spPr>
        <p:txBody>
          <a:bodyPr/>
          <a:lstStyle/>
          <a:p>
            <a:r>
              <a:rPr lang="ru-RU" sz="3600" b="1" dirty="0"/>
              <a:t>Отрицание</a:t>
            </a:r>
            <a:r>
              <a:rPr lang="ru-RU" dirty="0"/>
              <a:t>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33A80D-C7BC-47AB-8496-B8CFB6E31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39824"/>
            <a:ext cx="10058400" cy="4511040"/>
          </a:xfrm>
        </p:spPr>
        <p:txBody>
          <a:bodyPr/>
          <a:lstStyle/>
          <a:p>
            <a:r>
              <a:rPr lang="ru-RU" dirty="0"/>
              <a:t>Отрицание может выражаться и без отрицательных слов (интонационно-конструктивными средставми):</a:t>
            </a:r>
          </a:p>
          <a:p>
            <a:pPr marL="0" indent="0">
              <a:buNone/>
            </a:pPr>
            <a:r>
              <a:rPr lang="ru-RU" i="1" dirty="0"/>
              <a:t>Как же, скажет он! </a:t>
            </a:r>
            <a:r>
              <a:rPr lang="ru-RU" dirty="0"/>
              <a:t>= Он ничего не скажет.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Иногда сочетание частиц </a:t>
            </a:r>
            <a:r>
              <a:rPr lang="ru-RU" i="1" dirty="0"/>
              <a:t>не</a:t>
            </a:r>
            <a:r>
              <a:rPr lang="ru-RU" dirty="0"/>
              <a:t> и </a:t>
            </a:r>
            <a:r>
              <a:rPr lang="ru-RU" i="1" dirty="0"/>
              <a:t>ни</a:t>
            </a:r>
            <a:r>
              <a:rPr lang="ru-RU" dirty="0"/>
              <a:t> с местоименными словами (как, что, где, кто и пр.) выражает не отрицание, а утверждение с особым усилительным оттенком:</a:t>
            </a:r>
          </a:p>
          <a:p>
            <a:pPr marL="0" indent="0">
              <a:buNone/>
            </a:pPr>
            <a:r>
              <a:rPr lang="ru-RU" i="1" dirty="0"/>
              <a:t>Как не любить мне вас, цветы?</a:t>
            </a:r>
          </a:p>
          <a:p>
            <a:pPr marL="0" indent="0">
              <a:buNone/>
            </a:pPr>
            <a:r>
              <a:rPr lang="ru-RU" i="1" dirty="0"/>
              <a:t>Где бы он ни появился, его всегда узнают.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При двойном отрицании создается утвердительный смысл:</a:t>
            </a:r>
          </a:p>
          <a:p>
            <a:pPr marL="0" indent="0">
              <a:buNone/>
            </a:pPr>
            <a:r>
              <a:rPr lang="ru-RU" i="1" dirty="0"/>
              <a:t>Я не мог не вспомнить о нем, рассказывая о Москве.</a:t>
            </a:r>
          </a:p>
          <a:p>
            <a:pPr marL="0" indent="0">
              <a:buNone/>
            </a:pPr>
            <a:r>
              <a:rPr lang="ru-RU" i="1" dirty="0"/>
              <a:t>Мы не могли не помочь ему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890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290</TotalTime>
  <Words>2614</Words>
  <Application>Microsoft Office PowerPoint</Application>
  <PresentationFormat>Širokoúhlá obrazovka</PresentationFormat>
  <Paragraphs>295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Calibri</vt:lpstr>
      <vt:lpstr>Century Gothic</vt:lpstr>
      <vt:lpstr>Garamond</vt:lpstr>
      <vt:lpstr>Times New Roman</vt:lpstr>
      <vt:lpstr>Savon</vt:lpstr>
      <vt:lpstr>Предложение</vt:lpstr>
      <vt:lpstr>Предложение</vt:lpstr>
      <vt:lpstr>Prezentace aplikace PowerPoint</vt:lpstr>
      <vt:lpstr>Предикативность</vt:lpstr>
      <vt:lpstr>Предикативность + модальность</vt:lpstr>
      <vt:lpstr>Утвердительные и отрицательные предложения</vt:lpstr>
      <vt:lpstr>Prezentace aplikace PowerPoint</vt:lpstr>
      <vt:lpstr>Prezentace aplikace PowerPoint</vt:lpstr>
      <vt:lpstr>Отрицание </vt:lpstr>
      <vt:lpstr>Интонационная оформленность</vt:lpstr>
      <vt:lpstr>Структурная схема предложения</vt:lpstr>
      <vt:lpstr>Prezentace aplikace PowerPoint</vt:lpstr>
      <vt:lpstr>Prezentace aplikace PowerPoint</vt:lpstr>
      <vt:lpstr>Prezentace aplikace PowerPoint</vt:lpstr>
      <vt:lpstr>Prezentace aplikace PowerPoint</vt:lpstr>
      <vt:lpstr>Типология простого предложения</vt:lpstr>
      <vt:lpstr>Типы предложений по коммуникативной функции</vt:lpstr>
      <vt:lpstr>Повествовательные предложения</vt:lpstr>
      <vt:lpstr>Вопросительные предложения</vt:lpstr>
      <vt:lpstr>Побудительные предложения</vt:lpstr>
      <vt:lpstr>Оптативные предложения</vt:lpstr>
      <vt:lpstr>Типы по эмоциональной окраске</vt:lpstr>
      <vt:lpstr>Полные и неполные предложения</vt:lpstr>
      <vt:lpstr>Prezentace aplikace PowerPoint</vt:lpstr>
      <vt:lpstr>Prezentace aplikace PowerPoint</vt:lpstr>
      <vt:lpstr>Эллиптические предложения</vt:lpstr>
      <vt:lpstr>Когда осознал, что все это надо выучить...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Предложение</dc:title>
  <dc:creator>oxinity@outlook.cz</dc:creator>
  <cp:lastModifiedBy>oxinity@outlook.cz</cp:lastModifiedBy>
  <cp:revision>22</cp:revision>
  <dcterms:created xsi:type="dcterms:W3CDTF">2018-02-15T16:22:13Z</dcterms:created>
  <dcterms:modified xsi:type="dcterms:W3CDTF">2018-02-21T18:50:24Z</dcterms:modified>
</cp:coreProperties>
</file>