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30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276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45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89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899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88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5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9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459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91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3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0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1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8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5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67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5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74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06B35F-C461-4F4D-A37F-D23B8AD79169}" type="datetimeFigureOut">
              <a:rPr lang="cs-CZ" smtClean="0"/>
              <a:t>03.03.2018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A666B7-0DA5-4381-97CE-5E2ABD2D7B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EB62B-9D9D-47CA-ABE4-734458D90A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Строение простого предложения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3FE68D-5826-481A-B7FA-0F6BBF1AB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7267" y="3801195"/>
            <a:ext cx="6400800" cy="941493"/>
          </a:xfrm>
        </p:spPr>
        <p:txBody>
          <a:bodyPr/>
          <a:lstStyle/>
          <a:p>
            <a:r>
              <a:rPr lang="ru-RU" dirty="0"/>
              <a:t>Главные и второстепенные члены предложения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078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F852248-9299-4770-8DE1-DED769E118CE}"/>
              </a:ext>
            </a:extLst>
          </p:cNvPr>
          <p:cNvSpPr/>
          <p:nvPr/>
        </p:nvSpPr>
        <p:spPr>
          <a:xfrm>
            <a:off x="1170432" y="1048613"/>
            <a:ext cx="99120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Составное глагольное сказуемое</a:t>
            </a:r>
            <a:r>
              <a:rPr lang="ru-RU" dirty="0"/>
              <a:t> – модификатор (вспомогательный глагол) + инфинитив смыслового глагола</a:t>
            </a:r>
          </a:p>
          <a:p>
            <a:pPr algn="just"/>
            <a:r>
              <a:rPr lang="ru-RU" dirty="0"/>
              <a:t>это сказуемое, в котором лексическое и грамматическое значение разделены, они  выражаются несколькими компонентами. В составном глагольном сказуемом грамматическое значение (наклонение, время, лицо, число) выражается с помощью вспомогательного компонента – </a:t>
            </a:r>
            <a:r>
              <a:rPr lang="ru-RU" b="1" dirty="0"/>
              <a:t>модификатора</a:t>
            </a:r>
            <a:r>
              <a:rPr lang="ru-RU" dirty="0"/>
              <a:t>, а лексическое значение выражено </a:t>
            </a:r>
            <a:r>
              <a:rPr lang="ru-RU" b="1" dirty="0"/>
              <a:t>инфинитивом</a:t>
            </a:r>
            <a:r>
              <a:rPr lang="ru-RU" dirty="0"/>
              <a:t> знаменательного глагола: </a:t>
            </a:r>
          </a:p>
          <a:p>
            <a:pPr algn="just"/>
            <a:r>
              <a:rPr lang="ru-RU" i="1" dirty="0"/>
              <a:t>Петр начал писать диплом. </a:t>
            </a:r>
          </a:p>
          <a:p>
            <a:pPr algn="just"/>
            <a:r>
              <a:rPr lang="ru-RU" i="1" dirty="0"/>
              <a:t>Олег бросил курить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Я хотел спросить, как они сюда попали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Маша не умеет кататься на коньках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роли модификатора могут выступить:</a:t>
            </a:r>
          </a:p>
          <a:p>
            <a:pPr algn="just"/>
            <a:r>
              <a:rPr lang="ru-RU" dirty="0"/>
              <a:t>•	глаголы, обозначающие начало, продолжение, окончание действия: </a:t>
            </a:r>
            <a:r>
              <a:rPr lang="ru-RU" i="1" dirty="0"/>
              <a:t>начать, прекратить, продолжить, стать, приняться </a:t>
            </a:r>
            <a:r>
              <a:rPr lang="ru-RU" dirty="0"/>
              <a:t>и пр. – это фазовый/фазисный модификатор: </a:t>
            </a:r>
          </a:p>
          <a:p>
            <a:pPr algn="just"/>
            <a:r>
              <a:rPr lang="ru-RU" i="1" dirty="0"/>
              <a:t>На занятиях по синтаксису мы начали разбирать члены предложения. </a:t>
            </a:r>
          </a:p>
          <a:p>
            <a:pPr algn="just"/>
            <a:r>
              <a:rPr lang="ru-RU" i="1" dirty="0"/>
              <a:t>Я совершенно бросил посещать их кружок.</a:t>
            </a:r>
          </a:p>
          <a:p>
            <a:pPr algn="just"/>
            <a:r>
              <a:rPr lang="ru-RU" i="1" dirty="0"/>
              <a:t>После перерыва мы продолжили тренироваться в бассейне.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20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DD670B9-DC89-4650-9C59-5B39E1B11EF6}"/>
              </a:ext>
            </a:extLst>
          </p:cNvPr>
          <p:cNvSpPr/>
          <p:nvPr/>
        </p:nvSpPr>
        <p:spPr>
          <a:xfrm>
            <a:off x="1152144" y="612845"/>
            <a:ext cx="10015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Остальные виды модификаторов являются модальными, т.к. выражают различные оттенки отношения субъекта к действию либо характеристику с точки зрения объективных условий:</a:t>
            </a:r>
          </a:p>
          <a:p>
            <a:pPr algn="just"/>
            <a:r>
              <a:rPr lang="ru-RU" dirty="0"/>
              <a:t>•	глаголы, обозначающие желательность, невозможность, необходимость действия (</a:t>
            </a:r>
            <a:r>
              <a:rPr lang="ru-RU" i="1" dirty="0"/>
              <a:t>мочь, уметь, желать</a:t>
            </a:r>
            <a:r>
              <a:rPr lang="ru-RU" dirty="0"/>
              <a:t>):  </a:t>
            </a:r>
          </a:p>
          <a:p>
            <a:pPr algn="just"/>
            <a:r>
              <a:rPr lang="ru-RU" i="1" dirty="0"/>
              <a:t>Я не желаю об этом слышать ни слова.</a:t>
            </a:r>
          </a:p>
          <a:p>
            <a:pPr algn="just"/>
            <a:r>
              <a:rPr lang="ru-RU" i="1" dirty="0"/>
              <a:t>Петя сможет тебе помочь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 глаголы, обозначающие процессы мысли, эмоциональную оценку действия (думать, надеяться, любить, ненавидеть, стесняться): </a:t>
            </a:r>
          </a:p>
          <a:p>
            <a:pPr algn="just"/>
            <a:r>
              <a:rPr lang="ru-RU" i="1" dirty="0"/>
              <a:t>Я решил бежать за ним. </a:t>
            </a:r>
          </a:p>
          <a:p>
            <a:pPr algn="just"/>
            <a:r>
              <a:rPr lang="ru-RU" i="1" dirty="0"/>
              <a:t>Я люблю слушать, как она поет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краткие предикативные прилагательные (рад, должен, готов, склонен, способен): </a:t>
            </a:r>
          </a:p>
          <a:p>
            <a:pPr algn="just"/>
            <a:r>
              <a:rPr lang="ru-RU" i="1" dirty="0"/>
              <a:t>Я обязан ему все рассказать!</a:t>
            </a:r>
          </a:p>
          <a:p>
            <a:pPr algn="just"/>
            <a:r>
              <a:rPr lang="ru-RU" i="1" dirty="0"/>
              <a:t>Марина еще не готова участвовать в соревнованиях.</a:t>
            </a:r>
          </a:p>
          <a:p>
            <a:pPr algn="just"/>
            <a:r>
              <a:rPr lang="ru-RU" dirty="0"/>
              <a:t>•	предикативные наречия (можно, нельзя, нужно, надо, необходимо): </a:t>
            </a:r>
          </a:p>
          <a:p>
            <a:pPr algn="just"/>
            <a:r>
              <a:rPr lang="ru-RU" i="1" dirty="0"/>
              <a:t>Я с удовольствием посидел бы с вами, но нужно идти. </a:t>
            </a:r>
          </a:p>
          <a:p>
            <a:pPr algn="just"/>
            <a:r>
              <a:rPr lang="ru-RU" i="1" dirty="0"/>
              <a:t>Для поездки в Россию вам надо оформить визу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синтаксически неделимые сочетания типа гореть желанием (желать), быть в состоянии (мочь), иметь возможность (мочь), не в силах, вправе: </a:t>
            </a:r>
          </a:p>
          <a:p>
            <a:pPr algn="just"/>
            <a:r>
              <a:rPr lang="ru-RU" i="1" dirty="0"/>
              <a:t>К сожалению, я не имею возможности тебе помочь.</a:t>
            </a:r>
          </a:p>
          <a:p>
            <a:pPr algn="just"/>
            <a:r>
              <a:rPr lang="ru-RU" i="1" dirty="0"/>
              <a:t>Он был не в силах молчать о том, что случилось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98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916277F-B392-4D91-A29B-FDE8E7F02504}"/>
              </a:ext>
            </a:extLst>
          </p:cNvPr>
          <p:cNvSpPr/>
          <p:nvPr/>
        </p:nvSpPr>
        <p:spPr>
          <a:xfrm>
            <a:off x="1200912" y="804672"/>
            <a:ext cx="10009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своему грамматическому составу составное глагольное сказуемое сходно с такими сочетаниями, в которых инфинитив является дополнением или обстоятельством цели.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роли </a:t>
            </a:r>
            <a:r>
              <a:rPr lang="ru-RU" b="1" i="1" dirty="0"/>
              <a:t>обстоятельства цели </a:t>
            </a:r>
            <a:r>
              <a:rPr lang="ru-RU" dirty="0"/>
              <a:t>инфинитив употребляется обычно при глаголах движения (</a:t>
            </a:r>
            <a:r>
              <a:rPr lang="ru-RU" i="1" dirty="0"/>
              <a:t>пошел, поехал, отправился, вез, нес, явился </a:t>
            </a:r>
            <a:r>
              <a:rPr lang="ru-RU" dirty="0"/>
              <a:t>и под.), а также при глаголах, выражающих отказ от перемещения или прекращение движения (</a:t>
            </a:r>
            <a:r>
              <a:rPr lang="ru-RU" i="1" dirty="0"/>
              <a:t>задержался, остался, остановился</a:t>
            </a:r>
            <a:r>
              <a:rPr lang="ru-RU" dirty="0"/>
              <a:t>…). Все эти слова естественно сочетаются с вопросами зачем? для чего? с какой целью?</a:t>
            </a:r>
          </a:p>
          <a:p>
            <a:pPr algn="just"/>
            <a:r>
              <a:rPr lang="ru-RU" i="1" dirty="0"/>
              <a:t>Каждое воскресенье я езжу в деревню навестить бабушку. </a:t>
            </a:r>
          </a:p>
          <a:p>
            <a:pPr algn="just"/>
            <a:r>
              <a:rPr lang="ru-RU" i="1" dirty="0"/>
              <a:t>Он проводил друзей в Ростов и остался на один день подписать кое-какие бумаги.</a:t>
            </a:r>
          </a:p>
          <a:p>
            <a:pPr algn="just"/>
            <a:r>
              <a:rPr lang="ru-RU" i="1" dirty="0"/>
              <a:t>Радек уехал в Россию изучать русский язык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Дана отправилась в санаторий лечиться.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579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52464BB-4354-486E-93E0-FF649040E93E}"/>
              </a:ext>
            </a:extLst>
          </p:cNvPr>
          <p:cNvSpPr/>
          <p:nvPr/>
        </p:nvSpPr>
        <p:spPr>
          <a:xfrm>
            <a:off x="1054608" y="713232"/>
            <a:ext cx="10070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Функцию дополнения </a:t>
            </a:r>
            <a:r>
              <a:rPr lang="ru-RU" dirty="0"/>
              <a:t>инфинитив выполняет в сочетании с глаголами волеизъявления (</a:t>
            </a:r>
            <a:r>
              <a:rPr lang="ru-RU" i="1" dirty="0"/>
              <a:t>просил, советовал, уговаривал, приказал, велел, разрешил, позволил</a:t>
            </a:r>
            <a:r>
              <a:rPr lang="ru-RU" dirty="0"/>
              <a:t> и под.), а также при глаголах типа </a:t>
            </a:r>
            <a:r>
              <a:rPr lang="ru-RU" i="1" dirty="0"/>
              <a:t>помог, помешал</a:t>
            </a:r>
            <a:r>
              <a:rPr lang="ru-RU" dirty="0"/>
              <a:t>: о чем просил? что разрешил? в чем помог?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Инфинитив при этих глаголах обозначает не действие лица, названного подлежащим, а действие другого лица, поэтому не может входить в состав сказуемого: </a:t>
            </a:r>
          </a:p>
          <a:p>
            <a:pPr algn="just"/>
            <a:r>
              <a:rPr lang="ru-RU" i="1" dirty="0"/>
              <a:t>Усков разрешил ему переехать в дом поближе. </a:t>
            </a:r>
          </a:p>
          <a:p>
            <a:pPr algn="just"/>
            <a:r>
              <a:rPr lang="ru-RU" i="1" dirty="0"/>
              <a:t>Иванов помог ей донести до дому корзину с еловыми шишками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Когда личный глагол в сочетании с инфинитивом выражает отношение субъекта к его собственному действию (</a:t>
            </a:r>
            <a:r>
              <a:rPr lang="ru-RU" i="1" dirty="0"/>
              <a:t>любит читать, привык сдерживаться</a:t>
            </a:r>
            <a:r>
              <a:rPr lang="ru-RU" dirty="0"/>
              <a:t>), роль инфинитива двойственна. Как и при глаголах типа просил, разрешил инфинитив выражает объект пристрастий, волеизъявлений (что любит? что обещал?) Но вместе с тем акцент на действие, названное инфинитивом, т.к. спрягаемая форма (</a:t>
            </a:r>
            <a:r>
              <a:rPr lang="ru-RU" i="1" dirty="0"/>
              <a:t>любил, привык</a:t>
            </a:r>
            <a:r>
              <a:rPr lang="ru-RU" dirty="0"/>
              <a:t>) лишь передает модальную оценку.</a:t>
            </a:r>
          </a:p>
        </p:txBody>
      </p:sp>
    </p:spTree>
    <p:extLst>
      <p:ext uri="{BB962C8B-B14F-4D97-AF65-F5344CB8AC3E}">
        <p14:creationId xmlns:p14="http://schemas.microsoft.com/office/powerpoint/2010/main" val="81087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39CEFC1-F084-4910-9133-FC62A800C64F}"/>
              </a:ext>
            </a:extLst>
          </p:cNvPr>
          <p:cNvSpPr/>
          <p:nvPr/>
        </p:nvSpPr>
        <p:spPr>
          <a:xfrm>
            <a:off x="1127760" y="806672"/>
            <a:ext cx="99852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Составное именное сказуемое</a:t>
            </a:r>
            <a:r>
              <a:rPr lang="ru-RU" dirty="0"/>
              <a:t> – глагол-связка в личной форме + именная часть.</a:t>
            </a:r>
          </a:p>
          <a:p>
            <a:pPr algn="just"/>
            <a:r>
              <a:rPr lang="ru-RU" dirty="0"/>
              <a:t>Это такое сказуемое, </a:t>
            </a:r>
            <a:r>
              <a:rPr lang="ru-RU" b="1" dirty="0"/>
              <a:t>вещественное</a:t>
            </a:r>
            <a:r>
              <a:rPr lang="ru-RU" dirty="0"/>
              <a:t> значение которого выражается любой </a:t>
            </a:r>
            <a:r>
              <a:rPr lang="ru-RU" b="1" dirty="0"/>
              <a:t>именной формой </a:t>
            </a:r>
            <a:r>
              <a:rPr lang="ru-RU" dirty="0"/>
              <a:t>(условно сюда включаются и причастия, слова категории состояния, наречия и все субстантивированные слова), а </a:t>
            </a:r>
            <a:r>
              <a:rPr lang="ru-RU" b="1" dirty="0"/>
              <a:t>грамматическое значение </a:t>
            </a:r>
            <a:r>
              <a:rPr lang="ru-RU" dirty="0"/>
              <a:t>– </a:t>
            </a:r>
            <a:r>
              <a:rPr lang="ru-RU" b="1" dirty="0"/>
              <a:t>глагольной связкой </a:t>
            </a:r>
            <a:r>
              <a:rPr lang="ru-RU" dirty="0"/>
              <a:t>(нулевой или материально выраженной).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Различаются два вида связок в зависимости от того, выражает ли связка только грамматические отношения или заключает в себе часть вещественного значения предиката. </a:t>
            </a:r>
          </a:p>
          <a:p>
            <a:pPr lvl="0" algn="just"/>
            <a:r>
              <a:rPr lang="ru-RU" dirty="0"/>
              <a:t>1. Связка </a:t>
            </a:r>
            <a:r>
              <a:rPr lang="ru-RU" b="1" dirty="0"/>
              <a:t>отвлеченная</a:t>
            </a:r>
            <a:r>
              <a:rPr lang="ru-RU" dirty="0"/>
              <a:t> – глагол </a:t>
            </a:r>
            <a:r>
              <a:rPr lang="ru-RU" i="1" dirty="0"/>
              <a:t>быть </a:t>
            </a:r>
            <a:r>
              <a:rPr lang="ru-RU" dirty="0"/>
              <a:t>в различных формах времени и наклонения, роль этой связки чисто грамматическая: </a:t>
            </a:r>
            <a:r>
              <a:rPr lang="ru-RU" i="1" dirty="0"/>
              <a:t>Павел </a:t>
            </a:r>
            <a:r>
              <a:rPr lang="ru-RU" b="1" i="1" dirty="0"/>
              <a:t>был студентом</a:t>
            </a:r>
            <a:r>
              <a:rPr lang="ru-RU" dirty="0"/>
              <a:t>. </a:t>
            </a:r>
            <a:r>
              <a:rPr lang="ru-RU" i="1" dirty="0"/>
              <a:t>Он </a:t>
            </a:r>
            <a:r>
              <a:rPr lang="ru-RU" b="1" i="1" dirty="0"/>
              <a:t>был высокого роста</a:t>
            </a:r>
            <a:r>
              <a:rPr lang="ru-RU" dirty="0"/>
              <a:t>.</a:t>
            </a:r>
            <a:endParaRPr lang="cs-CZ" dirty="0"/>
          </a:p>
          <a:p>
            <a:pPr algn="just"/>
            <a:r>
              <a:rPr lang="ru-RU" dirty="0"/>
              <a:t>Если настоящее время, связка, как правило, опускается, нулевая: </a:t>
            </a:r>
            <a:r>
              <a:rPr lang="ru-RU" i="1" dirty="0"/>
              <a:t>Павел – студент. Он худ и узок в плечах.</a:t>
            </a:r>
          </a:p>
          <a:p>
            <a:pPr algn="just"/>
            <a:endParaRPr lang="ru-RU" i="1" dirty="0"/>
          </a:p>
          <a:p>
            <a:pPr algn="just"/>
            <a:r>
              <a:rPr lang="ru-RU" dirty="0"/>
              <a:t>2. Связка </a:t>
            </a:r>
            <a:r>
              <a:rPr lang="ru-RU" b="1" dirty="0"/>
              <a:t>полуотвлеченная, полузнаменательная</a:t>
            </a:r>
            <a:r>
              <a:rPr lang="ru-RU" dirty="0"/>
              <a:t> – глагол с ослабленным лексическим значением, выполняет двоякую функцию: он соединяет именную часть с подлежащим и частично выражает вещественное значение предиката. Сюда относятся глаголы </a:t>
            </a:r>
            <a:r>
              <a:rPr lang="ru-RU" i="1" dirty="0"/>
              <a:t>стать, становиться, казаться, являться, считаться, называться, делаться: </a:t>
            </a:r>
          </a:p>
          <a:p>
            <a:pPr algn="just"/>
            <a:r>
              <a:rPr lang="ru-RU" i="1" dirty="0"/>
              <a:t>Он </a:t>
            </a:r>
            <a:r>
              <a:rPr lang="ru-RU" b="1" i="1" dirty="0"/>
              <a:t>оказался </a:t>
            </a:r>
            <a:r>
              <a:rPr lang="ru-RU" i="1" dirty="0"/>
              <a:t>интересным</a:t>
            </a:r>
            <a:r>
              <a:rPr lang="ru-RU" b="1" i="1" dirty="0"/>
              <a:t> собеседником</a:t>
            </a:r>
            <a:r>
              <a:rPr lang="ru-RU" i="1" dirty="0"/>
              <a:t>. </a:t>
            </a:r>
          </a:p>
          <a:p>
            <a:pPr algn="just"/>
            <a:r>
              <a:rPr lang="ru-RU" i="1" dirty="0"/>
              <a:t>Вечера </a:t>
            </a:r>
            <a:r>
              <a:rPr lang="ru-RU" b="1" i="1" dirty="0"/>
              <a:t>становились длиннее</a:t>
            </a:r>
            <a:r>
              <a:rPr lang="ru-RU" i="1" dirty="0"/>
              <a:t>. </a:t>
            </a:r>
          </a:p>
          <a:p>
            <a:pPr algn="just"/>
            <a:r>
              <a:rPr lang="ru-RU" i="1" dirty="0"/>
              <a:t>Такая связка </a:t>
            </a:r>
            <a:r>
              <a:rPr lang="ru-RU" b="1" i="1" dirty="0"/>
              <a:t>называется полузнаменательной</a:t>
            </a:r>
            <a:r>
              <a:rPr lang="ru-RU" i="1" dirty="0"/>
              <a:t>.</a:t>
            </a:r>
            <a:endParaRPr lang="cs-CZ" dirty="0"/>
          </a:p>
          <a:p>
            <a:endParaRPr lang="ru-RU" i="1" dirty="0"/>
          </a:p>
          <a:p>
            <a:endParaRPr lang="ru-RU" i="1" dirty="0"/>
          </a:p>
          <a:p>
            <a:endParaRPr lang="cs-CZ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296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07DDD9E-9851-47D5-A40B-0A988360D8A9}"/>
              </a:ext>
            </a:extLst>
          </p:cNvPr>
          <p:cNvSpPr/>
          <p:nvPr/>
        </p:nvSpPr>
        <p:spPr>
          <a:xfrm>
            <a:off x="1036320" y="749808"/>
            <a:ext cx="9973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Именная часть</a:t>
            </a:r>
          </a:p>
          <a:p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существительное:  </a:t>
            </a:r>
            <a:r>
              <a:rPr lang="ru-RU" i="1" dirty="0"/>
              <a:t>Павел - </a:t>
            </a:r>
            <a:r>
              <a:rPr lang="ru-RU" b="1" i="1" dirty="0"/>
              <a:t>студент</a:t>
            </a:r>
            <a:r>
              <a:rPr lang="ru-RU" dirty="0"/>
              <a:t>. </a:t>
            </a:r>
            <a:r>
              <a:rPr lang="ru-RU" i="1" dirty="0"/>
              <a:t>Он </a:t>
            </a:r>
            <a:r>
              <a:rPr lang="ru-RU" b="1" i="1" dirty="0"/>
              <a:t>врач</a:t>
            </a:r>
            <a:r>
              <a:rPr lang="ru-RU" dirty="0"/>
              <a:t>.</a:t>
            </a:r>
            <a:endParaRPr lang="cs-CZ" dirty="0"/>
          </a:p>
          <a:p>
            <a:pPr algn="just"/>
            <a:r>
              <a:rPr lang="ru-RU" dirty="0"/>
              <a:t>Чаще всего в Им.п., но может встретиться и в остальных падежах: </a:t>
            </a:r>
            <a:r>
              <a:rPr lang="ru-RU" i="1" dirty="0"/>
              <a:t>Фильм </a:t>
            </a:r>
            <a:r>
              <a:rPr lang="ru-RU" b="1" i="1" dirty="0"/>
              <a:t>был о войне</a:t>
            </a:r>
            <a:r>
              <a:rPr lang="ru-RU" i="1" dirty="0"/>
              <a:t>. Ночь была сырая, </a:t>
            </a:r>
            <a:r>
              <a:rPr lang="ru-RU" b="1" i="1" dirty="0"/>
              <a:t>с мглой</a:t>
            </a:r>
            <a:r>
              <a:rPr lang="ru-RU" i="1" dirty="0"/>
              <a:t>. </a:t>
            </a:r>
          </a:p>
          <a:p>
            <a:pPr algn="just"/>
            <a:r>
              <a:rPr lang="ru-RU" dirty="0"/>
              <a:t>При обозначении профессии, деятельности, состояния (либо со связкой в прошедшем времени)используется Творительный падеж: </a:t>
            </a:r>
            <a:r>
              <a:rPr lang="ru-RU" i="1" dirty="0"/>
              <a:t>Офицер </a:t>
            </a:r>
            <a:r>
              <a:rPr lang="ru-RU" b="1" i="1" dirty="0"/>
              <a:t>был</a:t>
            </a:r>
            <a:r>
              <a:rPr lang="ru-RU" i="1" dirty="0"/>
              <a:t> в этот момент </a:t>
            </a:r>
            <a:r>
              <a:rPr lang="ru-RU" b="1" i="1" dirty="0"/>
              <a:t>трусом</a:t>
            </a:r>
            <a:r>
              <a:rPr lang="ru-RU" i="1" dirty="0"/>
              <a:t> и </a:t>
            </a:r>
            <a:r>
              <a:rPr lang="ru-RU" b="1" i="1" dirty="0"/>
              <a:t>эгоистом</a:t>
            </a:r>
            <a:r>
              <a:rPr lang="ru-RU" i="1" dirty="0"/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прилагательное в полной или краткой форме, в Им. или Тв. падеже:  </a:t>
            </a:r>
            <a:r>
              <a:rPr lang="ru-RU" i="1" dirty="0"/>
              <a:t>Ветер </a:t>
            </a:r>
            <a:r>
              <a:rPr lang="ru-RU" b="1" i="1" dirty="0"/>
              <a:t>был встречный</a:t>
            </a:r>
            <a:r>
              <a:rPr lang="ru-RU" i="1" dirty="0"/>
              <a:t>. Характер у него </a:t>
            </a:r>
            <a:r>
              <a:rPr lang="ru-RU" b="1" i="1" dirty="0"/>
              <a:t>стал тяжелым</a:t>
            </a:r>
            <a:r>
              <a:rPr lang="ru-RU" i="1" dirty="0"/>
              <a:t>. Ее родители </a:t>
            </a:r>
            <a:r>
              <a:rPr lang="ru-RU" b="1" i="1" dirty="0"/>
              <a:t>были люди небогатые</a:t>
            </a:r>
            <a:r>
              <a:rPr lang="ru-RU" dirty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сравнительная и превосходная степень прилагательного: </a:t>
            </a:r>
            <a:r>
              <a:rPr lang="ru-RU" i="1" dirty="0"/>
              <a:t>Голос его </a:t>
            </a:r>
            <a:r>
              <a:rPr lang="ru-RU" b="1" i="1" dirty="0"/>
              <a:t>становился</a:t>
            </a:r>
            <a:r>
              <a:rPr lang="ru-RU" i="1" dirty="0"/>
              <a:t> все </a:t>
            </a:r>
            <a:r>
              <a:rPr lang="ru-RU" b="1" i="1" dirty="0"/>
              <a:t>более певучим</a:t>
            </a:r>
            <a:r>
              <a:rPr lang="ru-RU" i="1" dirty="0"/>
              <a:t>. 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причастие в полной и краткой форме: </a:t>
            </a:r>
            <a:r>
              <a:rPr lang="ru-RU" i="1" dirty="0"/>
              <a:t>Тетради еще </a:t>
            </a:r>
            <a:r>
              <a:rPr lang="ru-RU" b="1" i="1" dirty="0"/>
              <a:t>не проверены</a:t>
            </a:r>
            <a:r>
              <a:rPr lang="ru-RU" dirty="0"/>
              <a:t>. </a:t>
            </a:r>
            <a:r>
              <a:rPr lang="ru-RU" i="1" dirty="0"/>
              <a:t>Дверь на улицу </a:t>
            </a:r>
            <a:r>
              <a:rPr lang="ru-RU" b="1" i="1" dirty="0"/>
              <a:t>была закрыта</a:t>
            </a:r>
            <a:r>
              <a:rPr lang="ru-RU" dirty="0"/>
              <a:t>.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местоимение: </a:t>
            </a:r>
            <a:r>
              <a:rPr lang="ru-RU" i="1" dirty="0"/>
              <a:t>Голос его уже </a:t>
            </a:r>
            <a:r>
              <a:rPr lang="ru-RU" b="1" i="1" dirty="0"/>
              <a:t>не тот</a:t>
            </a:r>
            <a:r>
              <a:rPr lang="ru-RU" i="1" dirty="0"/>
              <a:t>. Все это теперь </a:t>
            </a:r>
            <a:r>
              <a:rPr lang="ru-RU" b="1" i="1" dirty="0"/>
              <a:t>ваше</a:t>
            </a:r>
            <a:r>
              <a:rPr lang="ru-RU" i="1" dirty="0"/>
              <a:t>.</a:t>
            </a:r>
            <a:endParaRPr lang="cs-CZ" i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числительное или количественно-именное сочетание: </a:t>
            </a:r>
            <a:r>
              <a:rPr lang="ru-RU" i="1" dirty="0"/>
              <a:t>Их изба </a:t>
            </a:r>
            <a:r>
              <a:rPr lang="ru-RU" b="1" i="1" dirty="0"/>
              <a:t>была</a:t>
            </a:r>
            <a:r>
              <a:rPr lang="ru-RU" i="1" dirty="0"/>
              <a:t> </a:t>
            </a:r>
            <a:r>
              <a:rPr lang="ru-RU" b="1" i="1" dirty="0"/>
              <a:t>третьей</a:t>
            </a:r>
            <a:r>
              <a:rPr lang="ru-RU" i="1" dirty="0"/>
              <a:t> с краю. Он </a:t>
            </a:r>
            <a:r>
              <a:rPr lang="ru-RU" b="1" i="1" dirty="0"/>
              <a:t>был</a:t>
            </a:r>
            <a:r>
              <a:rPr lang="ru-RU" i="1" dirty="0"/>
              <a:t> </a:t>
            </a:r>
            <a:r>
              <a:rPr lang="ru-RU" b="1" i="1" dirty="0"/>
              <a:t>лет шести</a:t>
            </a:r>
            <a:r>
              <a:rPr lang="ru-RU" dirty="0"/>
              <a:t>.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наречие: </a:t>
            </a:r>
            <a:r>
              <a:rPr lang="ru-RU" i="1" dirty="0"/>
              <a:t>Как </a:t>
            </a:r>
            <a:r>
              <a:rPr lang="ru-RU" b="1" i="1" dirty="0"/>
              <a:t>некстати было</a:t>
            </a:r>
            <a:r>
              <a:rPr lang="ru-RU" i="1" dirty="0"/>
              <a:t> это воспоминание! Все его дочери</a:t>
            </a:r>
            <a:r>
              <a:rPr lang="ru-RU" b="1" i="1" dirty="0"/>
              <a:t> замужем</a:t>
            </a:r>
            <a:r>
              <a:rPr lang="ru-RU" i="1" dirty="0"/>
              <a:t>.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инфинитив со словами </a:t>
            </a:r>
            <a:r>
              <a:rPr lang="ru-RU" i="1" dirty="0"/>
              <a:t>работа, дело, забота</a:t>
            </a:r>
            <a:r>
              <a:rPr lang="ru-RU" dirty="0"/>
              <a:t>: </a:t>
            </a:r>
            <a:r>
              <a:rPr lang="ru-RU" i="1" dirty="0"/>
              <a:t>Их дело – </a:t>
            </a:r>
            <a:r>
              <a:rPr lang="ru-RU" b="1" i="1" dirty="0"/>
              <a:t>жить</a:t>
            </a:r>
            <a:r>
              <a:rPr lang="ru-RU" i="1" dirty="0"/>
              <a:t>.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фразеологическое сочетание: </a:t>
            </a:r>
            <a:r>
              <a:rPr lang="ru-RU" i="1" dirty="0"/>
              <a:t>Без твоей помощи я </a:t>
            </a:r>
            <a:r>
              <a:rPr lang="ru-RU" b="1" i="1" dirty="0"/>
              <a:t>нуль без палочки</a:t>
            </a:r>
            <a:r>
              <a:rPr lang="ru-RU" i="1" dirty="0"/>
              <a:t>. Он </a:t>
            </a:r>
            <a:r>
              <a:rPr lang="ru-RU" b="1" i="1" dirty="0"/>
              <a:t>был мастер на все руки</a:t>
            </a:r>
            <a:r>
              <a:rPr lang="ru-RU" i="1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775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E9CB782-E25C-4277-B472-3586A09D72EE}"/>
              </a:ext>
            </a:extLst>
          </p:cNvPr>
          <p:cNvSpPr/>
          <p:nvPr/>
        </p:nvSpPr>
        <p:spPr>
          <a:xfrm>
            <a:off x="1066800" y="594325"/>
            <a:ext cx="10344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Осложненное  глагольное сказуемое </a:t>
            </a:r>
            <a:r>
              <a:rPr lang="ru-RU" dirty="0"/>
              <a:t>– простое глагольное сказуемое + частица//глагольная форма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Простое сказуемое может осложняться различными частицами или лексическими повторами: </a:t>
            </a:r>
          </a:p>
          <a:p>
            <a:pPr algn="just"/>
            <a:r>
              <a:rPr lang="ru-RU" i="1" dirty="0"/>
              <a:t>Мальчик </a:t>
            </a:r>
            <a:r>
              <a:rPr lang="ru-RU" b="1" i="1" dirty="0"/>
              <a:t>как бы загрустил</a:t>
            </a:r>
            <a:r>
              <a:rPr lang="ru-RU" i="1" dirty="0"/>
              <a:t>. </a:t>
            </a:r>
          </a:p>
          <a:p>
            <a:pPr algn="just"/>
            <a:r>
              <a:rPr lang="ru-RU" i="1" dirty="0"/>
              <a:t>Он </a:t>
            </a:r>
            <a:r>
              <a:rPr lang="ru-RU" b="1" i="1" dirty="0"/>
              <a:t>будто задумался</a:t>
            </a:r>
            <a:r>
              <a:rPr lang="ru-RU" i="1" dirty="0"/>
              <a:t>. </a:t>
            </a:r>
          </a:p>
          <a:p>
            <a:pPr algn="just"/>
            <a:r>
              <a:rPr lang="ru-RU" i="1" dirty="0"/>
              <a:t>Снег </a:t>
            </a:r>
            <a:r>
              <a:rPr lang="ru-RU" b="1" i="1" dirty="0"/>
              <a:t>все падал </a:t>
            </a:r>
            <a:r>
              <a:rPr lang="ru-RU" i="1" dirty="0"/>
              <a:t>и</a:t>
            </a:r>
            <a:r>
              <a:rPr lang="ru-RU" b="1" i="1" dirty="0"/>
              <a:t> падал</a:t>
            </a:r>
            <a:r>
              <a:rPr lang="ru-RU" i="1" dirty="0"/>
              <a:t>. </a:t>
            </a:r>
          </a:p>
          <a:p>
            <a:pPr algn="just"/>
            <a:endParaRPr lang="ru-RU" i="1" dirty="0"/>
          </a:p>
          <a:p>
            <a:pPr algn="just"/>
            <a:r>
              <a:rPr lang="ru-RU" dirty="0"/>
              <a:t>Оно распространено в живой разговорной речи, экспрессивно окрашенной. К таким формам относятся сочетание двух глаголов или сочетание глагола с частицами:</a:t>
            </a:r>
          </a:p>
          <a:p>
            <a:pPr algn="just"/>
            <a:r>
              <a:rPr lang="ru-RU" dirty="0"/>
              <a:t>•	сочетание двух глаголов в одинаковой форме, из которых первый указывает на действие, а второй – на цель этого действия: </a:t>
            </a:r>
            <a:r>
              <a:rPr lang="ru-RU" i="1" dirty="0"/>
              <a:t>Пойду погуляю в саду. Сядь напиши матери письмо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сочетание двух однокоренных глаголов и частицы не между ними: </a:t>
            </a:r>
            <a:r>
              <a:rPr lang="ru-RU" i="1" dirty="0"/>
              <a:t>Ждем не дождемся весны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сочетания глагола взять с другим глаголом в той же форме для обозначения действия неожиданного: </a:t>
            </a:r>
            <a:r>
              <a:rPr lang="ru-RU" i="1" dirty="0"/>
              <a:t>Возьму вот и продам завтра дом!</a:t>
            </a:r>
          </a:p>
          <a:p>
            <a:pPr algn="just"/>
            <a:r>
              <a:rPr lang="ru-RU" dirty="0"/>
              <a:t>•	частицы усиливающие, придающие действию оттенок интенсивности: </a:t>
            </a:r>
            <a:r>
              <a:rPr lang="ru-RU" i="1" dirty="0"/>
              <a:t>Я хотел погладить собаку, а она как зарычит!</a:t>
            </a:r>
            <a:r>
              <a:rPr lang="ru-RU" dirty="0"/>
              <a:t> (…a on najednou tak ale zavrčel!); </a:t>
            </a:r>
            <a:r>
              <a:rPr lang="ru-RU" i="1" dirty="0"/>
              <a:t>Он всегда что-нибудь да выдумает</a:t>
            </a:r>
            <a:r>
              <a:rPr lang="ru-RU" dirty="0"/>
              <a:t> (Vždycky si něco musí vymyslet).</a:t>
            </a:r>
          </a:p>
          <a:p>
            <a:pPr algn="just"/>
            <a:r>
              <a:rPr lang="ru-RU" dirty="0"/>
              <a:t>•	частицы, указывающие на действие, которое должно было совершиться, но не совершилось (</a:t>
            </a:r>
            <a:r>
              <a:rPr lang="ru-RU" i="1" dirty="0"/>
              <a:t>Он ушел было, но потом раздумал и остался</a:t>
            </a:r>
            <a:r>
              <a:rPr lang="ru-RU" dirty="0"/>
              <a:t>/Užuž byl na odchodu, ale pak si to rozmyslel a zůstal) или на действие, которое почти было совершилось (</a:t>
            </a:r>
            <a:r>
              <a:rPr lang="ru-RU" i="1" dirty="0"/>
              <a:t>Он едва не утонул; Я чуть было не упал</a:t>
            </a:r>
            <a:r>
              <a:rPr lang="ru-RU" dirty="0"/>
              <a:t>/mále, divže, jen taktak)</a:t>
            </a:r>
          </a:p>
        </p:txBody>
      </p:sp>
    </p:spTree>
    <p:extLst>
      <p:ext uri="{BB962C8B-B14F-4D97-AF65-F5344CB8AC3E}">
        <p14:creationId xmlns:p14="http://schemas.microsoft.com/office/powerpoint/2010/main" val="123208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777C5F4-C074-41CA-A641-CC95C504B4BE}"/>
              </a:ext>
            </a:extLst>
          </p:cNvPr>
          <p:cNvSpPr/>
          <p:nvPr/>
        </p:nvSpPr>
        <p:spPr>
          <a:xfrm>
            <a:off x="932688" y="615697"/>
            <a:ext cx="1015593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Аналитическое сказуемое</a:t>
            </a:r>
          </a:p>
          <a:p>
            <a:pPr algn="just"/>
            <a:r>
              <a:rPr lang="ru-RU" dirty="0"/>
              <a:t>Сказуемое может выражаться фразеологическим оборотом и устойчивыми сочетаниями, по значению равными одному слову: </a:t>
            </a:r>
          </a:p>
          <a:p>
            <a:pPr algn="just"/>
            <a:r>
              <a:rPr lang="ru-RU" i="1" dirty="0"/>
              <a:t>После его слов Смирнов </a:t>
            </a:r>
            <a:r>
              <a:rPr lang="ru-RU" b="1" i="1" dirty="0"/>
              <a:t>впал в сомнение</a:t>
            </a:r>
            <a:r>
              <a:rPr lang="ru-RU" i="1" dirty="0"/>
              <a:t>.</a:t>
            </a:r>
          </a:p>
          <a:p>
            <a:pPr algn="just"/>
            <a:r>
              <a:rPr lang="ru-RU" i="1" dirty="0"/>
              <a:t>Правительство </a:t>
            </a:r>
            <a:r>
              <a:rPr lang="ru-RU" b="1" i="1" dirty="0"/>
              <a:t>оказало помощь </a:t>
            </a:r>
            <a:r>
              <a:rPr lang="ru-RU" i="1" dirty="0"/>
              <a:t>всем нуждающимся.</a:t>
            </a:r>
          </a:p>
          <a:p>
            <a:pPr algn="just"/>
            <a:r>
              <a:rPr lang="ru-RU" i="1" dirty="0"/>
              <a:t>Он </a:t>
            </a:r>
            <a:r>
              <a:rPr lang="ru-RU" b="1" i="1" dirty="0"/>
              <a:t>оставил без внимания </a:t>
            </a:r>
            <a:r>
              <a:rPr lang="ru-RU" i="1" dirty="0"/>
              <a:t>все ее просьбы.</a:t>
            </a:r>
          </a:p>
          <a:p>
            <a:pPr algn="just"/>
            <a:r>
              <a:rPr lang="ru-RU" i="1" dirty="0"/>
              <a:t>Целый день </a:t>
            </a:r>
            <a:r>
              <a:rPr lang="ru-RU" b="1" i="1" dirty="0"/>
              <a:t>бьет баклуши</a:t>
            </a:r>
            <a:r>
              <a:rPr lang="ru-RU" i="1" dirty="0"/>
              <a:t>!</a:t>
            </a:r>
          </a:p>
          <a:p>
            <a:pPr algn="just"/>
            <a:r>
              <a:rPr lang="ru-RU" dirty="0"/>
              <a:t> </a:t>
            </a:r>
            <a:endParaRPr lang="cs-CZ" dirty="0"/>
          </a:p>
          <a:p>
            <a:pPr algn="just"/>
            <a:r>
              <a:rPr lang="ru-RU" b="1" dirty="0"/>
              <a:t>Многочленное//комбинированное сказуемое -  это производная от составного именного и сложного глагольного сказуемого, аналитического и составного глагольного. </a:t>
            </a:r>
            <a:r>
              <a:rPr lang="ru-RU" dirty="0"/>
              <a:t>Состоит из нескольких компонентов, имеет смешанную структуру:</a:t>
            </a:r>
            <a:endParaRPr lang="cs-CZ" dirty="0"/>
          </a:p>
          <a:p>
            <a:pPr algn="just"/>
            <a:r>
              <a:rPr lang="ru-RU" i="1" dirty="0"/>
              <a:t>Я начинаю хотеть есть (сост. глаг. +  сост. глаг).</a:t>
            </a:r>
            <a:endParaRPr lang="cs-CZ" dirty="0"/>
          </a:p>
          <a:p>
            <a:pPr algn="just"/>
            <a:r>
              <a:rPr lang="ru-RU" i="1" dirty="0"/>
              <a:t>Он хотел стать бизнесменом (сост. имен. + сост. глаг.).</a:t>
            </a:r>
            <a:endParaRPr lang="cs-CZ" dirty="0"/>
          </a:p>
          <a:p>
            <a:pPr algn="just"/>
            <a:r>
              <a:rPr lang="ru-RU" dirty="0"/>
              <a:t>	</a:t>
            </a:r>
            <a:endParaRPr lang="cs-CZ" dirty="0"/>
          </a:p>
          <a:p>
            <a:pPr algn="just"/>
            <a:r>
              <a:rPr lang="ru-RU" b="1" dirty="0"/>
              <a:t>Главный член односоставного предложения//единый главный член – это носитель предикативного признака, который имеет те же грамматические типы,  что и сказуемое. </a:t>
            </a:r>
            <a:r>
              <a:rPr lang="ru-RU" i="1" dirty="0"/>
              <a:t> </a:t>
            </a:r>
          </a:p>
          <a:p>
            <a:pPr algn="just"/>
            <a:r>
              <a:rPr lang="ru-RU" i="1" dirty="0"/>
              <a:t>В комнате  становится холодно. </a:t>
            </a:r>
            <a:r>
              <a:rPr lang="ru-RU" dirty="0"/>
              <a:t> Несет информацию и о модальном значении, и о субъекте действия. </a:t>
            </a:r>
            <a:r>
              <a:rPr lang="ru-RU" i="1" dirty="0"/>
              <a:t> Морозит (</a:t>
            </a:r>
            <a:r>
              <a:rPr lang="ru-RU" dirty="0"/>
              <a:t>нет субъекта</a:t>
            </a:r>
            <a:r>
              <a:rPr lang="ru-RU" i="1" dirty="0"/>
              <a:t>). </a:t>
            </a:r>
            <a:r>
              <a:rPr lang="ru-RU" dirty="0"/>
              <a:t>Он может морфологически совпадать с подлежащим или сказуемым, но один организует все предложение.</a:t>
            </a:r>
            <a:endParaRPr lang="cs-CZ" dirty="0"/>
          </a:p>
          <a:p>
            <a:endParaRPr lang="ru-RU" i="1" dirty="0"/>
          </a:p>
          <a:p>
            <a:endParaRPr lang="ru-RU" i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51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EE110-AC7C-4660-9EEB-1D90CA64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Второстепенные члены предложения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B2CE4B-007A-466A-BBCC-AA5F565D8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Это такие члены предложения, которые не входят в грамматическую основу и находятся в подчинительной связи с главными членами предложения или между собой. Второстепенные члены предложения служат для пояснения, уточнения, дополнения главных членов. Однако это понятие относится к формальной организации предложения, поскольку с точки зрения содержания для говорящего может быть важна именно та информация, которую содержат второстепенные члены: </a:t>
            </a:r>
            <a:r>
              <a:rPr lang="ru-RU" i="1" dirty="0"/>
              <a:t>Мама купила </a:t>
            </a:r>
            <a:r>
              <a:rPr lang="ru-RU" b="1" i="1" dirty="0"/>
              <a:t>куклу</a:t>
            </a:r>
            <a:r>
              <a:rPr lang="ru-RU" dirty="0"/>
              <a:t>!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Традиционное выделение членов предложения основывается на выделении комплекса признаков разной природы. Общие положения:</a:t>
            </a:r>
            <a:endParaRPr lang="cs-CZ" dirty="0"/>
          </a:p>
          <a:p>
            <a:pPr algn="just"/>
            <a:r>
              <a:rPr lang="ru-RU" dirty="0"/>
              <a:t> - существует три класса второстепенных членов предложения, в рамках которых выделяются подклассы: определение (согласованное, несогласованное, с нулевым согласованием), дополнение (прямое и косвенное) и обстоятельство (временное, места, причины и т. д.). Особый класс составляют дуплексив и детерминант.</a:t>
            </a:r>
            <a:endParaRPr lang="cs-CZ" dirty="0"/>
          </a:p>
          <a:p>
            <a:pPr algn="just"/>
            <a:r>
              <a:rPr lang="ru-RU" dirty="0"/>
              <a:t>- учитывается морфологическая характеристика, синтаксические связи,  смысловые отношения.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32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38C9C-CE01-491E-A5FC-7FF7DB19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Дополнение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9D9EB7-1323-466C-BE84-559E5D559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Дополнение – это второстепенный член предложения, обозначающий предмет, на который переходит действие или распространяется признак другого предмета. 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Таким образом, дополнение в силу своего основного значения – обозначения объекта действия или состояния – этот член предложения </a:t>
            </a:r>
            <a:r>
              <a:rPr lang="ru-RU" u="sng" dirty="0"/>
              <a:t>относится к предикату</a:t>
            </a:r>
            <a:r>
              <a:rPr lang="ru-RU" dirty="0"/>
              <a:t>, который может быть выражен разными частями речи: </a:t>
            </a:r>
            <a:r>
              <a:rPr lang="ru-RU" i="1" dirty="0"/>
              <a:t>Он похож </a:t>
            </a:r>
            <a:r>
              <a:rPr lang="ru-RU" b="1" i="1" dirty="0"/>
              <a:t>на отца</a:t>
            </a:r>
            <a:r>
              <a:rPr lang="ru-RU" i="1" dirty="0"/>
              <a:t>. Каждый из нас сильнее </a:t>
            </a:r>
            <a:r>
              <a:rPr lang="ru-RU" b="1" i="1" dirty="0"/>
              <a:t>его</a:t>
            </a:r>
            <a:r>
              <a:rPr lang="ru-RU" i="1" dirty="0"/>
              <a:t>. Мне жаль </a:t>
            </a:r>
            <a:r>
              <a:rPr lang="ru-RU" b="1" i="1" dirty="0"/>
              <a:t>котенка</a:t>
            </a:r>
            <a:r>
              <a:rPr lang="ru-RU" dirty="0"/>
              <a:t>. </a:t>
            </a:r>
            <a:r>
              <a:rPr lang="ru-RU" b="1" i="1" dirty="0"/>
              <a:t>Ему</a:t>
            </a:r>
            <a:r>
              <a:rPr lang="ru-RU" i="1" dirty="0"/>
              <a:t> стало холодно</a:t>
            </a:r>
            <a:r>
              <a:rPr lang="ru-RU" dirty="0"/>
              <a:t>.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В сочетании дополнения и слова, к которому оно относится, существуют объектные отношения: </a:t>
            </a:r>
            <a:r>
              <a:rPr lang="ru-RU" i="1" dirty="0"/>
              <a:t>Мартин</a:t>
            </a:r>
            <a:r>
              <a:rPr lang="ru-RU" dirty="0"/>
              <a:t> </a:t>
            </a:r>
            <a:r>
              <a:rPr lang="ru-RU" i="1" dirty="0"/>
              <a:t>читает</a:t>
            </a:r>
            <a:r>
              <a:rPr lang="ru-RU" dirty="0"/>
              <a:t> (что?) </a:t>
            </a:r>
            <a:r>
              <a:rPr lang="ru-RU" i="1" dirty="0"/>
              <a:t>книгу; Сестра купила платье; Алена приготовит для сына завтрак. </a:t>
            </a:r>
          </a:p>
          <a:p>
            <a:pPr marL="0" indent="0" algn="just">
              <a:buNone/>
            </a:pPr>
            <a:r>
              <a:rPr lang="ru-RU" dirty="0"/>
              <a:t>Дополнения служат в основном для выражения объектных (лишь изредка субъектных отношений).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17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A1A753-3882-4D93-95CE-B25B6204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Строение простого предложения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E7DF5C-FF44-45FB-BF35-8AF51488B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Для учения о членах предложения основополагающее значение имеет мысль о том, что предложение обладает определенной организацией как </a:t>
            </a:r>
            <a:r>
              <a:rPr lang="ru-RU" b="1" dirty="0"/>
              <a:t>предикативная </a:t>
            </a:r>
            <a:r>
              <a:rPr lang="ru-RU" dirty="0"/>
              <a:t>и</a:t>
            </a:r>
            <a:r>
              <a:rPr lang="ru-RU" b="1" dirty="0"/>
              <a:t> номинативная единица</a:t>
            </a:r>
            <a:r>
              <a:rPr lang="ru-RU" dirty="0"/>
              <a:t> – предикативный минимум (минимальная схема), номинативный минимум (расширенная схема).</a:t>
            </a:r>
            <a:endParaRPr lang="cs-CZ" dirty="0"/>
          </a:p>
          <a:p>
            <a:pPr algn="just"/>
            <a:r>
              <a:rPr lang="ru-RU" dirty="0"/>
              <a:t>	</a:t>
            </a:r>
            <a:r>
              <a:rPr lang="ru-RU" b="1" dirty="0"/>
              <a:t>Член предложения</a:t>
            </a:r>
            <a:r>
              <a:rPr lang="ru-RU" dirty="0"/>
              <a:t> может быть определен как класс компонентов предложения (форм слов и сочетаний форм слов), характеризующихся одинаковыми свойствами:</a:t>
            </a:r>
            <a:endParaRPr lang="cs-CZ" dirty="0"/>
          </a:p>
          <a:p>
            <a:pPr algn="just"/>
            <a:r>
              <a:rPr lang="ru-RU" dirty="0"/>
              <a:t>- одинаковой функцией в создании предикативного минимума предложения;</a:t>
            </a:r>
            <a:endParaRPr lang="cs-CZ" dirty="0"/>
          </a:p>
          <a:p>
            <a:pPr algn="just"/>
            <a:r>
              <a:rPr lang="ru-RU" dirty="0"/>
              <a:t>- одинаковой функцией в создании номинативного минимума предложения;</a:t>
            </a:r>
            <a:endParaRPr lang="cs-CZ" dirty="0"/>
          </a:p>
          <a:p>
            <a:pPr algn="just"/>
            <a:r>
              <a:rPr lang="ru-RU" dirty="0"/>
              <a:t>- одинаковыми синтаксическими функциями и семантическими отношениями с другими членами предложения.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85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D60204B-5FE3-4FFC-8BD4-1CEF503B772D}"/>
              </a:ext>
            </a:extLst>
          </p:cNvPr>
          <p:cNvSpPr/>
          <p:nvPr/>
        </p:nvSpPr>
        <p:spPr>
          <a:xfrm>
            <a:off x="950976" y="841248"/>
            <a:ext cx="10070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Способы выражения дополнения</a:t>
            </a:r>
          </a:p>
          <a:p>
            <a:r>
              <a:rPr lang="ru-RU" dirty="0"/>
              <a:t>•	существительное: </a:t>
            </a:r>
            <a:r>
              <a:rPr lang="ru-RU" i="1" dirty="0"/>
              <a:t>Мы ждали от него </a:t>
            </a:r>
            <a:r>
              <a:rPr lang="ru-RU" b="1" i="1" dirty="0"/>
              <a:t>письма</a:t>
            </a:r>
            <a:r>
              <a:rPr lang="ru-RU" i="1" dirty="0"/>
              <a:t>; Они построили </a:t>
            </a:r>
            <a:r>
              <a:rPr lang="ru-RU" b="1" i="1" dirty="0"/>
              <a:t>дом</a:t>
            </a:r>
            <a:r>
              <a:rPr lang="ru-RU" i="1" dirty="0"/>
              <a:t> за полгода</a:t>
            </a:r>
            <a:r>
              <a:rPr lang="ru-RU" dirty="0"/>
              <a:t>. </a:t>
            </a:r>
          </a:p>
          <a:p>
            <a:r>
              <a:rPr lang="ru-RU" dirty="0"/>
              <a:t>Имена существительные с предлогом и без, в принципе, морфологизированный способ выражения дополнения.</a:t>
            </a:r>
          </a:p>
          <a:p>
            <a:r>
              <a:rPr lang="ru-RU" dirty="0"/>
              <a:t>•	местоимение: </a:t>
            </a:r>
            <a:r>
              <a:rPr lang="ru-RU" i="1" dirty="0"/>
              <a:t>Михаил поздравил </a:t>
            </a:r>
            <a:r>
              <a:rPr lang="ru-RU" b="1" i="1" dirty="0"/>
              <a:t>его</a:t>
            </a:r>
            <a:r>
              <a:rPr lang="ru-RU" i="1" dirty="0"/>
              <a:t> с днем рождения; Володька </a:t>
            </a:r>
            <a:r>
              <a:rPr lang="ru-RU" b="1" i="1" dirty="0"/>
              <a:t>что-то</a:t>
            </a:r>
            <a:r>
              <a:rPr lang="ru-RU" i="1" dirty="0"/>
              <a:t> скрывает от нас</a:t>
            </a:r>
            <a:r>
              <a:rPr lang="ru-RU" dirty="0"/>
              <a:t>.</a:t>
            </a:r>
          </a:p>
          <a:p>
            <a:r>
              <a:rPr lang="ru-RU" dirty="0"/>
              <a:t>•	инфинитив: </a:t>
            </a:r>
            <a:r>
              <a:rPr lang="ru-RU" i="1" dirty="0"/>
              <a:t>Брат просил </a:t>
            </a:r>
            <a:r>
              <a:rPr lang="ru-RU" b="1" i="1" dirty="0"/>
              <a:t>помочь</a:t>
            </a:r>
            <a:r>
              <a:rPr lang="ru-RU" i="1" dirty="0"/>
              <a:t> в этом деле; Принеси мне </a:t>
            </a:r>
            <a:r>
              <a:rPr lang="ru-RU" b="1" i="1" dirty="0"/>
              <a:t>закусить</a:t>
            </a:r>
            <a:r>
              <a:rPr lang="ru-RU" i="1" dirty="0"/>
              <a:t>; Она просила меня вас </a:t>
            </a:r>
            <a:r>
              <a:rPr lang="ru-RU" b="1" i="1" dirty="0"/>
              <a:t>доставить </a:t>
            </a:r>
            <a:r>
              <a:rPr lang="ru-RU" i="1" dirty="0"/>
              <a:t>к ней.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синтаксически неделимое словосочетание (чаще всего обозначают количество чего/кого-либо): </a:t>
            </a:r>
            <a:r>
              <a:rPr lang="ru-RU" i="1" dirty="0"/>
              <a:t>Он увидел </a:t>
            </a:r>
            <a:r>
              <a:rPr lang="ru-RU" b="1" i="1" dirty="0"/>
              <a:t>десятка два людей</a:t>
            </a:r>
            <a:r>
              <a:rPr lang="ru-RU" i="1" dirty="0"/>
              <a:t>. Я не ждал </a:t>
            </a:r>
            <a:r>
              <a:rPr lang="ru-RU" b="1" i="1" dirty="0"/>
              <a:t>никого из знакомых</a:t>
            </a:r>
            <a:r>
              <a:rPr lang="ru-RU" dirty="0"/>
              <a:t>. </a:t>
            </a:r>
            <a:r>
              <a:rPr lang="ru-RU" i="1" dirty="0"/>
              <a:t>Я увидел черную </a:t>
            </a:r>
            <a:r>
              <a:rPr lang="ru-RU" b="1" i="1" dirty="0"/>
              <a:t>бороду</a:t>
            </a:r>
            <a:r>
              <a:rPr lang="ru-RU" i="1" dirty="0"/>
              <a:t> и </a:t>
            </a:r>
            <a:r>
              <a:rPr lang="ru-RU" b="1" i="1" dirty="0"/>
              <a:t>два</a:t>
            </a:r>
            <a:r>
              <a:rPr lang="ru-RU" i="1" dirty="0"/>
              <a:t> сверкающих </a:t>
            </a:r>
            <a:r>
              <a:rPr lang="ru-RU" b="1" i="1" dirty="0"/>
              <a:t>глаза</a:t>
            </a:r>
            <a:r>
              <a:rPr lang="ru-RU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разные части речи в значении существительного (синтаксическое существительное): </a:t>
            </a:r>
            <a:r>
              <a:rPr lang="ru-RU" i="1" dirty="0"/>
              <a:t>Она сама заговорила о </a:t>
            </a:r>
            <a:r>
              <a:rPr lang="ru-RU" b="1" i="1" dirty="0"/>
              <a:t>запретном</a:t>
            </a:r>
            <a:r>
              <a:rPr lang="ru-RU" dirty="0"/>
              <a:t>. </a:t>
            </a:r>
            <a:r>
              <a:rPr lang="ru-RU" i="1" dirty="0"/>
              <a:t>Умные люди решили </a:t>
            </a:r>
            <a:r>
              <a:rPr lang="ru-RU" b="1" i="1" dirty="0"/>
              <a:t>другое</a:t>
            </a:r>
            <a:r>
              <a:rPr lang="ru-RU" i="1" dirty="0"/>
              <a:t>. Он не сожалел о </a:t>
            </a:r>
            <a:r>
              <a:rPr lang="ru-RU" b="1" i="1" dirty="0"/>
              <a:t>сказанном</a:t>
            </a:r>
            <a:r>
              <a:rPr lang="ru-RU" i="1" dirty="0"/>
              <a:t>.</a:t>
            </a:r>
            <a:endParaRPr lang="cs-CZ" dirty="0"/>
          </a:p>
          <a:p>
            <a:r>
              <a:rPr lang="ru-RU" dirty="0"/>
              <a:t>Т.е. любой частью речи, заменяющей существительное: </a:t>
            </a:r>
            <a:r>
              <a:rPr lang="ru-RU" i="1" dirty="0"/>
              <a:t>Он не обращал никакого внимания на ее </a:t>
            </a:r>
            <a:r>
              <a:rPr lang="ru-RU" b="1" i="1" dirty="0"/>
              <a:t>«но»</a:t>
            </a:r>
            <a:r>
              <a:rPr lang="ru-RU" b="1" dirty="0"/>
              <a:t> </a:t>
            </a:r>
            <a:r>
              <a:rPr lang="ru-RU" dirty="0"/>
              <a:t>(союз). </a:t>
            </a:r>
            <a:r>
              <a:rPr lang="ru-RU" i="1" dirty="0"/>
              <a:t>Возвращаю письмо вместе с большим </a:t>
            </a:r>
            <a:r>
              <a:rPr lang="ru-RU" b="1" i="1" dirty="0"/>
              <a:t>«спасибо»</a:t>
            </a:r>
            <a:r>
              <a:rPr lang="ru-RU" dirty="0"/>
              <a:t> (междометие). </a:t>
            </a:r>
            <a:endParaRPr lang="cs-CZ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89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7F2ACBB-568A-4D52-9BA8-CD649A67EEF0}"/>
              </a:ext>
            </a:extLst>
          </p:cNvPr>
          <p:cNvSpPr/>
          <p:nvPr/>
        </p:nvSpPr>
        <p:spPr>
          <a:xfrm>
            <a:off x="1091184" y="562368"/>
            <a:ext cx="10034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Дополнения, находящиеся в грамматическом подчинении у глагола, называются </a:t>
            </a:r>
            <a:r>
              <a:rPr lang="ru-RU" b="1" dirty="0"/>
              <a:t>приглагольными</a:t>
            </a:r>
            <a:r>
              <a:rPr lang="ru-RU" dirty="0"/>
              <a:t>.  В подчинении у прилагательных и существительных – </a:t>
            </a:r>
            <a:r>
              <a:rPr lang="ru-RU" b="1" dirty="0"/>
              <a:t>приименными</a:t>
            </a:r>
            <a:r>
              <a:rPr lang="ru-RU" dirty="0"/>
              <a:t> (приадъективными и присубстантивными).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Приглагольные дополнения в свою очередь делятся на </a:t>
            </a:r>
            <a:r>
              <a:rPr lang="ru-RU" b="1" dirty="0"/>
              <a:t>прямое</a:t>
            </a:r>
            <a:r>
              <a:rPr lang="ru-RU" dirty="0"/>
              <a:t> дополнение и </a:t>
            </a:r>
            <a:r>
              <a:rPr lang="ru-RU" b="1" dirty="0"/>
              <a:t>косвенное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Прямое дополнение – это дополнение в форме Вин. п. без предлога, т.е. сочетающееся с переходными глаголами: </a:t>
            </a:r>
          </a:p>
          <a:p>
            <a:pPr algn="just"/>
            <a:r>
              <a:rPr lang="ru-RU" i="1" dirty="0"/>
              <a:t>Бабушка вяжет свитер;</a:t>
            </a:r>
          </a:p>
          <a:p>
            <a:pPr algn="just"/>
            <a:r>
              <a:rPr lang="ru-RU" i="1" dirty="0"/>
              <a:t>Студенты слушают лекцию; </a:t>
            </a:r>
          </a:p>
          <a:p>
            <a:pPr algn="just"/>
            <a:r>
              <a:rPr lang="ru-RU" i="1" dirty="0"/>
              <a:t>Павел пишет дипломную работу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Также к прямому дополнению относятся дополнения, выраженные</a:t>
            </a:r>
          </a:p>
          <a:p>
            <a:pPr algn="just"/>
            <a:r>
              <a:rPr lang="ru-RU" dirty="0"/>
              <a:t>•	Родительным отрицания: </a:t>
            </a:r>
            <a:r>
              <a:rPr lang="ru-RU" i="1" dirty="0"/>
              <a:t>Он не произнес ни слова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Родительным партитивным, употребляемый, когда действие охватывает часть предмета, не весь: </a:t>
            </a:r>
            <a:r>
              <a:rPr lang="ru-RU" i="1" dirty="0"/>
              <a:t>Налейте мне чаю</a:t>
            </a:r>
            <a:r>
              <a:rPr lang="ru-RU" dirty="0"/>
              <a:t>.  Ср: </a:t>
            </a:r>
            <a:r>
              <a:rPr lang="ru-RU" i="1" dirty="0"/>
              <a:t>Дедушка принес детям конфеты/Принеси еще конфет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Косвенное дополнение </a:t>
            </a:r>
            <a:r>
              <a:rPr lang="ru-RU" dirty="0"/>
              <a:t>– дополнение, выражаемое другими формами, без предлога или с предлогом, сочетается с непереходными глаголами: </a:t>
            </a:r>
            <a:r>
              <a:rPr lang="ru-RU" i="1" dirty="0"/>
              <a:t>Чем я могу помочь? Маме нравится твое платье. Защищайте глаза от солнца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78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C10DD5E-B74A-40C5-99D0-A2498F19CA4F}"/>
              </a:ext>
            </a:extLst>
          </p:cNvPr>
          <p:cNvSpPr/>
          <p:nvPr/>
        </p:nvSpPr>
        <p:spPr>
          <a:xfrm>
            <a:off x="1091184" y="834474"/>
            <a:ext cx="10009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Выбор падежной формы и предлога зависят от валентности глагола. Управление отчасти обусловлено семантикой, но чаще это исторически сложившийся узус.</a:t>
            </a:r>
          </a:p>
          <a:p>
            <a:pPr algn="just"/>
            <a:r>
              <a:rPr lang="ru-RU" dirty="0"/>
              <a:t>В русско-чешском сопоставительном плане наблюдается много различий в выражении дополнения, например: </a:t>
            </a:r>
            <a:r>
              <a:rPr lang="ru-RU" i="1" dirty="0"/>
              <a:t>избегать ошибок, взять у ребенка спички, улыбаться детям, уважать коллегу, пользоваться словарем, прятать от мужа, увлекаться искусством, поздравить маму, просить у отца денег, голосовать за кандидата, сосредоточиться на одной проблеме </a:t>
            </a:r>
            <a:r>
              <a:rPr lang="ru-RU" dirty="0"/>
              <a:t>....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Глаголы могут сочетаться с несколькими дополнениями (трехвалентные глаголы): </a:t>
            </a:r>
          </a:p>
          <a:p>
            <a:pPr algn="just"/>
            <a:r>
              <a:rPr lang="ru-RU" i="1" dirty="0"/>
              <a:t>предупредить друга о приезде</a:t>
            </a:r>
          </a:p>
          <a:p>
            <a:pPr algn="just"/>
            <a:r>
              <a:rPr lang="ru-RU" i="1" dirty="0"/>
              <a:t>поздравить маму с днем рождения</a:t>
            </a:r>
          </a:p>
          <a:p>
            <a:pPr algn="just"/>
            <a:r>
              <a:rPr lang="ru-RU" i="1" dirty="0"/>
              <a:t>попросить брата о помощи</a:t>
            </a:r>
          </a:p>
          <a:p>
            <a:pPr algn="just"/>
            <a:r>
              <a:rPr lang="ru-RU" i="1" dirty="0"/>
              <a:t>украсть у иностранца чемодан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619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60D92A8-A3FB-44A3-B0DE-362AC09979D5}"/>
              </a:ext>
            </a:extLst>
          </p:cNvPr>
          <p:cNvSpPr/>
          <p:nvPr/>
        </p:nvSpPr>
        <p:spPr>
          <a:xfrm>
            <a:off x="1078992" y="835212"/>
            <a:ext cx="99486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Приименное дополение</a:t>
            </a:r>
          </a:p>
          <a:p>
            <a:pPr algn="just"/>
            <a:r>
              <a:rPr lang="ru-RU" dirty="0"/>
              <a:t>Эти дополнения синтаксически зависят от существительных (обычно отглагольных), прилагательных и слов категории состояния (предикативных наречий): </a:t>
            </a:r>
          </a:p>
          <a:p>
            <a:pPr algn="just"/>
            <a:r>
              <a:rPr lang="ru-RU" i="1" dirty="0"/>
              <a:t>согласен с предложением</a:t>
            </a:r>
          </a:p>
          <a:p>
            <a:pPr algn="just"/>
            <a:r>
              <a:rPr lang="ru-RU" i="1" dirty="0"/>
              <a:t>способный к музыке</a:t>
            </a:r>
          </a:p>
          <a:p>
            <a:pPr algn="just"/>
            <a:r>
              <a:rPr lang="ru-RU" i="1" dirty="0"/>
              <a:t>довольный ответом</a:t>
            </a:r>
          </a:p>
          <a:p>
            <a:pPr algn="just"/>
            <a:r>
              <a:rPr lang="ru-RU" i="1" dirty="0"/>
              <a:t>отношение к делу</a:t>
            </a:r>
          </a:p>
          <a:p>
            <a:pPr algn="just"/>
            <a:r>
              <a:rPr lang="ru-RU" i="1" dirty="0"/>
              <a:t>работа над рукописями</a:t>
            </a:r>
          </a:p>
          <a:p>
            <a:pPr algn="just"/>
            <a:r>
              <a:rPr lang="ru-RU" i="1" dirty="0"/>
              <a:t>страшно за сына</a:t>
            </a:r>
          </a:p>
          <a:p>
            <a:pPr algn="just"/>
            <a:r>
              <a:rPr lang="ru-RU" i="1" dirty="0"/>
              <a:t>жаль котенка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Однако, этот вопрос остается спорным, потому что, например:</a:t>
            </a:r>
          </a:p>
          <a:p>
            <a:pPr algn="just"/>
            <a:r>
              <a:rPr lang="ru-RU" i="1" dirty="0"/>
              <a:t>Поиски сестры </a:t>
            </a:r>
            <a:r>
              <a:rPr lang="ru-RU" dirty="0"/>
              <a:t>(есть глагольная семантика, следовательно, это дополнение)</a:t>
            </a:r>
          </a:p>
          <a:p>
            <a:pPr algn="just"/>
            <a:r>
              <a:rPr lang="ru-RU" i="1" dirty="0"/>
              <a:t>Часы отца </a:t>
            </a:r>
            <a:r>
              <a:rPr lang="ru-RU" dirty="0"/>
              <a:t>(это определение).</a:t>
            </a:r>
          </a:p>
          <a:p>
            <a:r>
              <a:rPr lang="ru-RU" dirty="0"/>
              <a:t> </a:t>
            </a:r>
          </a:p>
          <a:p>
            <a:r>
              <a:rPr lang="ru-RU" i="1" dirty="0"/>
              <a:t>Тулин съел бутерброды</a:t>
            </a:r>
            <a:r>
              <a:rPr lang="ru-RU" dirty="0"/>
              <a:t> </a:t>
            </a:r>
            <a:r>
              <a:rPr lang="ru-RU" b="1" i="1" dirty="0"/>
              <a:t>с сыром, с ветчиной</a:t>
            </a:r>
            <a:r>
              <a:rPr lang="ru-RU" dirty="0"/>
              <a:t>. Дополнение? Определение несогласованное? </a:t>
            </a:r>
          </a:p>
          <a:p>
            <a:r>
              <a:rPr lang="ru-RU" u="sng" dirty="0"/>
              <a:t>Расширенные вопросы</a:t>
            </a:r>
            <a:r>
              <a:rPr lang="ru-RU" dirty="0"/>
              <a:t>: </a:t>
            </a:r>
            <a:r>
              <a:rPr lang="ru-RU" i="1" dirty="0"/>
              <a:t>Тебе бутерброд </a:t>
            </a:r>
            <a:r>
              <a:rPr lang="ru-RU" i="1" u="sng" dirty="0"/>
              <a:t>с сыром или с чем</a:t>
            </a:r>
            <a:r>
              <a:rPr lang="ru-RU" i="1" dirty="0"/>
              <a:t>? Ты съел бутерброд </a:t>
            </a:r>
            <a:r>
              <a:rPr lang="ru-RU" i="1" u="sng" dirty="0"/>
              <a:t>с колбасой</a:t>
            </a:r>
            <a:r>
              <a:rPr lang="ru-RU" i="1" dirty="0"/>
              <a:t>, а теперь </a:t>
            </a:r>
            <a:r>
              <a:rPr lang="ru-RU" i="1" u="sng" dirty="0"/>
              <a:t>какой</a:t>
            </a:r>
            <a:r>
              <a:rPr lang="ru-RU" i="1" dirty="0"/>
              <a:t> хочешь?</a:t>
            </a:r>
            <a:endParaRPr lang="cs-CZ" dirty="0"/>
          </a:p>
          <a:p>
            <a:r>
              <a:rPr lang="ru-RU" dirty="0"/>
              <a:t>Переход от дополнения к определению, но с преобладанием объектного значения! </a:t>
            </a:r>
            <a:endParaRPr lang="cs-CZ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64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2D316-A6F9-4980-8DD2-163A2B63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238444-C0B3-4E61-8FD6-0777123F2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Определение - </a:t>
            </a:r>
            <a:r>
              <a:rPr lang="ru-RU" dirty="0"/>
              <a:t>второстепенный член предложения, распространяющий слово со значением предметности, называя его признак.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Определение может пояснять любое синтаксическое существительное независимо от функции этого существительного в предложении. Между определением и определяемым словом возникают определительные отношения: </a:t>
            </a:r>
            <a:r>
              <a:rPr lang="ru-RU" i="1" dirty="0"/>
              <a:t>дожди частые, осенние, непрерывные.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В зависимости от синтаксической связи между определением и поясняемым словом определения делятся на </a:t>
            </a:r>
            <a:r>
              <a:rPr lang="ru-RU" b="1" dirty="0"/>
              <a:t>согласованные</a:t>
            </a:r>
            <a:r>
              <a:rPr lang="ru-RU" dirty="0"/>
              <a:t>, </a:t>
            </a:r>
            <a:r>
              <a:rPr lang="ru-RU" b="1" dirty="0"/>
              <a:t>несогласованные</a:t>
            </a:r>
            <a:r>
              <a:rPr lang="ru-RU" dirty="0"/>
              <a:t> и </a:t>
            </a:r>
            <a:r>
              <a:rPr lang="ru-RU" b="1" dirty="0"/>
              <a:t>с нулевым согласованием</a:t>
            </a:r>
            <a:r>
              <a:rPr lang="ru-RU" dirty="0"/>
              <a:t>. 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Несогласованные определения могут быть управляющими </a:t>
            </a:r>
            <a:r>
              <a:rPr lang="ru-RU" i="1" dirty="0"/>
              <a:t>(цветы яблони, глубина реки, года юности, министр просвещения)</a:t>
            </a:r>
            <a:r>
              <a:rPr lang="ru-RU" dirty="0"/>
              <a:t> или примыкающими </a:t>
            </a:r>
            <a:r>
              <a:rPr lang="ru-RU" i="1" dirty="0"/>
              <a:t>(макароны по-флотски, совет отдохнуть, яйцо вкрутую). </a:t>
            </a:r>
            <a:r>
              <a:rPr lang="ru-RU" dirty="0"/>
              <a:t>Определения с нулевым согласованием – примыкающие </a:t>
            </a:r>
            <a:r>
              <a:rPr lang="ru-RU" i="1" dirty="0"/>
              <a:t>(цвет бордо, ягода поспелее).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86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F04B077C-1815-48DC-885D-ABAA860F1C96}"/>
              </a:ext>
            </a:extLst>
          </p:cNvPr>
          <p:cNvSpPr/>
          <p:nvPr/>
        </p:nvSpPr>
        <p:spPr>
          <a:xfrm>
            <a:off x="1170432" y="720126"/>
            <a:ext cx="10015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Согласованные определения </a:t>
            </a:r>
            <a:r>
              <a:rPr lang="ru-RU" dirty="0"/>
              <a:t>выражаются частями речи, которые могут согласоваться с синтаксическим существительным, способны уподобляться ему в числе и падеже, а в единственном числе и в роде. </a:t>
            </a:r>
          </a:p>
          <a:p>
            <a:pPr algn="just"/>
            <a:r>
              <a:rPr lang="ru-RU" dirty="0"/>
              <a:t>Итак, согласованные определения могут быть выражены:</a:t>
            </a:r>
          </a:p>
          <a:p>
            <a:pPr algn="just"/>
            <a:r>
              <a:rPr lang="ru-RU" dirty="0"/>
              <a:t>•	прилагательным: </a:t>
            </a:r>
            <a:r>
              <a:rPr lang="ru-RU" i="1" dirty="0"/>
              <a:t>На деревянном столе стояла </a:t>
            </a:r>
            <a:r>
              <a:rPr lang="ru-RU" b="1" i="1" dirty="0"/>
              <a:t>стеклянная</a:t>
            </a:r>
            <a:r>
              <a:rPr lang="ru-RU" i="1" dirty="0"/>
              <a:t> ваза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числительным: </a:t>
            </a:r>
            <a:r>
              <a:rPr lang="ru-RU" i="1" dirty="0"/>
              <a:t>У них родился </a:t>
            </a:r>
            <a:r>
              <a:rPr lang="ru-RU" b="1" i="1" dirty="0"/>
              <a:t>второй</a:t>
            </a:r>
            <a:r>
              <a:rPr lang="ru-RU" i="1" dirty="0"/>
              <a:t> ребенок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местоимением: </a:t>
            </a:r>
            <a:r>
              <a:rPr lang="ru-RU" i="1" dirty="0"/>
              <a:t>Тебя искала </a:t>
            </a:r>
            <a:r>
              <a:rPr lang="ru-RU" b="1" i="1" dirty="0"/>
              <a:t>какая-то</a:t>
            </a:r>
            <a:r>
              <a:rPr lang="ru-RU" i="1" dirty="0"/>
              <a:t> женщина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•	причастием: </a:t>
            </a:r>
            <a:r>
              <a:rPr lang="ru-RU" i="1" dirty="0"/>
              <a:t>О </a:t>
            </a:r>
            <a:r>
              <a:rPr lang="ru-RU" b="1" i="1" dirty="0"/>
              <a:t>рассказанных</a:t>
            </a:r>
            <a:r>
              <a:rPr lang="ru-RU" i="1" dirty="0"/>
              <a:t> Верой событиях мы старались молчать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Согласованные определения, выраженные причастиями, могут иметь при себе зависимые слова и образовывать, таким образом, </a:t>
            </a:r>
            <a:r>
              <a:rPr lang="ru-RU" b="1" dirty="0"/>
              <a:t>причастный оборот</a:t>
            </a:r>
            <a:r>
              <a:rPr lang="ru-RU" dirty="0"/>
              <a:t>, который является одним членом предложения – определением: </a:t>
            </a:r>
          </a:p>
          <a:p>
            <a:pPr algn="just"/>
            <a:r>
              <a:rPr lang="ru-RU" i="1" dirty="0"/>
              <a:t>Книга, </a:t>
            </a:r>
            <a:r>
              <a:rPr lang="ru-RU" b="1" i="1" dirty="0"/>
              <a:t>подаренная братом</a:t>
            </a:r>
            <a:r>
              <a:rPr lang="ru-RU" i="1" dirty="0"/>
              <a:t>, так и валялась на полке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Студенты, </a:t>
            </a:r>
            <a:r>
              <a:rPr lang="ru-RU" b="1" i="1" dirty="0"/>
              <a:t>сдавшие все экзамены</a:t>
            </a:r>
            <a:r>
              <a:rPr lang="ru-RU" i="1" dirty="0"/>
              <a:t>, уехали домой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479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BA23631-6131-466A-8B97-BE7B5C1641C8}"/>
              </a:ext>
            </a:extLst>
          </p:cNvPr>
          <p:cNvSpPr/>
          <p:nvPr/>
        </p:nvSpPr>
        <p:spPr>
          <a:xfrm>
            <a:off x="996696" y="549438"/>
            <a:ext cx="101986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согласовании определений с именами существительными наблюдаются некоторые особенности:</a:t>
            </a:r>
          </a:p>
          <a:p>
            <a:pPr algn="just"/>
            <a:r>
              <a:rPr lang="ru-RU" b="1" i="1" dirty="0"/>
              <a:t>Согласование в роде</a:t>
            </a:r>
          </a:p>
          <a:p>
            <a:pPr algn="just"/>
            <a:r>
              <a:rPr lang="ru-RU" dirty="0"/>
              <a:t>1.	Определение, стоящее при существительном общего рода, согласуется с определяемым словом по смыслу: </a:t>
            </a:r>
            <a:r>
              <a:rPr lang="ru-RU" i="1" dirty="0"/>
              <a:t>Круглый сирота – круглая сирота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2.	В сочетаниях с несклоняемыми собственными именами типа </a:t>
            </a:r>
            <a:r>
              <a:rPr lang="ru-RU" i="1" dirty="0"/>
              <a:t>Мисиссипи, Тбилиси </a:t>
            </a:r>
            <a:r>
              <a:rPr lang="ru-RU" dirty="0"/>
              <a:t>род зависимого слова определяется родом общего понятия, к которому относится определяемое слово: </a:t>
            </a:r>
            <a:r>
              <a:rPr lang="ru-RU" i="1" dirty="0"/>
              <a:t>Мы вернулись из солнечного Тбилиси </a:t>
            </a:r>
            <a:r>
              <a:rPr lang="ru-RU" dirty="0"/>
              <a:t>(город). </a:t>
            </a:r>
            <a:r>
              <a:rPr lang="ru-RU" i="1" dirty="0"/>
              <a:t>На уроке мы читали текст о многоводной Мисиссипи </a:t>
            </a:r>
            <a:r>
              <a:rPr lang="ru-RU" dirty="0"/>
              <a:t>(река).</a:t>
            </a:r>
          </a:p>
          <a:p>
            <a:pPr marL="342900" indent="-342900" algn="just">
              <a:buAutoNum type="arabicPeriod" startAt="3"/>
            </a:pPr>
            <a:r>
              <a:rPr lang="ru-RU" dirty="0"/>
              <a:t>С названиями типа </a:t>
            </a:r>
            <a:r>
              <a:rPr lang="ru-RU" i="1" dirty="0"/>
              <a:t>доктор, профессор, инженер</a:t>
            </a:r>
            <a:r>
              <a:rPr lang="ru-RU" dirty="0"/>
              <a:t>, обозначающими как мужчин, так и женщин, определяющее слово обычно согласуется по форме: </a:t>
            </a:r>
            <a:r>
              <a:rPr lang="ru-RU" i="1" dirty="0"/>
              <a:t>Его сестра – опытный педагог; Ольга Петровна – новый директор фирмы</a:t>
            </a:r>
            <a:r>
              <a:rPr lang="ru-RU" dirty="0"/>
              <a:t>.</a:t>
            </a:r>
          </a:p>
          <a:p>
            <a:pPr algn="just"/>
            <a:r>
              <a:rPr lang="ru-RU" b="1" i="1" dirty="0"/>
              <a:t>Согласование в числе</a:t>
            </a:r>
            <a:endParaRPr lang="cs-CZ" dirty="0"/>
          </a:p>
          <a:p>
            <a:pPr algn="just"/>
            <a:r>
              <a:rPr lang="ru-RU" dirty="0"/>
              <a:t>Определение, относящееся к нескольким существительным, может стоять и в единственном, и во множественном числе: </a:t>
            </a:r>
            <a:r>
              <a:rPr lang="ru-RU" i="1" dirty="0"/>
              <a:t>Он услышал необыкновенный шум и говор; Загоревшие сестра и брат возвратились с Черного моря</a:t>
            </a:r>
            <a:r>
              <a:rPr lang="ru-RU" dirty="0"/>
              <a:t>.</a:t>
            </a:r>
            <a:endParaRPr lang="cs-CZ" dirty="0"/>
          </a:p>
          <a:p>
            <a:pPr algn="just"/>
            <a:r>
              <a:rPr lang="ru-RU" b="1" i="1" dirty="0"/>
              <a:t>Согласование в падеже</a:t>
            </a:r>
            <a:endParaRPr lang="cs-CZ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Определение, стоящее при неопределенном местоимении, согласуется с этим местоимением и в падеже, в отличие от чешского языка (!): </a:t>
            </a:r>
            <a:r>
              <a:rPr lang="ru-RU" i="1" dirty="0"/>
              <a:t>Произошло что-то странное; Расскажи что-нибудь интересное</a:t>
            </a:r>
            <a:r>
              <a:rPr lang="ru-RU" dirty="0"/>
              <a:t>.</a:t>
            </a:r>
            <a:endParaRPr lang="cs-CZ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В сочетаниях типа </a:t>
            </a:r>
            <a:r>
              <a:rPr lang="ru-RU" i="1" dirty="0"/>
              <a:t>две широкие улицы, два высоких дома, два темных окна</a:t>
            </a:r>
            <a:r>
              <a:rPr lang="ru-RU" dirty="0"/>
              <a:t> важен род определяемого существительного: при словах мужского и среднего рода определение стоит в форме Родительного падежа, при словах женского – в форме Именительного падежа.</a:t>
            </a:r>
            <a:endParaRPr lang="cs-C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423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DDD157D-46CE-44F0-B681-04C9BA2E7DA4}"/>
              </a:ext>
            </a:extLst>
          </p:cNvPr>
          <p:cNvSpPr/>
          <p:nvPr/>
        </p:nvSpPr>
        <p:spPr>
          <a:xfrm>
            <a:off x="1097280" y="693063"/>
            <a:ext cx="100035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Несогласованное определение </a:t>
            </a:r>
          </a:p>
          <a:p>
            <a:pPr algn="just"/>
            <a:r>
              <a:rPr lang="ru-RU" dirty="0"/>
              <a:t>такие определения связываются, в отличие от определений согласованных, с определяемым словом по способу управления (</a:t>
            </a:r>
            <a:r>
              <a:rPr lang="ru-RU" i="1" dirty="0"/>
              <a:t>стихи поэта, сестра мужа</a:t>
            </a:r>
            <a:r>
              <a:rPr lang="ru-RU" dirty="0"/>
              <a:t>) или примыкания (</a:t>
            </a:r>
            <a:r>
              <a:rPr lang="ru-RU" i="1" dirty="0"/>
              <a:t>макароны по-флотски, кофе по-турецки, желание учиться</a:t>
            </a:r>
            <a:r>
              <a:rPr lang="ru-RU" dirty="0"/>
              <a:t>). </a:t>
            </a:r>
          </a:p>
          <a:p>
            <a:pPr algn="just"/>
            <a:r>
              <a:rPr lang="ru-RU" dirty="0"/>
              <a:t>Несогласованные определения могут быть выражены:</a:t>
            </a:r>
          </a:p>
          <a:p>
            <a:pPr algn="just"/>
            <a:r>
              <a:rPr lang="ru-RU" dirty="0"/>
              <a:t>•	существительным без предлога (Родительный и Творительный падежи) и с предлогом: </a:t>
            </a:r>
          </a:p>
          <a:p>
            <a:pPr algn="just"/>
            <a:r>
              <a:rPr lang="ru-RU" i="1" dirty="0"/>
              <a:t>На столе лежала тетрадь </a:t>
            </a:r>
            <a:r>
              <a:rPr lang="ru-RU" b="1" i="1" dirty="0"/>
              <a:t>студентки</a:t>
            </a:r>
            <a:r>
              <a:rPr lang="ru-RU" i="1" dirty="0"/>
              <a:t>. </a:t>
            </a:r>
          </a:p>
          <a:p>
            <a:pPr algn="just"/>
            <a:r>
              <a:rPr lang="ru-RU" i="1" dirty="0"/>
              <a:t>Завтра у нас будет лекция </a:t>
            </a:r>
            <a:r>
              <a:rPr lang="ru-RU" b="1" i="1" dirty="0"/>
              <a:t>по синтаксису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Это была прекрасная шкатулка </a:t>
            </a:r>
            <a:r>
              <a:rPr lang="ru-RU" b="1" i="1" dirty="0"/>
              <a:t>из дерева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наречием: </a:t>
            </a:r>
          </a:p>
          <a:p>
            <a:pPr algn="just"/>
            <a:r>
              <a:rPr lang="ru-RU" i="1" dirty="0"/>
              <a:t>Марина позавтракала яйцами </a:t>
            </a:r>
            <a:r>
              <a:rPr lang="ru-RU" b="1" i="1" dirty="0"/>
              <a:t>всмятку</a:t>
            </a:r>
            <a:r>
              <a:rPr lang="ru-RU" i="1" dirty="0"/>
              <a:t> </a:t>
            </a:r>
            <a:r>
              <a:rPr lang="ru-RU" dirty="0"/>
              <a:t>(naměkko).</a:t>
            </a:r>
          </a:p>
          <a:p>
            <a:pPr algn="just"/>
            <a:r>
              <a:rPr lang="ru-RU" i="1" dirty="0"/>
              <a:t>На ужин он приготовил макароны </a:t>
            </a:r>
            <a:r>
              <a:rPr lang="ru-RU" b="1" i="1" dirty="0"/>
              <a:t>по-флотски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Утром его ждала езда </a:t>
            </a:r>
            <a:r>
              <a:rPr lang="ru-RU" b="1" i="1" dirty="0"/>
              <a:t>верхом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инфинитивом: </a:t>
            </a:r>
          </a:p>
          <a:p>
            <a:pPr algn="just"/>
            <a:r>
              <a:rPr lang="ru-RU" i="1" dirty="0"/>
              <a:t>Его не покидала надежда с ней </a:t>
            </a:r>
            <a:r>
              <a:rPr lang="ru-RU" b="1" i="1" dirty="0"/>
              <a:t>встретиться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Без желания </a:t>
            </a:r>
            <a:r>
              <a:rPr lang="ru-RU" b="1" i="1" dirty="0"/>
              <a:t>учиться</a:t>
            </a:r>
            <a:r>
              <a:rPr lang="ru-RU" i="1" dirty="0"/>
              <a:t> у тебя ничего не получится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синтаксически неделимым словосочетанием: </a:t>
            </a:r>
          </a:p>
          <a:p>
            <a:pPr algn="just"/>
            <a:r>
              <a:rPr lang="ru-RU" i="1" dirty="0"/>
              <a:t>У окна сидела женщина </a:t>
            </a:r>
            <a:r>
              <a:rPr lang="ru-RU" b="1" i="1" dirty="0"/>
              <a:t>лет пятидесяти</a:t>
            </a:r>
            <a:r>
              <a:rPr lang="ru-RU" dirty="0"/>
              <a:t>. </a:t>
            </a:r>
          </a:p>
          <a:p>
            <a:pPr algn="just"/>
            <a:r>
              <a:rPr lang="ru-RU" i="1" dirty="0"/>
              <a:t>На берегу стоял дом </a:t>
            </a:r>
            <a:r>
              <a:rPr lang="ru-RU" b="1" i="1" dirty="0"/>
              <a:t>с соломенной крышей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284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877789-C943-457D-B991-DD2DEAA8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3995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ru-RU" sz="3100" b="1" dirty="0"/>
              <a:t>Несогласованное определение </a:t>
            </a:r>
            <a:br>
              <a:rPr lang="ru-RU" b="1" dirty="0"/>
            </a:b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0BFE842-1B96-4D3E-A40B-256C4FED0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56" y="2472119"/>
            <a:ext cx="4209776" cy="3317875"/>
          </a:xfrm>
        </p:spPr>
      </p:pic>
    </p:spTree>
    <p:extLst>
      <p:ext uri="{BB962C8B-B14F-4D97-AF65-F5344CB8AC3E}">
        <p14:creationId xmlns:p14="http://schemas.microsoft.com/office/powerpoint/2010/main" val="675907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12DFF30-F190-44CF-9DD8-CFEB686A4726}"/>
              </a:ext>
            </a:extLst>
          </p:cNvPr>
          <p:cNvSpPr/>
          <p:nvPr/>
        </p:nvSpPr>
        <p:spPr>
          <a:xfrm>
            <a:off x="1127760" y="725484"/>
            <a:ext cx="10027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Определения с невыраженным/нулевым согласованием</a:t>
            </a:r>
          </a:p>
          <a:p>
            <a:pPr algn="just"/>
            <a:r>
              <a:rPr lang="ru-RU" dirty="0"/>
              <a:t>это определения, которые бы могли, в принципе, согласоваться. Такие определения связаны с определяемым словом по способу примыкания. </a:t>
            </a:r>
          </a:p>
          <a:p>
            <a:pPr algn="just"/>
            <a:r>
              <a:rPr lang="ru-RU" dirty="0"/>
              <a:t>Они бывают выражены:</a:t>
            </a:r>
          </a:p>
          <a:p>
            <a:pPr algn="just"/>
            <a:r>
              <a:rPr lang="ru-RU" dirty="0"/>
              <a:t>•	неизменяемые прилагательные: </a:t>
            </a:r>
          </a:p>
          <a:p>
            <a:pPr algn="just"/>
            <a:r>
              <a:rPr lang="ru-RU" i="1" dirty="0"/>
              <a:t>На ней было платье </a:t>
            </a:r>
            <a:r>
              <a:rPr lang="ru-RU" b="1" i="1" dirty="0"/>
              <a:t>беж</a:t>
            </a:r>
            <a:r>
              <a:rPr lang="ru-RU" i="1" dirty="0"/>
              <a:t>. </a:t>
            </a:r>
          </a:p>
          <a:p>
            <a:pPr algn="just"/>
            <a:r>
              <a:rPr lang="ru-RU" i="1" dirty="0"/>
              <a:t>Не люблю цвет </a:t>
            </a:r>
            <a:r>
              <a:rPr lang="ru-RU" b="1" i="1" dirty="0"/>
              <a:t>хаки</a:t>
            </a:r>
            <a:r>
              <a:rPr lang="ru-RU" i="1" dirty="0"/>
              <a:t>, напоминает об отце.</a:t>
            </a:r>
          </a:p>
          <a:p>
            <a:pPr algn="just"/>
            <a:r>
              <a:rPr lang="ru-RU" dirty="0"/>
              <a:t>•	неизменяемая форма сравнительной степени прилагательного: </a:t>
            </a:r>
          </a:p>
          <a:p>
            <a:pPr algn="just"/>
            <a:r>
              <a:rPr lang="ru-RU" i="1" dirty="0"/>
              <a:t>Он был связан дружбой с девушкой </a:t>
            </a:r>
            <a:r>
              <a:rPr lang="ru-RU" b="1" i="1" dirty="0"/>
              <a:t>старше</a:t>
            </a:r>
            <a:r>
              <a:rPr lang="ru-RU" i="1" dirty="0"/>
              <a:t> его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Мужчина </a:t>
            </a:r>
            <a:r>
              <a:rPr lang="ru-RU" b="1" i="1" dirty="0"/>
              <a:t>постарше</a:t>
            </a:r>
            <a:r>
              <a:rPr lang="ru-RU" i="1" dirty="0"/>
              <a:t> пытался было влезть без очереди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•	неизменяемые притяжательные местоимения 3 лица: </a:t>
            </a:r>
          </a:p>
          <a:p>
            <a:pPr algn="just"/>
            <a:r>
              <a:rPr lang="ru-RU" i="1" dirty="0"/>
              <a:t>Все любили смотреть на </a:t>
            </a:r>
            <a:r>
              <a:rPr lang="ru-RU" b="1" i="1" dirty="0"/>
              <a:t>их</a:t>
            </a:r>
            <a:r>
              <a:rPr lang="ru-RU" i="1" dirty="0"/>
              <a:t> работу</a:t>
            </a:r>
            <a:r>
              <a:rPr lang="ru-RU" dirty="0"/>
              <a:t>.</a:t>
            </a:r>
          </a:p>
          <a:p>
            <a:pPr algn="just"/>
            <a:r>
              <a:rPr lang="ru-RU" b="1" i="1" dirty="0"/>
              <a:t>Ее </a:t>
            </a:r>
            <a:r>
              <a:rPr lang="ru-RU" i="1" dirty="0"/>
              <a:t>идеи всегда были оригинальны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81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DA733BE-A1ED-4D1A-A614-4B8A13640745}"/>
              </a:ext>
            </a:extLst>
          </p:cNvPr>
          <p:cNvSpPr/>
          <p:nvPr/>
        </p:nvSpPr>
        <p:spPr>
          <a:xfrm>
            <a:off x="1383792" y="997125"/>
            <a:ext cx="9765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Все члены предложения могут быть характеризованы как </a:t>
            </a:r>
            <a:r>
              <a:rPr lang="ru-RU" b="1" dirty="0"/>
              <a:t>морфологизованные</a:t>
            </a:r>
            <a:r>
              <a:rPr lang="ru-RU" dirty="0"/>
              <a:t> и </a:t>
            </a:r>
            <a:r>
              <a:rPr lang="ru-RU" b="1" dirty="0"/>
              <a:t>неморфологизованные</a:t>
            </a:r>
            <a:r>
              <a:rPr lang="ru-RU" dirty="0"/>
              <a:t> (понимание синтаксиса как застывшей грамматики: каждая часть речи выделились благодаря тому, что она специализировались для выражения того или иного члена предложения, то есть части речи – это морфологизованные, застывшие члены предложения).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Морфологизованными</a:t>
            </a:r>
            <a:r>
              <a:rPr lang="ru-RU" dirty="0"/>
              <a:t> являются те члены предложения, которые выражены специализированными для данной функции грамматическими формами: </a:t>
            </a:r>
          </a:p>
          <a:p>
            <a:pPr algn="just"/>
            <a:r>
              <a:rPr lang="ru-RU" dirty="0"/>
              <a:t>подлежащее – именительным падежом существительного: </a:t>
            </a:r>
            <a:r>
              <a:rPr lang="ru-RU" i="1" dirty="0"/>
              <a:t>Мама готовит обед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дополнение – косвенными падежами существительного: </a:t>
            </a:r>
            <a:r>
              <a:rPr lang="ru-RU" i="1" dirty="0"/>
              <a:t>Я купила роман Достоевского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определение – прилагательным: </a:t>
            </a:r>
            <a:r>
              <a:rPr lang="ru-RU" i="1" dirty="0"/>
              <a:t>Мне подарили русско-чешский словарь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обстоятельство – наречием: </a:t>
            </a:r>
            <a:r>
              <a:rPr lang="ru-RU" i="1" dirty="0"/>
              <a:t>Вечером мы идем в гости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30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C1E23-D4F1-475F-9C00-629E113B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ED0BFD-581A-4851-B26F-ED141400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Приложение</a:t>
            </a:r>
            <a:r>
              <a:rPr lang="ru-RU" dirty="0"/>
              <a:t> – определение, выраженное существительным, которое согласуется с определяемым словом в падеже и носит уточняющий характер.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Приложение через параллельное наименование может давать качественную характеристику предмета, указывать на профессию, род занятий, национальность лица. Т.е. приложение служит для уточнения определяемого слова, определяя предмет, приложения дает ему другое название.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Приложения могут относиться к любому члену предложения, выраженному синтаксическим существительным (существительное, личное местоимение, субстантивированное прилагательное и причастие, а также числительное).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100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B018E69-35A3-4717-8795-74905384D4CF}"/>
              </a:ext>
            </a:extLst>
          </p:cNvPr>
          <p:cNvSpPr/>
          <p:nvPr/>
        </p:nvSpPr>
        <p:spPr>
          <a:xfrm>
            <a:off x="1219200" y="824960"/>
            <a:ext cx="980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Различают следующие семантические группы приложений: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географические названия:</a:t>
            </a:r>
          </a:p>
          <a:p>
            <a:r>
              <a:rPr lang="ru-RU" i="1" dirty="0"/>
              <a:t>Отъехав несколько километр, мы подошли к городу Рязани.</a:t>
            </a:r>
          </a:p>
          <a:p>
            <a:r>
              <a:rPr lang="ru-RU" i="1" dirty="0"/>
              <a:t>Мы поедем на экскурсию на озеро Байкал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названия предприятий, книг, газет и пр.:</a:t>
            </a:r>
          </a:p>
          <a:p>
            <a:r>
              <a:rPr lang="ru-RU" i="1" dirty="0"/>
              <a:t>Я тогда работал секретарем в газете «Московская правда».</a:t>
            </a:r>
          </a:p>
          <a:p>
            <a:r>
              <a:rPr lang="ru-RU" i="1" dirty="0"/>
              <a:t>А пароход «Тургенев» уже тогда считался судном устаревшим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3. обозначение качеств, свойств лица или предмета:</a:t>
            </a:r>
          </a:p>
          <a:p>
            <a:r>
              <a:rPr lang="ru-RU" i="1" dirty="0"/>
              <a:t>Спит петух-драчун.</a:t>
            </a:r>
          </a:p>
          <a:p>
            <a:r>
              <a:rPr lang="ru-RU" i="1" dirty="0"/>
              <a:t>Студент-отличник получил стипендию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4. характеристика лица по возрасту, родству, национальности, социальному положению:</a:t>
            </a:r>
          </a:p>
          <a:p>
            <a:r>
              <a:rPr lang="ru-RU" i="1" dirty="0"/>
              <a:t>Во всякую погоду по улице идет девушка-почтальон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5. характеристика предмета по назначению:</a:t>
            </a:r>
          </a:p>
          <a:p>
            <a:r>
              <a:rPr lang="ru-RU" i="1" dirty="0"/>
              <a:t>Все прибывшие в город-курорт должны зарегистрироваться в отеле</a:t>
            </a:r>
            <a:r>
              <a:rPr lang="ru-RU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64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A4C76FB8-9C73-4CBA-A811-30F6D1BEF812}"/>
              </a:ext>
            </a:extLst>
          </p:cNvPr>
          <p:cNvSpPr/>
          <p:nvPr/>
        </p:nvSpPr>
        <p:spPr>
          <a:xfrm>
            <a:off x="1085088" y="842278"/>
            <a:ext cx="10119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Приложения могут присоединяться к определяемому слову при помощи союзов </a:t>
            </a:r>
            <a:r>
              <a:rPr lang="ru-RU" b="1" i="1" dirty="0"/>
              <a:t>как, или, то есть, а именно, в том числе</a:t>
            </a:r>
            <a:r>
              <a:rPr lang="ru-RU" dirty="0"/>
              <a:t>:</a:t>
            </a:r>
          </a:p>
          <a:p>
            <a:pPr algn="just"/>
            <a:r>
              <a:rPr lang="ru-RU" i="1" dirty="0"/>
              <a:t>Приставка, или префикс, является морфемой, стоящей перед корнем.</a:t>
            </a:r>
          </a:p>
          <a:p>
            <a:pPr algn="just"/>
            <a:r>
              <a:rPr lang="ru-RU" i="1" dirty="0"/>
              <a:t>Все жители деревни, особенно дети, с нетерпением ждали приезда музыкантов.</a:t>
            </a:r>
          </a:p>
          <a:p>
            <a:pPr algn="just"/>
            <a:endParaRPr lang="ru-RU" i="1" dirty="0"/>
          </a:p>
          <a:p>
            <a:pPr algn="just"/>
            <a:r>
              <a:rPr lang="ru-RU" dirty="0"/>
              <a:t>Могут также присоединяться при помощи слов например</a:t>
            </a:r>
            <a:r>
              <a:rPr lang="ru-RU" i="1" dirty="0"/>
              <a:t>, </a:t>
            </a:r>
            <a:r>
              <a:rPr lang="ru-RU" b="1" i="1" dirty="0"/>
              <a:t>по имени, по прозванию, одном словом</a:t>
            </a:r>
            <a:r>
              <a:rPr lang="ru-RU" i="1" dirty="0"/>
              <a:t>: Студент этот, по фамилии Михалевич, искренне полюбил Лаврецкого.</a:t>
            </a:r>
          </a:p>
        </p:txBody>
      </p:sp>
    </p:spTree>
    <p:extLst>
      <p:ext uri="{BB962C8B-B14F-4D97-AF65-F5344CB8AC3E}">
        <p14:creationId xmlns:p14="http://schemas.microsoft.com/office/powerpoint/2010/main" val="1267918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07473-9DF1-4401-9D68-C51D4979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Обстоятельство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3FA54A-93AF-42CD-B062-AAF80DC83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Обстоятельство - </a:t>
            </a:r>
            <a:r>
              <a:rPr lang="ru-RU" dirty="0"/>
              <a:t>второстепенный член предложения, обозначающий признак действия. Передает процессуальный предикативный признак сказуемого. </a:t>
            </a:r>
          </a:p>
          <a:p>
            <a:pPr marL="0" indent="0" algn="just">
              <a:buNone/>
            </a:pPr>
            <a:r>
              <a:rPr lang="ru-RU" dirty="0"/>
              <a:t>Между обстоятельством и словом, к которому оно относится, существуют обстоятельственные отношения: </a:t>
            </a:r>
          </a:p>
          <a:p>
            <a:pPr marL="0" indent="0" algn="just">
              <a:buNone/>
            </a:pPr>
            <a:r>
              <a:rPr lang="ru-RU" i="1" dirty="0"/>
              <a:t>Он мало смотрел по сторонам. Вчера вечером мы с ним встретились в саду.</a:t>
            </a:r>
            <a:endParaRPr lang="cs-CZ" dirty="0"/>
          </a:p>
          <a:p>
            <a:pPr marL="0" indent="0" algn="just">
              <a:buNone/>
            </a:pPr>
            <a:r>
              <a:rPr lang="ru-RU" dirty="0"/>
              <a:t>В некоторых случаях, в зависимости от предиката, отношения между обстоятельством и сказуемым могут быть комплетивными (в таком случае обстоятельства являются обязательным восполнением предиката, конститутивным членом предложения): </a:t>
            </a:r>
            <a:r>
              <a:rPr lang="ru-RU" i="1" u="sng" dirty="0"/>
              <a:t>На Красной площади</a:t>
            </a:r>
            <a:r>
              <a:rPr lang="ru-RU" i="1" dirty="0"/>
              <a:t> находится Кремль. Пушкин родился </a:t>
            </a:r>
            <a:r>
              <a:rPr lang="ru-RU" i="1" u="sng" dirty="0"/>
              <a:t>в 1799 году</a:t>
            </a:r>
            <a:r>
              <a:rPr lang="ru-RU" i="1" dirty="0"/>
              <a:t>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729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8566462-7B34-4BF2-828B-D39825D48D35}"/>
              </a:ext>
            </a:extLst>
          </p:cNvPr>
          <p:cNvSpPr/>
          <p:nvPr/>
        </p:nvSpPr>
        <p:spPr>
          <a:xfrm>
            <a:off x="1091184" y="763768"/>
            <a:ext cx="10070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Обстоятельство может быть выражено:</a:t>
            </a:r>
          </a:p>
          <a:p>
            <a:r>
              <a:rPr lang="ru-RU" dirty="0"/>
              <a:t>•	наречием: </a:t>
            </a:r>
          </a:p>
          <a:p>
            <a:r>
              <a:rPr lang="ru-RU" i="1" dirty="0"/>
              <a:t>Он быстро говорил на незнакомом языке</a:t>
            </a:r>
            <a:r>
              <a:rPr lang="ru-RU" dirty="0"/>
              <a:t>.</a:t>
            </a:r>
          </a:p>
          <a:p>
            <a:r>
              <a:rPr lang="ru-RU" i="1" dirty="0"/>
              <a:t>Очень долго тянулись минуты до начала</a:t>
            </a:r>
            <a:r>
              <a:rPr lang="ru-RU" dirty="0"/>
              <a:t>.</a:t>
            </a:r>
          </a:p>
          <a:p>
            <a:r>
              <a:rPr lang="ru-RU" dirty="0"/>
              <a:t>•	существительным в косвенном падеже: </a:t>
            </a:r>
          </a:p>
          <a:p>
            <a:r>
              <a:rPr lang="ru-RU" i="1" dirty="0"/>
              <a:t>В нашем университете учится много студентов</a:t>
            </a:r>
            <a:r>
              <a:rPr lang="ru-RU" dirty="0"/>
              <a:t>.</a:t>
            </a:r>
          </a:p>
          <a:p>
            <a:r>
              <a:rPr lang="ru-RU" i="1" dirty="0"/>
              <a:t>Закаты хороши в октябре</a:t>
            </a:r>
            <a:r>
              <a:rPr lang="ru-RU" dirty="0"/>
              <a:t>.</a:t>
            </a:r>
          </a:p>
          <a:p>
            <a:r>
              <a:rPr lang="ru-RU" dirty="0"/>
              <a:t>•	деепричастием или деепричастным оборотом: </a:t>
            </a:r>
          </a:p>
          <a:p>
            <a:r>
              <a:rPr lang="ru-RU" i="1" dirty="0"/>
              <a:t>Прочитав записку, она помчалась домой</a:t>
            </a:r>
            <a:r>
              <a:rPr lang="ru-RU" dirty="0"/>
              <a:t>.</a:t>
            </a:r>
          </a:p>
          <a:p>
            <a:r>
              <a:rPr lang="ru-RU" i="1" dirty="0"/>
              <a:t>Он уехал, ни с кем не попрощавшись.</a:t>
            </a:r>
          </a:p>
          <a:p>
            <a:r>
              <a:rPr lang="ru-RU" dirty="0"/>
              <a:t>•	инфинитивом: </a:t>
            </a:r>
          </a:p>
          <a:p>
            <a:r>
              <a:rPr lang="ru-RU" i="1" dirty="0"/>
              <a:t>Пошли деревенские ребятишки купаться, и с ними пошел Василий</a:t>
            </a:r>
            <a:r>
              <a:rPr lang="ru-RU" dirty="0"/>
              <a:t>.</a:t>
            </a:r>
          </a:p>
          <a:p>
            <a:r>
              <a:rPr lang="ru-RU" dirty="0"/>
              <a:t>•	синтаксически неделимым сочетанием, в том числе фразеологизмом: </a:t>
            </a:r>
          </a:p>
          <a:p>
            <a:r>
              <a:rPr lang="ru-RU" i="1" dirty="0"/>
              <a:t>Словарь стоит 800 рублей.</a:t>
            </a:r>
          </a:p>
          <a:p>
            <a:r>
              <a:rPr lang="ru-RU" i="1" dirty="0"/>
              <a:t>Я прочел им свой роман в один присест.</a:t>
            </a:r>
          </a:p>
          <a:p>
            <a:r>
              <a:rPr lang="ru-RU" i="1" dirty="0"/>
              <a:t>Мы перекусили на скорую руку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71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8FA76-98D6-49C7-A09C-FFE189A4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Семантическая классификация обстоятельств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5B4AE4-6E26-493A-9E03-8D733CB4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799319" cy="345982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2900" b="1" dirty="0"/>
              <a:t>обстоятельства места </a:t>
            </a:r>
            <a:r>
              <a:rPr lang="ru-RU" sz="2900" dirty="0"/>
              <a:t>могут обозначать собственно место (где?)</a:t>
            </a:r>
            <a:endParaRPr lang="cs-CZ" sz="2900" dirty="0"/>
          </a:p>
          <a:p>
            <a:pPr marL="0" indent="0">
              <a:buNone/>
            </a:pPr>
            <a:r>
              <a:rPr lang="ru-RU" sz="2900" i="1" dirty="0"/>
              <a:t>В Брно много достопримечательностей.</a:t>
            </a:r>
            <a:endParaRPr lang="cs-CZ" sz="2900" dirty="0"/>
          </a:p>
          <a:p>
            <a:pPr marL="0" indent="0">
              <a:buNone/>
            </a:pPr>
            <a:r>
              <a:rPr lang="ru-RU" sz="2900" dirty="0"/>
              <a:t>Направление движения (куда? откуда?)</a:t>
            </a:r>
            <a:endParaRPr lang="cs-CZ" sz="2900" dirty="0"/>
          </a:p>
          <a:p>
            <a:pPr marL="0" indent="0">
              <a:buNone/>
            </a:pPr>
            <a:r>
              <a:rPr lang="ru-RU" sz="2900" i="1" dirty="0"/>
              <a:t>Туча уже уносилась на восток</a:t>
            </a:r>
            <a:r>
              <a:rPr lang="ru-RU" sz="2900" dirty="0"/>
              <a:t>.</a:t>
            </a:r>
          </a:p>
          <a:p>
            <a:endParaRPr lang="cs-CZ" sz="2900" dirty="0"/>
          </a:p>
          <a:p>
            <a:pPr lvl="0"/>
            <a:r>
              <a:rPr lang="ru-RU" sz="2900" b="1" dirty="0"/>
              <a:t>обстоятельства времени </a:t>
            </a:r>
            <a:r>
              <a:rPr lang="ru-RU" sz="2900" dirty="0"/>
              <a:t>может содержать указание на определенный предел (начальный или конечный) – с/до какого времени?</a:t>
            </a:r>
            <a:endParaRPr lang="cs-CZ" sz="2900" dirty="0"/>
          </a:p>
          <a:p>
            <a:pPr marL="0" indent="0">
              <a:buNone/>
            </a:pPr>
            <a:r>
              <a:rPr lang="ru-RU" sz="2900" i="1" dirty="0"/>
              <a:t>До рассвета мы тихо беседуем. С детства он любил музыку.</a:t>
            </a:r>
            <a:endParaRPr lang="cs-CZ" sz="2900" dirty="0"/>
          </a:p>
          <a:p>
            <a:pPr marL="0" indent="0">
              <a:buNone/>
            </a:pPr>
            <a:r>
              <a:rPr lang="ru-RU" sz="2900" dirty="0"/>
              <a:t>Указание на время может быть вне определенного предела (когда?)</a:t>
            </a:r>
            <a:endParaRPr lang="cs-CZ" sz="2900" dirty="0"/>
          </a:p>
          <a:p>
            <a:pPr marL="0" indent="0">
              <a:buNone/>
            </a:pPr>
            <a:r>
              <a:rPr lang="ru-RU" sz="2900" i="1" dirty="0"/>
              <a:t>Он приедет на днях</a:t>
            </a:r>
            <a:r>
              <a:rPr lang="ru-RU" sz="2900" dirty="0"/>
              <a:t>. </a:t>
            </a:r>
            <a:endParaRPr lang="cs-CZ" sz="2900" dirty="0"/>
          </a:p>
          <a:p>
            <a:pPr marL="0" indent="0">
              <a:buNone/>
            </a:pPr>
            <a:r>
              <a:rPr lang="ru-RU" sz="2900" dirty="0"/>
              <a:t>Продолжительность, частотность действия (как долго? как часто?)</a:t>
            </a:r>
            <a:endParaRPr lang="cs-CZ" sz="2900" dirty="0"/>
          </a:p>
          <a:p>
            <a:pPr marL="0" indent="0">
              <a:buNone/>
            </a:pPr>
            <a:r>
              <a:rPr lang="ru-RU" sz="2900" i="1" dirty="0"/>
              <a:t>Я часто занимаюсь в библиотеке. Все лето он готовился к экзаменам</a:t>
            </a:r>
            <a:r>
              <a:rPr lang="ru-RU" sz="2900" dirty="0"/>
              <a:t>.</a:t>
            </a:r>
            <a:endParaRPr lang="cs-CZ" sz="2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161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A6E38176-83C1-4282-81C0-4CB9B62D67BD}"/>
              </a:ext>
            </a:extLst>
          </p:cNvPr>
          <p:cNvSpPr/>
          <p:nvPr/>
        </p:nvSpPr>
        <p:spPr>
          <a:xfrm>
            <a:off x="1103376" y="720358"/>
            <a:ext cx="9960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	</a:t>
            </a:r>
            <a:r>
              <a:rPr lang="ru-RU" b="1" dirty="0"/>
              <a:t>обстоятельство образа действия</a:t>
            </a:r>
          </a:p>
          <a:p>
            <a:pPr algn="just"/>
            <a:r>
              <a:rPr lang="ru-RU" dirty="0"/>
              <a:t>обозначает качественную характеристику действия, а также способ совершения действия (как? каким образом?): </a:t>
            </a:r>
          </a:p>
          <a:p>
            <a:pPr algn="just"/>
            <a:r>
              <a:rPr lang="ru-RU" i="1" dirty="0"/>
              <a:t>Он начал медленно есть.</a:t>
            </a:r>
          </a:p>
          <a:p>
            <a:pPr algn="just"/>
            <a:r>
              <a:rPr lang="ru-RU" i="1" dirty="0"/>
              <a:t>Ярко светило солнце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Он учился спустя рукава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Способ совершения действия может определяться посредством сравнения, уподобления. В таких случаях употребляется форма Творительного падежа существительного: </a:t>
            </a:r>
            <a:r>
              <a:rPr lang="ru-RU" i="1" dirty="0"/>
              <a:t>смотреть волком, дышать полной грудью.</a:t>
            </a:r>
          </a:p>
        </p:txBody>
      </p:sp>
    </p:spTree>
    <p:extLst>
      <p:ext uri="{BB962C8B-B14F-4D97-AF65-F5344CB8AC3E}">
        <p14:creationId xmlns:p14="http://schemas.microsoft.com/office/powerpoint/2010/main" val="1582878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20DB73DC-DBA2-4142-8CB3-87B8DADB51CC}"/>
              </a:ext>
            </a:extLst>
          </p:cNvPr>
          <p:cNvSpPr/>
          <p:nvPr/>
        </p:nvSpPr>
        <p:spPr>
          <a:xfrm>
            <a:off x="1109472" y="783027"/>
            <a:ext cx="9765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b="1" dirty="0"/>
              <a:t>обстоятельство меры и степени </a:t>
            </a:r>
            <a:r>
              <a:rPr lang="ru-RU" dirty="0"/>
              <a:t>выражают количественную характеристику</a:t>
            </a:r>
          </a:p>
          <a:p>
            <a:r>
              <a:rPr lang="ru-RU" dirty="0"/>
              <a:t>мера и степень действия или признака</a:t>
            </a:r>
          </a:p>
          <a:p>
            <a:r>
              <a:rPr lang="ru-RU" i="1" dirty="0"/>
              <a:t>Страсть как кушать хочется.</a:t>
            </a:r>
          </a:p>
          <a:p>
            <a:r>
              <a:rPr lang="ru-RU" i="1" dirty="0"/>
              <a:t>Он слишком строгий</a:t>
            </a:r>
            <a:r>
              <a:rPr lang="ru-RU" dirty="0"/>
              <a:t>.</a:t>
            </a:r>
          </a:p>
          <a:p>
            <a:r>
              <a:rPr lang="ru-RU" i="1" dirty="0"/>
              <a:t>Он собирался отстаивать свою точку зрения до последней капли крови.</a:t>
            </a:r>
          </a:p>
          <a:p>
            <a:endParaRPr lang="ru-RU" dirty="0"/>
          </a:p>
          <a:p>
            <a:r>
              <a:rPr lang="ru-RU" dirty="0"/>
              <a:t>выражают </a:t>
            </a:r>
            <a:r>
              <a:rPr lang="ru-RU" b="1" i="1" dirty="0"/>
              <a:t>количество, число, размер, цену, вес, время</a:t>
            </a:r>
          </a:p>
          <a:p>
            <a:r>
              <a:rPr lang="ru-RU" i="1" dirty="0"/>
              <a:t>Целую неделю Игорь готовился к выступлению.</a:t>
            </a:r>
          </a:p>
          <a:p>
            <a:r>
              <a:rPr lang="ru-RU" i="1" dirty="0"/>
              <a:t>Она уже трижды туда ходила. </a:t>
            </a:r>
          </a:p>
          <a:p>
            <a:r>
              <a:rPr lang="ru-RU" i="1" dirty="0"/>
              <a:t>Словарь стоит 200 рублей</a:t>
            </a:r>
            <a:r>
              <a:rPr lang="ru-RU" dirty="0"/>
              <a:t>.</a:t>
            </a:r>
          </a:p>
          <a:p>
            <a:r>
              <a:rPr lang="ru-RU" i="1" dirty="0"/>
              <a:t>Мы выехали из Петербурга впятером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243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E1CC5346-DE07-4982-B3B6-26159F2B825A}"/>
              </a:ext>
            </a:extLst>
          </p:cNvPr>
          <p:cNvSpPr/>
          <p:nvPr/>
        </p:nvSpPr>
        <p:spPr>
          <a:xfrm>
            <a:off x="1255776" y="798636"/>
            <a:ext cx="9784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	</a:t>
            </a:r>
            <a:r>
              <a:rPr lang="ru-RU" b="1" dirty="0"/>
              <a:t>обстоятельство причины </a:t>
            </a:r>
            <a:r>
              <a:rPr lang="ru-RU" dirty="0"/>
              <a:t>указывают на причину возникновения действия, а также дают обоснование действия или состояния</a:t>
            </a:r>
          </a:p>
          <a:p>
            <a:pPr algn="just"/>
            <a:r>
              <a:rPr lang="ru-RU" i="1" dirty="0"/>
              <a:t>Маша вспыхнула от стыда.</a:t>
            </a:r>
            <a:endParaRPr lang="ru-RU" dirty="0"/>
          </a:p>
          <a:p>
            <a:pPr algn="just"/>
            <a:r>
              <a:rPr lang="ru-RU" i="1" dirty="0"/>
              <a:t>У него от испуга сжалось сердце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Из-за болезни он не смог приехать на конференцию.</a:t>
            </a:r>
          </a:p>
          <a:p>
            <a:pPr algn="just"/>
            <a:r>
              <a:rPr lang="ru-RU" i="1" dirty="0"/>
              <a:t>Она сослепу упала в лужу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Обстоятельства причины могут употребляться с предлогами, подчеркивающими их значение: по причине (z důvodu, kvůli), ввиду (vzhledem, pro),  в силу (kvůli, proto, že), благодаря, на основании (dle):</a:t>
            </a:r>
          </a:p>
          <a:p>
            <a:pPr algn="just"/>
            <a:r>
              <a:rPr lang="ru-RU" i="1" dirty="0"/>
              <a:t>Движение будет перекрыто в связи с ремонтом дорог.</a:t>
            </a:r>
          </a:p>
          <a:p>
            <a:pPr algn="just"/>
            <a:r>
              <a:rPr lang="ru-RU" i="1" dirty="0"/>
              <a:t>Ввиду недостатка времени не будем отклоняться от основного предмета лекции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На основании вышеизложенного прошу рассмотреть мой вопрос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96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D0AE809-B9CD-48D8-875C-313CDDA55457}"/>
              </a:ext>
            </a:extLst>
          </p:cNvPr>
          <p:cNvSpPr/>
          <p:nvPr/>
        </p:nvSpPr>
        <p:spPr>
          <a:xfrm>
            <a:off x="1176528" y="783027"/>
            <a:ext cx="9845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	</a:t>
            </a:r>
            <a:r>
              <a:rPr lang="ru-RU" b="1" dirty="0"/>
              <a:t>обстоятельства цели </a:t>
            </a:r>
            <a:r>
              <a:rPr lang="ru-RU" dirty="0"/>
              <a:t>(с какой целью? зачем?) обозначают цель совершения того или иного действия. </a:t>
            </a:r>
          </a:p>
          <a:p>
            <a:pPr algn="just"/>
            <a:r>
              <a:rPr lang="ru-RU" dirty="0"/>
              <a:t>Обычно бывают выражены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предложно-падежными формами существительного:</a:t>
            </a:r>
          </a:p>
          <a:p>
            <a:pPr algn="just"/>
            <a:r>
              <a:rPr lang="ru-RU" i="1" dirty="0"/>
              <a:t>Олег пошел в магазин за хлебом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наречием</a:t>
            </a:r>
          </a:p>
          <a:p>
            <a:pPr algn="just"/>
            <a:r>
              <a:rPr lang="ru-RU" i="1" dirty="0"/>
              <a:t>Можно было подумать, что она это делает напоказ, назло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инфинитивом </a:t>
            </a:r>
          </a:p>
          <a:p>
            <a:pPr algn="just"/>
            <a:r>
              <a:rPr lang="ru-RU" i="1" dirty="0"/>
              <a:t>Мы приехали сюда лечиться </a:t>
            </a:r>
            <a:r>
              <a:rPr lang="ru-RU" dirty="0"/>
              <a:t>(тавтоагентный инфинитив)</a:t>
            </a:r>
          </a:p>
          <a:p>
            <a:pPr algn="just"/>
            <a:r>
              <a:rPr lang="ru-RU" i="1" dirty="0"/>
              <a:t>Его послали в санаторий лечиться </a:t>
            </a:r>
            <a:r>
              <a:rPr lang="ru-RU" dirty="0"/>
              <a:t>(гетероагентный инфинитив)</a:t>
            </a:r>
          </a:p>
        </p:txBody>
      </p:sp>
    </p:spTree>
    <p:extLst>
      <p:ext uri="{BB962C8B-B14F-4D97-AF65-F5344CB8AC3E}">
        <p14:creationId xmlns:p14="http://schemas.microsoft.com/office/powerpoint/2010/main" val="305985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C648323-D156-4443-A876-B550532387D7}"/>
              </a:ext>
            </a:extLst>
          </p:cNvPr>
          <p:cNvSpPr/>
          <p:nvPr/>
        </p:nvSpPr>
        <p:spPr>
          <a:xfrm>
            <a:off x="1194816" y="687199"/>
            <a:ext cx="98633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процессе дальнейшего развития языка параллелизм членов предложения и частей речи постепенно разрушается, части речи начинают выступать в несвойственных им синтаксических функциях, возникают неморфологизованные члены предложения. </a:t>
            </a:r>
          </a:p>
          <a:p>
            <a:r>
              <a:rPr lang="ru-RU" dirty="0"/>
              <a:t>Например, инфинитив может выступать в качестве любого члена предложения: </a:t>
            </a:r>
          </a:p>
          <a:p>
            <a:r>
              <a:rPr lang="ru-RU" i="1" dirty="0"/>
              <a:t>Гулять под дождем не так уж романтично </a:t>
            </a:r>
            <a:r>
              <a:rPr lang="ru-RU" dirty="0"/>
              <a:t>(подлежащее)</a:t>
            </a:r>
          </a:p>
          <a:p>
            <a:r>
              <a:rPr lang="ru-RU" i="1" dirty="0"/>
              <a:t>Он просит принять его </a:t>
            </a:r>
            <a:r>
              <a:rPr lang="ru-RU" dirty="0"/>
              <a:t>(дополнение)</a:t>
            </a:r>
          </a:p>
          <a:p>
            <a:r>
              <a:rPr lang="ru-RU" i="1" dirty="0"/>
              <a:t>Его мучило желание поспорить </a:t>
            </a:r>
            <a:r>
              <a:rPr lang="ru-RU" dirty="0"/>
              <a:t>(определение)</a:t>
            </a:r>
          </a:p>
          <a:p>
            <a:r>
              <a:rPr lang="ru-RU" i="1" dirty="0"/>
              <a:t>Он пошел узнать расписание </a:t>
            </a:r>
            <a:r>
              <a:rPr lang="ru-RU" dirty="0"/>
              <a:t>(обстоятельство цели).</a:t>
            </a:r>
          </a:p>
          <a:p>
            <a:endParaRPr lang="ru-RU" dirty="0"/>
          </a:p>
          <a:p>
            <a:r>
              <a:rPr lang="ru-RU" dirty="0"/>
              <a:t>К неморфологизованным формам относятся: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подлежащее, выраженное субстантивированным словом (кроме местоимения) или инфинитивом: </a:t>
            </a:r>
            <a:r>
              <a:rPr lang="ru-RU" i="1" u="sng" dirty="0"/>
              <a:t>Семеро</a:t>
            </a:r>
            <a:r>
              <a:rPr lang="ru-RU" i="1" dirty="0"/>
              <a:t> остались в живых. </a:t>
            </a:r>
            <a:r>
              <a:rPr lang="ru-RU" i="1" u="sng" dirty="0"/>
              <a:t>Болеть</a:t>
            </a:r>
            <a:r>
              <a:rPr lang="ru-RU" i="1" dirty="0"/>
              <a:t> – подводить товарищей</a:t>
            </a:r>
            <a:r>
              <a:rPr lang="ru-RU" dirty="0"/>
              <a:t>;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сказуемое, представленное аналитическими формами и неспрягаемыми формами глагола: </a:t>
            </a:r>
            <a:r>
              <a:rPr lang="ru-RU" i="1" dirty="0"/>
              <a:t>Сад </a:t>
            </a:r>
            <a:r>
              <a:rPr lang="ru-RU" i="1" u="sng" dirty="0"/>
              <a:t>выглядел запущенным</a:t>
            </a:r>
            <a:r>
              <a:rPr lang="ru-RU" i="1" dirty="0"/>
              <a:t>. Небо </a:t>
            </a:r>
            <a:r>
              <a:rPr lang="ru-RU" i="1" u="sng" dirty="0"/>
              <a:t>обложено</a:t>
            </a:r>
            <a:r>
              <a:rPr lang="ru-RU" i="1" dirty="0"/>
              <a:t> тучами</a:t>
            </a:r>
            <a:r>
              <a:rPr lang="ru-RU" dirty="0"/>
              <a:t>;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в формах существительных в косвенном падеже с предлогами и без них или в формах инфинитива: </a:t>
            </a:r>
            <a:r>
              <a:rPr lang="ru-RU" i="1" dirty="0"/>
              <a:t>Книга </a:t>
            </a:r>
            <a:r>
              <a:rPr lang="ru-RU" i="1" u="sng" dirty="0"/>
              <a:t>из библиотеки</a:t>
            </a:r>
            <a:r>
              <a:rPr lang="ru-RU" i="1" dirty="0"/>
              <a:t> пропала. Стремление </a:t>
            </a:r>
            <a:r>
              <a:rPr lang="ru-RU" i="1" u="sng" dirty="0"/>
              <a:t>разобраться </a:t>
            </a:r>
            <a:r>
              <a:rPr lang="ru-RU" i="1" dirty="0"/>
              <a:t>в происходящем охватило его</a:t>
            </a:r>
            <a:r>
              <a:rPr lang="ru-RU" dirty="0"/>
              <a:t>;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обстоятельство, выраженное деепричастием или инфинитивом:</a:t>
            </a:r>
            <a:r>
              <a:rPr lang="ru-RU" i="1" dirty="0"/>
              <a:t> Юноша приехал в город </a:t>
            </a:r>
            <a:r>
              <a:rPr lang="ru-RU" i="1" u="sng" dirty="0"/>
              <a:t>учиться</a:t>
            </a:r>
            <a:r>
              <a:rPr lang="ru-RU" i="1" dirty="0"/>
              <a:t>. Листья падали, </a:t>
            </a:r>
            <a:r>
              <a:rPr lang="ru-RU" i="1" u="sng" dirty="0"/>
              <a:t>шурша</a:t>
            </a:r>
            <a:r>
              <a:rPr lang="ru-RU" dirty="0"/>
              <a:t>.</a:t>
            </a:r>
            <a:endParaRPr lang="cs-C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216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6BA777A1-0071-499D-834C-D3662D9D0FEB}"/>
              </a:ext>
            </a:extLst>
          </p:cNvPr>
          <p:cNvSpPr/>
          <p:nvPr/>
        </p:nvSpPr>
        <p:spPr>
          <a:xfrm>
            <a:off x="1249680" y="803994"/>
            <a:ext cx="980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	</a:t>
            </a:r>
            <a:r>
              <a:rPr lang="ru-RU" b="1" dirty="0"/>
              <a:t>обстоятельства условия </a:t>
            </a:r>
            <a:r>
              <a:rPr lang="ru-RU" dirty="0"/>
              <a:t>(при каком условии? в каком случае?) обозначают условия, при которых может совершиться действие. Очень часто выражаются сочетаниями существительного с предлогами </a:t>
            </a:r>
            <a:r>
              <a:rPr lang="ru-RU" i="1" dirty="0"/>
              <a:t>в случае, при условии, при </a:t>
            </a:r>
            <a:r>
              <a:rPr lang="ru-RU" dirty="0"/>
              <a:t>или деепричастными оборотами:</a:t>
            </a:r>
          </a:p>
          <a:p>
            <a:pPr algn="just"/>
            <a:r>
              <a:rPr lang="ru-RU" i="1" dirty="0"/>
              <a:t>Ему приказали явиться и угрожали силой в случае отказа. </a:t>
            </a:r>
          </a:p>
          <a:p>
            <a:pPr algn="just"/>
            <a:r>
              <a:rPr lang="ru-RU" i="1" dirty="0"/>
              <a:t>При желании я мог бы легко ее найти.</a:t>
            </a:r>
          </a:p>
          <a:p>
            <a:pPr algn="just"/>
            <a:r>
              <a:rPr lang="ru-RU" i="1" dirty="0"/>
              <a:t>Увидев мои слезы и отчаяние, она не откажет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обстоятельство уступки </a:t>
            </a:r>
            <a:r>
              <a:rPr lang="ru-RU" dirty="0"/>
              <a:t>(вопреки чему? несмотря на что?) называют факт, вопреки которому совершается действие. Выражаются сочетаниями существительного с предлогами </a:t>
            </a:r>
            <a:r>
              <a:rPr lang="ru-RU" i="1" dirty="0"/>
              <a:t>несмотря на, вопреки, при</a:t>
            </a:r>
            <a:r>
              <a:rPr lang="ru-RU" dirty="0"/>
              <a:t>, а также деепричастными оборотами</a:t>
            </a:r>
            <a:endParaRPr lang="cs-CZ" dirty="0"/>
          </a:p>
          <a:p>
            <a:pPr algn="just"/>
            <a:r>
              <a:rPr lang="ru-RU" i="1" dirty="0"/>
              <a:t>Несмотря на плохую погоду, мы пошли гулять.</a:t>
            </a:r>
            <a:endParaRPr lang="cs-CZ" dirty="0"/>
          </a:p>
          <a:p>
            <a:pPr algn="just"/>
            <a:r>
              <a:rPr lang="ru-RU" i="1" dirty="0"/>
              <a:t>Вопреки нашим ожиданиям, он сдал экзамен на «отлично».</a:t>
            </a:r>
            <a:endParaRPr lang="cs-CZ" dirty="0"/>
          </a:p>
          <a:p>
            <a:pPr algn="just"/>
            <a:r>
              <a:rPr lang="ru-RU" i="1" dirty="0"/>
              <a:t>При всем желании сдать работу вовремя не удалось.</a:t>
            </a:r>
            <a:endParaRPr lang="cs-CZ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964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A70B5-0627-440C-A2CE-8A65F6F5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Дуплексив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A15C00-C2C9-4047-BD4C-C9362AAC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2556932"/>
            <a:ext cx="10320527" cy="34415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600" b="1" dirty="0"/>
              <a:t>Дуплексив - </a:t>
            </a:r>
            <a:r>
              <a:rPr lang="ru-RU" sz="5600" dirty="0"/>
              <a:t>второстепенный член предложения, который характеризуется одновременной связью с двумя другими членами предложения (сказуемое и подлежащее, сказуемое и дополнение). Дуплексив, таким образом, выражает определительные и обстоятельственные, определительные и объектные синтаксические отношения.</a:t>
            </a:r>
            <a:endParaRPr lang="cs-CZ" sz="5600" dirty="0"/>
          </a:p>
          <a:p>
            <a:pPr marL="0" indent="0" algn="just">
              <a:buNone/>
            </a:pPr>
            <a:r>
              <a:rPr lang="ru-RU" sz="5600" dirty="0"/>
              <a:t>Дуплексив относится к сказуемому, но в то же время может относится</a:t>
            </a:r>
            <a:endParaRPr lang="cs-CZ" sz="5600" dirty="0"/>
          </a:p>
          <a:p>
            <a:pPr lvl="0" algn="just"/>
            <a:r>
              <a:rPr lang="ru-RU" sz="5600" dirty="0"/>
              <a:t>к подлежащему: Он сидит </a:t>
            </a:r>
            <a:r>
              <a:rPr lang="ru-RU" sz="5600" u="sng" dirty="0"/>
              <a:t>усталый</a:t>
            </a:r>
            <a:r>
              <a:rPr lang="ru-RU" sz="5600" dirty="0"/>
              <a:t>.</a:t>
            </a:r>
            <a:endParaRPr lang="cs-CZ" sz="5600" dirty="0"/>
          </a:p>
          <a:p>
            <a:pPr lvl="0" algn="just"/>
            <a:r>
              <a:rPr lang="ru-RU" sz="5600" dirty="0"/>
              <a:t>к дополнению: Он </a:t>
            </a:r>
            <a:r>
              <a:rPr lang="ru-RU" sz="5600" i="1" dirty="0"/>
              <a:t>нашел</a:t>
            </a:r>
            <a:r>
              <a:rPr lang="ru-RU" sz="5600" dirty="0"/>
              <a:t> свой </a:t>
            </a:r>
            <a:r>
              <a:rPr lang="ru-RU" sz="5600" i="1" dirty="0"/>
              <a:t>дом</a:t>
            </a:r>
            <a:r>
              <a:rPr lang="ru-RU" sz="5600" dirty="0"/>
              <a:t> </a:t>
            </a:r>
            <a:r>
              <a:rPr lang="ru-RU" sz="5600" u="sng" dirty="0"/>
              <a:t>разрушенным</a:t>
            </a:r>
            <a:r>
              <a:rPr lang="ru-RU" sz="5600" dirty="0"/>
              <a:t>.</a:t>
            </a:r>
            <a:endParaRPr lang="cs-CZ" sz="5600" dirty="0"/>
          </a:p>
          <a:p>
            <a:pPr marL="0" indent="0" algn="just">
              <a:buNone/>
            </a:pPr>
            <a:endParaRPr lang="ru-RU" sz="5600" dirty="0"/>
          </a:p>
          <a:p>
            <a:pPr marL="0" indent="0" algn="just">
              <a:buNone/>
            </a:pPr>
            <a:r>
              <a:rPr lang="ru-RU" sz="5600" dirty="0"/>
              <a:t>Дуплексив может быть выражен:</a:t>
            </a:r>
            <a:endParaRPr lang="cs-CZ" sz="5600" dirty="0"/>
          </a:p>
          <a:p>
            <a:pPr lvl="0" algn="just"/>
            <a:r>
              <a:rPr lang="ru-RU" sz="5600" dirty="0"/>
              <a:t>существительным: Никто не рождается </a:t>
            </a:r>
            <a:r>
              <a:rPr lang="ru-RU" sz="5600" u="sng" dirty="0"/>
              <a:t>героем</a:t>
            </a:r>
            <a:r>
              <a:rPr lang="ru-RU" sz="5600" dirty="0"/>
              <a:t>.</a:t>
            </a:r>
            <a:endParaRPr lang="cs-CZ" sz="5600" dirty="0"/>
          </a:p>
          <a:p>
            <a:pPr lvl="0" algn="just"/>
            <a:r>
              <a:rPr lang="ru-RU" sz="5600" dirty="0"/>
              <a:t>прилагательным: Она приехала из отпуска </a:t>
            </a:r>
            <a:r>
              <a:rPr lang="ru-RU" sz="5600" u="sng" dirty="0"/>
              <a:t>загорелая</a:t>
            </a:r>
            <a:r>
              <a:rPr lang="ru-RU" sz="5600" dirty="0"/>
              <a:t>.</a:t>
            </a:r>
            <a:endParaRPr lang="cs-CZ" sz="5600" dirty="0"/>
          </a:p>
          <a:p>
            <a:pPr lvl="0" algn="just"/>
            <a:r>
              <a:rPr lang="ru-RU" sz="5600" dirty="0"/>
              <a:t>местоимением: Эту книгу я прочитал </a:t>
            </a:r>
            <a:r>
              <a:rPr lang="ru-RU" sz="5600" u="sng" dirty="0"/>
              <a:t>всю</a:t>
            </a:r>
            <a:r>
              <a:rPr lang="ru-RU" sz="5600" dirty="0"/>
              <a:t>.</a:t>
            </a:r>
            <a:endParaRPr lang="cs-CZ" sz="5600" dirty="0"/>
          </a:p>
          <a:p>
            <a:pPr lvl="0" algn="just"/>
            <a:r>
              <a:rPr lang="ru-RU" sz="5600" dirty="0"/>
              <a:t>числительным: Я заметил это </a:t>
            </a:r>
            <a:r>
              <a:rPr lang="ru-RU" sz="5600" u="sng" dirty="0"/>
              <a:t>первый</a:t>
            </a:r>
            <a:r>
              <a:rPr lang="ru-RU" sz="5600" dirty="0"/>
              <a:t>. </a:t>
            </a:r>
            <a:endParaRPr lang="cs-CZ" sz="5600" dirty="0"/>
          </a:p>
          <a:p>
            <a:pPr lvl="0" algn="just"/>
            <a:r>
              <a:rPr lang="ru-RU" sz="5600" dirty="0"/>
              <a:t>причастием: Я не видел его </a:t>
            </a:r>
            <a:r>
              <a:rPr lang="ru-RU" sz="5600" u="sng" dirty="0"/>
              <a:t>плачущим</a:t>
            </a:r>
            <a:r>
              <a:rPr lang="ru-RU" sz="5600" dirty="0"/>
              <a:t>.</a:t>
            </a:r>
            <a:endParaRPr lang="cs-CZ" sz="5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810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A3E307C-69D2-46BF-B13F-1A4920C8E190}"/>
              </a:ext>
            </a:extLst>
          </p:cNvPr>
          <p:cNvSpPr/>
          <p:nvPr/>
        </p:nvSpPr>
        <p:spPr>
          <a:xfrm>
            <a:off x="987552" y="758411"/>
            <a:ext cx="10247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сопоставительном плане отметим следующие различия:</a:t>
            </a:r>
          </a:p>
          <a:p>
            <a:pPr algn="just"/>
            <a:r>
              <a:rPr lang="ru-RU" dirty="0"/>
              <a:t>1. в русском языке, в отличие от чешского, гораздо чаще дуплексив бывает выражен формой </a:t>
            </a:r>
            <a:r>
              <a:rPr lang="ru-RU" b="1" dirty="0"/>
              <a:t>творительного падежа</a:t>
            </a:r>
            <a:r>
              <a:rPr lang="ru-RU" dirty="0"/>
              <a:t>. Таким русским конструкциям в чешском языке соответствуют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предложения с дуплексивом в форме именительного или беспредложного винительного падежа </a:t>
            </a:r>
          </a:p>
          <a:p>
            <a:pPr algn="just"/>
            <a:r>
              <a:rPr lang="ru-RU" i="1" dirty="0"/>
              <a:t>Лишь бы все остались живыми и здоровыми!</a:t>
            </a:r>
            <a:r>
              <a:rPr lang="ru-RU" dirty="0"/>
              <a:t> – Jen aby všichni zůstali živi zdrávi!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предложения с дуплексивом в сочетании со словом jako: </a:t>
            </a:r>
          </a:p>
          <a:p>
            <a:pPr algn="just"/>
            <a:r>
              <a:rPr lang="ru-RU" i="1" dirty="0"/>
              <a:t>Мы расстались большими друзьями </a:t>
            </a:r>
            <a:r>
              <a:rPr lang="ru-RU" dirty="0"/>
              <a:t>– Rozloučili jsme se jako velcí přátelé.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2. использование в функции дуплексива кратких форм прилагательных и причастий, в то время как в русском языке дуплексив выражается соответствующими </a:t>
            </a:r>
            <a:r>
              <a:rPr lang="ru-RU" b="1" dirty="0"/>
              <a:t>полными формами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Vrátil se nemocen – </a:t>
            </a:r>
            <a:r>
              <a:rPr lang="ru-RU" i="1" dirty="0"/>
              <a:t>Он вернулся больной/больным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Nespokojena s výsledky jednání odjela domů – </a:t>
            </a:r>
            <a:r>
              <a:rPr lang="ru-RU" i="1" dirty="0"/>
              <a:t>Недовольная результатами переговоров, она уехала домой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Далее, в русском языке в качестве дуплексива </a:t>
            </a:r>
            <a:r>
              <a:rPr lang="ru-RU" b="1" dirty="0"/>
              <a:t>не может выступать инфинитив</a:t>
            </a:r>
            <a:r>
              <a:rPr lang="ru-RU" dirty="0"/>
              <a:t>. Чешским конструкциям с инфинитивным дуплексивом (глаголы чувственного восприятия типа </a:t>
            </a:r>
            <a:r>
              <a:rPr lang="ru-RU" i="1" dirty="0"/>
              <a:t>видеть, слышать, чувствовать</a:t>
            </a:r>
            <a:r>
              <a:rPr lang="ru-RU" dirty="0"/>
              <a:t>) соответствуют в русском языке предложения с дуплексивом, выраженным причастием, или сложноподчиненные предложения: </a:t>
            </a:r>
          </a:p>
          <a:p>
            <a:pPr algn="just"/>
            <a:r>
              <a:rPr lang="cs-CZ" i="1" dirty="0"/>
              <a:t>Neviděl jsem ji plakat</a:t>
            </a:r>
            <a:r>
              <a:rPr lang="ru-RU" i="1" dirty="0"/>
              <a:t> – Я не видел ее плачущей / Я не видел, чтобы она плакала;</a:t>
            </a:r>
            <a:r>
              <a:rPr lang="cs-CZ" i="1" dirty="0"/>
              <a:t>  </a:t>
            </a:r>
            <a:endParaRPr lang="ru-RU" i="1" dirty="0"/>
          </a:p>
          <a:p>
            <a:pPr algn="just"/>
            <a:r>
              <a:rPr lang="cs-CZ" i="1" dirty="0"/>
              <a:t>Slyšel jsem ho přicházet</a:t>
            </a:r>
            <a:r>
              <a:rPr lang="ru-RU" i="1" dirty="0"/>
              <a:t> – Я слышал, как он приходит</a:t>
            </a:r>
            <a:r>
              <a:rPr lang="ru-RU" dirty="0"/>
              <a:t>.</a:t>
            </a:r>
            <a:endParaRPr lang="cs-CZ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709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7D3F7C5-BB38-467C-8806-8981491113CD}"/>
              </a:ext>
            </a:extLst>
          </p:cNvPr>
          <p:cNvSpPr/>
          <p:nvPr/>
        </p:nvSpPr>
        <p:spPr>
          <a:xfrm>
            <a:off x="1267968" y="907626"/>
            <a:ext cx="9893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Дуплексиву одного языка в другом языке соответствует обстоятельство: </a:t>
            </a:r>
          </a:p>
          <a:p>
            <a:r>
              <a:rPr lang="ru-RU" i="1" dirty="0"/>
              <a:t>Он ходит босиком </a:t>
            </a:r>
            <a:r>
              <a:rPr lang="ru-RU" dirty="0"/>
              <a:t>– Chodí bos; </a:t>
            </a:r>
          </a:p>
          <a:p>
            <a:r>
              <a:rPr lang="ru-RU" i="1" dirty="0"/>
              <a:t>Он сидит сгорбившись </a:t>
            </a:r>
            <a:r>
              <a:rPr lang="ru-RU" dirty="0"/>
              <a:t>– Sedí shrben; </a:t>
            </a:r>
          </a:p>
          <a:p>
            <a:r>
              <a:rPr lang="ru-RU" i="1" dirty="0"/>
              <a:t>Они живут там вдвоем </a:t>
            </a:r>
            <a:r>
              <a:rPr lang="ru-RU" dirty="0"/>
              <a:t>– Žijí tam dva.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остальных случаях дуплексив в обоих языках оформляется одинаково: </a:t>
            </a:r>
          </a:p>
          <a:p>
            <a:r>
              <a:rPr lang="ru-RU" i="1" dirty="0"/>
              <a:t>Мне одному здесь грустно </a:t>
            </a:r>
            <a:r>
              <a:rPr lang="ru-RU" dirty="0"/>
              <a:t>– Samotnému je mi tu smutno; </a:t>
            </a:r>
          </a:p>
          <a:p>
            <a:r>
              <a:rPr lang="ru-RU" i="1" dirty="0"/>
              <a:t>Он весь дрожит </a:t>
            </a:r>
            <a:r>
              <a:rPr lang="ru-RU" dirty="0"/>
              <a:t>– Celý se chvěje.</a:t>
            </a:r>
          </a:p>
        </p:txBody>
      </p:sp>
    </p:spTree>
    <p:extLst>
      <p:ext uri="{BB962C8B-B14F-4D97-AF65-F5344CB8AC3E}">
        <p14:creationId xmlns:p14="http://schemas.microsoft.com/office/powerpoint/2010/main" val="772123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738BE-DF28-42DF-A4B5-89B7927C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Детерминант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16B522-0448-4F5F-9A48-7746B6D09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Детерминант - </a:t>
            </a:r>
            <a:r>
              <a:rPr lang="ru-RU" dirty="0"/>
              <a:t>это свободная словоформа, находящаяся обычно в начале предложения и осуществляющая грамматическую связь не с одним членом предложения, а со всей предикативной единицей в целом, являясь ее распространителем: </a:t>
            </a:r>
          </a:p>
          <a:p>
            <a:pPr marL="0" indent="0">
              <a:buNone/>
            </a:pPr>
            <a:r>
              <a:rPr lang="ru-RU" i="1" dirty="0"/>
              <a:t>По вечерам доктор оставался один. </a:t>
            </a:r>
          </a:p>
          <a:p>
            <a:pPr marL="0" indent="0">
              <a:buNone/>
            </a:pPr>
            <a:r>
              <a:rPr lang="ru-RU" i="1" dirty="0"/>
              <a:t>У Ивана Ивановича большие выразительные глаза синего цвета…</a:t>
            </a:r>
            <a:endParaRPr lang="cs-CZ" dirty="0"/>
          </a:p>
          <a:p>
            <a:pPr marL="0" indent="0">
              <a:buNone/>
            </a:pPr>
            <a:r>
              <a:rPr lang="ru-RU" dirty="0"/>
              <a:t>Детерминанту сложно поставить вопрос от одного, конкретного слова, ставить вопрос целесообразнее от всего предложения в целом. С точки зрения логико-семантической вопрос лучше ставить от детерминанта к предложению: </a:t>
            </a:r>
            <a:r>
              <a:rPr lang="ru-RU" i="1" dirty="0"/>
              <a:t>по вечерам</a:t>
            </a:r>
            <a:r>
              <a:rPr lang="ru-RU" dirty="0"/>
              <a:t> что происходит? </a:t>
            </a:r>
            <a:r>
              <a:rPr lang="ru-RU" i="1" dirty="0"/>
              <a:t>у Ивана Ивановича</a:t>
            </a:r>
            <a:r>
              <a:rPr lang="ru-RU" dirty="0"/>
              <a:t> что?</a:t>
            </a:r>
            <a:endParaRPr lang="cs-CZ" dirty="0"/>
          </a:p>
          <a:p>
            <a:pPr marL="0" indent="0">
              <a:buNone/>
            </a:pPr>
            <a:r>
              <a:rPr lang="ru-RU" dirty="0"/>
              <a:t>Детерминант может быть связан с любым  по содержанию и грамматической форме предложению. При прямом порядке слов детерминант находится в препозиции к предложению, находится «перед» предложением.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414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3632425-C28A-4F57-A48C-CE3D2594BCE0}"/>
              </a:ext>
            </a:extLst>
          </p:cNvPr>
          <p:cNvSpPr/>
          <p:nvPr/>
        </p:nvSpPr>
        <p:spPr>
          <a:xfrm>
            <a:off x="1085088" y="768096"/>
            <a:ext cx="10058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своему значению детерминанты соотносятся с дополнениями и обстоятельствами. В русских грамматиках детерминанты делятся на</a:t>
            </a:r>
          </a:p>
          <a:p>
            <a:pPr algn="just"/>
            <a:r>
              <a:rPr lang="ru-RU" dirty="0"/>
              <a:t>1.	</a:t>
            </a:r>
            <a:r>
              <a:rPr lang="ru-RU" b="1" dirty="0"/>
              <a:t>обстоятельственные</a:t>
            </a:r>
            <a:r>
              <a:rPr lang="ru-RU" dirty="0"/>
              <a:t> со значением</a:t>
            </a:r>
          </a:p>
          <a:p>
            <a:pPr algn="just"/>
            <a:r>
              <a:rPr lang="ru-RU" dirty="0"/>
              <a:t>•	</a:t>
            </a:r>
            <a:r>
              <a:rPr lang="ru-RU" b="1" dirty="0"/>
              <a:t>времени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До войны он был плотник.</a:t>
            </a:r>
          </a:p>
          <a:p>
            <a:pPr algn="just"/>
            <a:r>
              <a:rPr lang="ru-RU" dirty="0"/>
              <a:t>•	</a:t>
            </a:r>
            <a:r>
              <a:rPr lang="ru-RU" b="1" dirty="0"/>
              <a:t>места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По всему лесу раздаются голоса.</a:t>
            </a:r>
          </a:p>
          <a:p>
            <a:pPr algn="just"/>
            <a:r>
              <a:rPr lang="ru-RU" dirty="0"/>
              <a:t>•	</a:t>
            </a:r>
            <a:r>
              <a:rPr lang="ru-RU" b="1" dirty="0"/>
              <a:t>причины</a:t>
            </a:r>
            <a:endParaRPr lang="ru-RU" dirty="0"/>
          </a:p>
          <a:p>
            <a:pPr algn="just"/>
            <a:r>
              <a:rPr lang="ru-RU" dirty="0"/>
              <a:t>От испуга ребенок не мог говорить.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2.	</a:t>
            </a:r>
            <a:r>
              <a:rPr lang="ru-RU" b="1" dirty="0"/>
              <a:t>субъектно-объектные</a:t>
            </a:r>
          </a:p>
          <a:p>
            <a:pPr algn="just"/>
            <a:r>
              <a:rPr lang="ru-RU" dirty="0"/>
              <a:t>например, форма субъекта действия в форме Род. п. с предлогом «у»: </a:t>
            </a:r>
            <a:r>
              <a:rPr lang="ru-RU" i="1" dirty="0"/>
              <a:t>У него </a:t>
            </a:r>
            <a:r>
              <a:rPr lang="ru-RU" dirty="0"/>
              <a:t>(детерминант) </a:t>
            </a:r>
            <a:r>
              <a:rPr lang="ru-RU" i="1" dirty="0"/>
              <a:t>на работе (обстоятельство) перенесли выходные.</a:t>
            </a:r>
          </a:p>
          <a:p>
            <a:pPr algn="just"/>
            <a:r>
              <a:rPr lang="ru-RU" i="1" dirty="0"/>
              <a:t>Для нее это было потрясением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Объектные детерминанты со значением предмета попадаются редко: </a:t>
            </a:r>
          </a:p>
          <a:p>
            <a:pPr algn="just"/>
            <a:r>
              <a:rPr lang="ru-RU" i="1" dirty="0"/>
              <a:t>С бумагой </a:t>
            </a:r>
            <a:r>
              <a:rPr lang="ru-RU" dirty="0"/>
              <a:t>(объект действия) </a:t>
            </a:r>
            <a:r>
              <a:rPr lang="ru-RU" i="1" dirty="0"/>
              <a:t>в стране напряженка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435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72E42C-1D21-4EF7-8038-DCBA7855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все понял на лекции по синтаксису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2A578BD-F741-4C75-B04F-68B385E70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2557463"/>
            <a:ext cx="5308600" cy="3317875"/>
          </a:xfrm>
        </p:spPr>
      </p:pic>
    </p:spTree>
    <p:extLst>
      <p:ext uri="{BB962C8B-B14F-4D97-AF65-F5344CB8AC3E}">
        <p14:creationId xmlns:p14="http://schemas.microsoft.com/office/powerpoint/2010/main" val="398024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15DD2-251E-48D5-B0A0-E7CCA397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Главные члены предложения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193E09-2400-4D16-ABCC-88DDEB130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Члены предложения, входящие в предикативный минимум предложения определяются как </a:t>
            </a:r>
            <a:r>
              <a:rPr lang="ru-RU" b="1" dirty="0"/>
              <a:t> главные члены предложения.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/>
              <a:t>Другими словами, подлежащее и сказуемое занимают главные синтаксические позиции в двусоставном предложении, они выражают минимум информации: </a:t>
            </a:r>
            <a:r>
              <a:rPr lang="ru-RU" i="1" dirty="0"/>
              <a:t>С моря дул влажный ветер</a:t>
            </a:r>
            <a:r>
              <a:rPr lang="ru-RU" dirty="0"/>
              <a:t> – можно свернуть до </a:t>
            </a:r>
            <a:r>
              <a:rPr lang="ru-RU" i="1" dirty="0"/>
              <a:t>Ветер дул, </a:t>
            </a:r>
            <a:r>
              <a:rPr lang="ru-RU" dirty="0"/>
              <a:t>основная структура (минимальная схема), и смысл при этом сохраняются.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72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E3C58-CD33-48D5-A85C-7D5271DA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8588"/>
          </a:xfrm>
        </p:spPr>
        <p:txBody>
          <a:bodyPr/>
          <a:lstStyle/>
          <a:p>
            <a:r>
              <a:rPr lang="ru-RU" dirty="0"/>
              <a:t>Подлежащее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B434A0-27D9-4F5A-AA25-A3BE66C21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744" y="2556932"/>
            <a:ext cx="9896853" cy="35451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/>
              <a:t>Подлежащее -  это основной центр предложения, предмет речи в широком смысле слова.  </a:t>
            </a:r>
            <a:endParaRPr lang="cs-CZ" sz="2800" dirty="0"/>
          </a:p>
          <a:p>
            <a:pPr marL="0" indent="0">
              <a:buNone/>
            </a:pPr>
            <a:r>
              <a:rPr lang="ru-RU" sz="2800" u="sng" dirty="0"/>
              <a:t>Подлежащее может быть выражено любой частью речи</a:t>
            </a:r>
            <a:r>
              <a:rPr lang="ru-RU" sz="2800" dirty="0"/>
              <a:t>:</a:t>
            </a:r>
            <a:endParaRPr lang="cs-CZ" sz="2800" dirty="0"/>
          </a:p>
          <a:p>
            <a:r>
              <a:rPr lang="ru-RU" sz="2800" i="1" dirty="0"/>
              <a:t>- предлогом:  В – предлог;</a:t>
            </a:r>
            <a:endParaRPr lang="cs-CZ" sz="2800" dirty="0"/>
          </a:p>
          <a:p>
            <a:r>
              <a:rPr lang="ru-RU" sz="2800" i="1" dirty="0"/>
              <a:t>- предложением:  Я не могу это сделать – было ее постоянным ответом;</a:t>
            </a:r>
            <a:endParaRPr lang="cs-CZ" sz="2800" dirty="0"/>
          </a:p>
          <a:p>
            <a:r>
              <a:rPr lang="ru-RU" sz="2800" i="1" dirty="0"/>
              <a:t>- словосочетанием: На деревенской улице стоял столб пыли; Откуда же набралась эта уйма знакомств?</a:t>
            </a:r>
          </a:p>
          <a:p>
            <a:endParaRPr lang="cs-CZ" sz="4800" dirty="0"/>
          </a:p>
          <a:p>
            <a:pPr marL="0" indent="0">
              <a:buNone/>
            </a:pPr>
            <a:endParaRPr lang="ru-RU" sz="4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5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562A4C2-1E25-40DE-807F-014E71B2B7B8}"/>
              </a:ext>
            </a:extLst>
          </p:cNvPr>
          <p:cNvSpPr/>
          <p:nvPr/>
        </p:nvSpPr>
        <p:spPr>
          <a:xfrm>
            <a:off x="1219200" y="762798"/>
            <a:ext cx="10027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Границы подлежащего зависят от того, что понимается под структурой (каркас или информационный минимум).</a:t>
            </a:r>
            <a:endParaRPr lang="cs-CZ" dirty="0"/>
          </a:p>
          <a:p>
            <a:r>
              <a:rPr lang="ru-RU" dirty="0"/>
              <a:t>	</a:t>
            </a:r>
          </a:p>
          <a:p>
            <a:r>
              <a:rPr lang="ru-RU" dirty="0"/>
              <a:t>Подлежащее выражается словосочетанием в следующих случаях:</a:t>
            </a:r>
            <a:endParaRPr lang="cs-CZ" dirty="0"/>
          </a:p>
          <a:p>
            <a:r>
              <a:rPr lang="ru-RU" dirty="0"/>
              <a:t>- сложное наименование - </a:t>
            </a:r>
            <a:r>
              <a:rPr lang="ru-RU" b="1" i="1" dirty="0"/>
              <a:t>Министерство высшего образования </a:t>
            </a:r>
            <a:r>
              <a:rPr lang="ru-RU" i="1" dirty="0"/>
              <a:t>приняло новый закон.</a:t>
            </a:r>
            <a:endParaRPr lang="cs-CZ" dirty="0"/>
          </a:p>
          <a:p>
            <a:r>
              <a:rPr lang="ru-RU" dirty="0"/>
              <a:t>- крылатые выражения </a:t>
            </a:r>
            <a:r>
              <a:rPr lang="ru-RU" i="1" dirty="0"/>
              <a:t> - К нашей приятной беседе была приобщена какая-то </a:t>
            </a:r>
            <a:r>
              <a:rPr lang="ru-RU" b="1" i="1" dirty="0"/>
              <a:t>филькина грамота</a:t>
            </a:r>
            <a:r>
              <a:rPr lang="ru-RU" i="1" dirty="0"/>
              <a:t>, вполне серьёзно названная «протоколом».</a:t>
            </a:r>
          </a:p>
          <a:p>
            <a:r>
              <a:rPr lang="ru-RU" dirty="0"/>
              <a:t>- словосочетание с количественным значением - </a:t>
            </a:r>
            <a:r>
              <a:rPr lang="ru-RU" b="1" i="1" dirty="0"/>
              <a:t>Пара лошадей </a:t>
            </a:r>
            <a:r>
              <a:rPr lang="ru-RU" i="1" dirty="0"/>
              <a:t>дожидалась у подъезда; </a:t>
            </a:r>
            <a:r>
              <a:rPr lang="ru-RU" b="1" i="1" dirty="0"/>
              <a:t>Большинство студентов</a:t>
            </a:r>
            <a:r>
              <a:rPr lang="ru-RU" i="1" dirty="0"/>
              <a:t> сдали экзамен на «отлично».</a:t>
            </a:r>
            <a:endParaRPr lang="cs-CZ" dirty="0"/>
          </a:p>
          <a:p>
            <a:r>
              <a:rPr lang="ru-RU" dirty="0"/>
              <a:t>- числ., мест., прил. + сущ.  предл. ИЗ -  </a:t>
            </a:r>
            <a:r>
              <a:rPr lang="ru-RU" b="1" i="1" dirty="0"/>
              <a:t>Никто из присутствующих </a:t>
            </a:r>
            <a:r>
              <a:rPr lang="ru-RU" i="1" dirty="0"/>
              <a:t>его не прервал</a:t>
            </a:r>
            <a:r>
              <a:rPr lang="ru-RU" dirty="0"/>
              <a:t>.</a:t>
            </a:r>
            <a:endParaRPr lang="cs-CZ" dirty="0"/>
          </a:p>
          <a:p>
            <a:r>
              <a:rPr lang="ru-RU" dirty="0"/>
              <a:t>- определенно-количественное или неопр.-кол. слово + сущ. - </a:t>
            </a:r>
            <a:r>
              <a:rPr lang="ru-RU" b="1" i="1" dirty="0"/>
              <a:t>Много яблок </a:t>
            </a:r>
            <a:r>
              <a:rPr lang="ru-RU" i="1" dirty="0"/>
              <a:t>в этом году уродилось.</a:t>
            </a:r>
            <a:endParaRPr lang="cs-CZ" dirty="0"/>
          </a:p>
          <a:p>
            <a:r>
              <a:rPr lang="ru-RU" i="1" dirty="0"/>
              <a:t>- около, приблизительно</a:t>
            </a:r>
            <a:r>
              <a:rPr lang="ru-RU" dirty="0"/>
              <a:t> + количественно именное сочетание -  </a:t>
            </a:r>
            <a:r>
              <a:rPr lang="ru-RU" b="1" i="1" dirty="0"/>
              <a:t>Около 10 человек </a:t>
            </a:r>
            <a:r>
              <a:rPr lang="ru-RU" i="1" dirty="0"/>
              <a:t>отказались подписать бумагу.</a:t>
            </a:r>
            <a:endParaRPr lang="cs-CZ" dirty="0"/>
          </a:p>
          <a:p>
            <a:r>
              <a:rPr lang="ru-RU" i="1" dirty="0"/>
              <a:t>- </a:t>
            </a:r>
            <a:r>
              <a:rPr lang="ru-RU" dirty="0"/>
              <a:t> неопред. мест +прилагательное – </a:t>
            </a:r>
            <a:r>
              <a:rPr lang="ru-RU" i="1" dirty="0"/>
              <a:t>Произошло </a:t>
            </a:r>
            <a:r>
              <a:rPr lang="ru-RU" b="1" i="1" dirty="0"/>
              <a:t>нечто странное</a:t>
            </a:r>
            <a:r>
              <a:rPr lang="ru-RU" i="1" dirty="0"/>
              <a:t>.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ru-RU" dirty="0"/>
              <a:t>Им.п. + С + Тв. п. </a:t>
            </a:r>
            <a:r>
              <a:rPr lang="ru-RU" i="1" dirty="0"/>
              <a:t> - На солнышке </a:t>
            </a:r>
            <a:r>
              <a:rPr lang="ru-RU" b="1" i="1" dirty="0"/>
              <a:t>Полкан с Барбосом </a:t>
            </a:r>
            <a:r>
              <a:rPr lang="ru-RU" i="1" dirty="0"/>
              <a:t>грелись; </a:t>
            </a:r>
            <a:r>
              <a:rPr lang="ru-RU" b="1" i="1" dirty="0"/>
              <a:t>Мать с отцом </a:t>
            </a:r>
            <a:r>
              <a:rPr lang="ru-RU" i="1" dirty="0"/>
              <a:t>уехали в город.</a:t>
            </a:r>
          </a:p>
          <a:p>
            <a:pPr marL="285750" indent="-285750">
              <a:buFontTx/>
              <a:buChar char="-"/>
            </a:pP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/>
          </a:p>
          <a:p>
            <a:pPr marL="285750" indent="-285750">
              <a:buFontTx/>
              <a:buChar char="-"/>
            </a:pPr>
            <a:endParaRPr lang="ru-RU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78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0426B-6718-457F-93F6-2D506912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Сказуемое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D9EB98-C423-4883-894A-5AB6D9E8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Сказуемое//предикат -  это главный член двусоставного предложения, обозначающий предикативный признак того предмета, который обозначен подлежащим. </a:t>
            </a:r>
            <a:r>
              <a:rPr lang="ru-RU" dirty="0"/>
              <a:t>Имеет разнообразные формы выражения.</a:t>
            </a:r>
            <a:endParaRPr lang="cs-CZ" dirty="0"/>
          </a:p>
          <a:p>
            <a:pPr marL="0" indent="0">
              <a:buNone/>
            </a:pPr>
            <a:r>
              <a:rPr lang="ru-RU" dirty="0"/>
              <a:t>Все сказуемые классифицируются по нескольким признакам:</a:t>
            </a:r>
            <a:endParaRPr lang="cs-CZ" dirty="0"/>
          </a:p>
          <a:p>
            <a:r>
              <a:rPr lang="ru-RU" dirty="0"/>
              <a:t>- морфологический (именное, глагольное, смешанное);</a:t>
            </a:r>
            <a:endParaRPr lang="cs-CZ" dirty="0"/>
          </a:p>
          <a:p>
            <a:r>
              <a:rPr lang="ru-RU" dirty="0"/>
              <a:t>- структурный (простое, составное, аналитическое, осложненное, многочленное);</a:t>
            </a:r>
            <a:endParaRPr lang="cs-CZ" dirty="0"/>
          </a:p>
          <a:p>
            <a:r>
              <a:rPr lang="ru-RU" dirty="0"/>
              <a:t>- по характеру связи (согласованное, несогласованное).</a:t>
            </a:r>
            <a:endParaRPr lang="cs-CZ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Деление сказуемых по морфологическому признаку зависит от того, какими частями речи выражена смысловая часть сказуемого: именем существительным, глаголом…</a:t>
            </a:r>
            <a:endParaRPr lang="cs-CZ" dirty="0"/>
          </a:p>
          <a:p>
            <a:pPr marL="0" indent="0">
              <a:buNone/>
            </a:pPr>
            <a:r>
              <a:rPr lang="ru-RU" dirty="0"/>
              <a:t>Если сказуемое выражено личной формой глагола, и связь между подлежащим и сказуемым – согласование, тогда сказуемое будет </a:t>
            </a:r>
            <a:r>
              <a:rPr lang="ru-RU" b="1" dirty="0"/>
              <a:t>согласованным</a:t>
            </a:r>
            <a:r>
              <a:rPr lang="ru-RU" dirty="0"/>
              <a:t>. </a:t>
            </a:r>
            <a:r>
              <a:rPr lang="ru-RU" b="1" dirty="0"/>
              <a:t>Несогласованное</a:t>
            </a:r>
            <a:r>
              <a:rPr lang="ru-RU" dirty="0"/>
              <a:t> сказуемое может быть выражено инфинитивом, отглагольным междометием или формой повелительного наклонения глагола </a:t>
            </a:r>
            <a:r>
              <a:rPr lang="ru-RU" i="1" dirty="0"/>
              <a:t>Она на него ну ругаться.  Заяц прыг, скок, под кусток. Скажи она ему правду, он бы не поверил.	</a:t>
            </a:r>
            <a:endParaRPr lang="cs-CZ" dirty="0"/>
          </a:p>
          <a:p>
            <a:pPr marL="0" indent="0">
              <a:buNone/>
            </a:pPr>
            <a:r>
              <a:rPr lang="ru-RU" dirty="0"/>
              <a:t>Осложнение обычно появляется в устной речи.  </a:t>
            </a:r>
            <a:r>
              <a:rPr lang="ru-RU" i="1" dirty="0"/>
              <a:t>Еду-еду, следа нету. Сказал так сказал</a:t>
            </a:r>
            <a:r>
              <a:rPr lang="cs-CZ" i="1" dirty="0"/>
              <a:t>.</a:t>
            </a:r>
            <a:r>
              <a:rPr lang="ru-RU" i="1" dirty="0"/>
              <a:t> Слушаю не наслушаюсь.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43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5B2501B-4759-42EC-A173-F1DCEB17992C}"/>
              </a:ext>
            </a:extLst>
          </p:cNvPr>
          <p:cNvSpPr/>
          <p:nvPr/>
        </p:nvSpPr>
        <p:spPr>
          <a:xfrm>
            <a:off x="1097280" y="896678"/>
            <a:ext cx="99791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структуре различается несколько типов сказуемых. Типы сказуемых в предложении связаны с разным соотношением лексического и грамматического значения.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Простое глагольное сказуемое</a:t>
            </a:r>
          </a:p>
          <a:p>
            <a:r>
              <a:rPr lang="ru-RU" dirty="0"/>
              <a:t>это такое сказуемое, в котором и лексическое, и грамматическое значение выражается одной глагольной формой. </a:t>
            </a:r>
          </a:p>
          <a:p>
            <a:r>
              <a:rPr lang="ru-RU" dirty="0"/>
              <a:t>Простое сказуемое может быть выражено:</a:t>
            </a:r>
          </a:p>
          <a:p>
            <a:r>
              <a:rPr lang="ru-RU" dirty="0"/>
              <a:t>•	спрягаемые формы глагола (все наклонения, все времена): </a:t>
            </a:r>
            <a:r>
              <a:rPr lang="ru-RU" i="1" dirty="0"/>
              <a:t>Ты слышишь, что я тебе говорю? Я изучаю русский язык.</a:t>
            </a:r>
            <a:endParaRPr lang="ru-RU" dirty="0"/>
          </a:p>
          <a:p>
            <a:r>
              <a:rPr lang="ru-RU" dirty="0"/>
              <a:t>Следует учитывать, что формами выражения могут быть не только простые глагольные формы, но и сложные, аналитические: </a:t>
            </a:r>
            <a:r>
              <a:rPr lang="ru-RU" i="1" dirty="0"/>
              <a:t>Нина будет читать эту книгу завтра </a:t>
            </a:r>
            <a:r>
              <a:rPr lang="ru-RU" dirty="0"/>
              <a:t>(аналитическая форма будущего времени). </a:t>
            </a:r>
          </a:p>
          <a:p>
            <a:endParaRPr lang="ru-RU" dirty="0"/>
          </a:p>
          <a:p>
            <a:r>
              <a:rPr lang="ru-RU" dirty="0"/>
              <a:t>•	инфинитив: </a:t>
            </a:r>
            <a:r>
              <a:rPr lang="ru-RU" i="1" dirty="0"/>
              <a:t>А царица хохотать! </a:t>
            </a:r>
            <a:r>
              <a:rPr lang="ru-RU" dirty="0"/>
              <a:t>(на смысловом уровне – изъявительное наклонение, 3 лицо, ед.ч.)</a:t>
            </a:r>
          </a:p>
          <a:p>
            <a:r>
              <a:rPr lang="ru-RU" dirty="0"/>
              <a:t>Может выражать неожиданность действия: </a:t>
            </a:r>
            <a:r>
              <a:rPr lang="ru-RU" i="1" dirty="0"/>
              <a:t>Позвонили в дверь и бежать.</a:t>
            </a:r>
          </a:p>
          <a:p>
            <a:r>
              <a:rPr lang="ru-RU" dirty="0"/>
              <a:t>•	усеченная форма глагола//глагольные междометья: </a:t>
            </a:r>
            <a:r>
              <a:rPr lang="ru-RU" i="1" dirty="0"/>
              <a:t>А он дверями хлоп. Котенок прыг на стол</a:t>
            </a:r>
            <a:r>
              <a:rPr lang="ru-RU" dirty="0"/>
              <a:t>. Выражают однократность действий, резкость.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98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210</TotalTime>
  <Words>3358</Words>
  <Application>Microsoft Office PowerPoint</Application>
  <PresentationFormat>Širokoúhlá obrazovka</PresentationFormat>
  <Paragraphs>454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Arial</vt:lpstr>
      <vt:lpstr>Garamond</vt:lpstr>
      <vt:lpstr>Organika</vt:lpstr>
      <vt:lpstr>Строение простого предложения</vt:lpstr>
      <vt:lpstr>Строение простого предложения</vt:lpstr>
      <vt:lpstr>Prezentace aplikace PowerPoint</vt:lpstr>
      <vt:lpstr>Prezentace aplikace PowerPoint</vt:lpstr>
      <vt:lpstr>Главные члены предложения</vt:lpstr>
      <vt:lpstr>Подлежащее</vt:lpstr>
      <vt:lpstr>Prezentace aplikace PowerPoint</vt:lpstr>
      <vt:lpstr>Сказуемое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Второстепенные члены предложения</vt:lpstr>
      <vt:lpstr>Дополнение</vt:lpstr>
      <vt:lpstr>Prezentace aplikace PowerPoint</vt:lpstr>
      <vt:lpstr>Prezentace aplikace PowerPoint</vt:lpstr>
      <vt:lpstr>Prezentace aplikace PowerPoint</vt:lpstr>
      <vt:lpstr>Prezentace aplikace PowerPoint</vt:lpstr>
      <vt:lpstr>Определение</vt:lpstr>
      <vt:lpstr>Prezentace aplikace PowerPoint</vt:lpstr>
      <vt:lpstr>Prezentace aplikace PowerPoint</vt:lpstr>
      <vt:lpstr>Prezentace aplikace PowerPoint</vt:lpstr>
      <vt:lpstr> Несогласованное определение  </vt:lpstr>
      <vt:lpstr>Prezentace aplikace PowerPoint</vt:lpstr>
      <vt:lpstr>Приложение</vt:lpstr>
      <vt:lpstr>Prezentace aplikace PowerPoint</vt:lpstr>
      <vt:lpstr>Prezentace aplikace PowerPoint</vt:lpstr>
      <vt:lpstr>Обстоятельство</vt:lpstr>
      <vt:lpstr>Prezentace aplikace PowerPoint</vt:lpstr>
      <vt:lpstr>Семантическая классификация обстоятельств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Дуплексив</vt:lpstr>
      <vt:lpstr>Prezentace aplikace PowerPoint</vt:lpstr>
      <vt:lpstr>Prezentace aplikace PowerPoint</vt:lpstr>
      <vt:lpstr>Детерминант</vt:lpstr>
      <vt:lpstr>Prezentace aplikace PowerPoint</vt:lpstr>
      <vt:lpstr>Когда все понял на лекции по синтаксису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простого предложения</dc:title>
  <dc:creator>oxinity@outlook.cz</dc:creator>
  <cp:lastModifiedBy>oxinity@outlook.cz</cp:lastModifiedBy>
  <cp:revision>27</cp:revision>
  <dcterms:created xsi:type="dcterms:W3CDTF">2018-02-15T19:43:36Z</dcterms:created>
  <dcterms:modified xsi:type="dcterms:W3CDTF">2018-03-03T22:04:51Z</dcterms:modified>
</cp:coreProperties>
</file>