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0" r:id="rId17"/>
    <p:sldId id="281" r:id="rId18"/>
    <p:sldId id="271" r:id="rId19"/>
    <p:sldId id="282" r:id="rId20"/>
    <p:sldId id="272" r:id="rId21"/>
    <p:sldId id="276" r:id="rId22"/>
    <p:sldId id="277" r:id="rId23"/>
    <p:sldId id="278" r:id="rId24"/>
    <p:sldId id="275" r:id="rId25"/>
    <p:sldId id="274" r:id="rId26"/>
    <p:sldId id="273" r:id="rId27"/>
    <p:sldId id="27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207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3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05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34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81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6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5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83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122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69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F353C94-CF77-40AA-866D-C25058B329B6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8DAFA2-4D03-45AF-9D49-A0842ACAB04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1506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C8536-1B22-432A-8C58-57C5E7107C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Односоставные предложения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FCAF8B-65A0-4289-A54E-18719AD0FC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84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63FB2-A435-40FA-BA71-FB11C82D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Безличные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968D45-A7B3-4440-BE57-4567DE0AE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950720"/>
            <a:ext cx="10759440" cy="426468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Это такие односоставные предложения, главный член которых выражает действие или состояние, не имеющее лица: </a:t>
            </a:r>
          </a:p>
          <a:p>
            <a:pPr marL="0" indent="0" algn="just">
              <a:buNone/>
            </a:pPr>
            <a:r>
              <a:rPr lang="ru-RU" i="1" dirty="0"/>
              <a:t>Рассветает. </a:t>
            </a:r>
          </a:p>
          <a:p>
            <a:pPr marL="0" indent="0" algn="just">
              <a:buNone/>
            </a:pPr>
            <a:r>
              <a:rPr lang="ru-RU" i="1" dirty="0"/>
              <a:t>На улице холодно, опять морозит. </a:t>
            </a:r>
          </a:p>
          <a:p>
            <a:pPr marL="0" indent="0" algn="just">
              <a:buNone/>
            </a:pPr>
            <a:r>
              <a:rPr lang="ru-RU" dirty="0"/>
              <a:t>Определяющей особенностью грамматической семантики безличных предложений является значение стихийности, непроизвольности выражаемого действия или состояния: </a:t>
            </a:r>
          </a:p>
          <a:p>
            <a:pPr marL="0" indent="0" algn="just">
              <a:buNone/>
            </a:pPr>
            <a:r>
              <a:rPr lang="ru-RU" i="1" dirty="0"/>
              <a:t>Лодку сносит к югу. </a:t>
            </a:r>
          </a:p>
          <a:p>
            <a:pPr marL="0" indent="0" algn="just">
              <a:buNone/>
            </a:pPr>
            <a:r>
              <a:rPr lang="ru-RU" i="1" dirty="0"/>
              <a:t>Мне не спалось. </a:t>
            </a:r>
          </a:p>
          <a:p>
            <a:pPr marL="0" indent="0" algn="just">
              <a:buNone/>
            </a:pPr>
            <a:r>
              <a:rPr lang="ru-RU" i="1" dirty="0"/>
              <a:t>Темнело</a:t>
            </a:r>
            <a:r>
              <a:rPr lang="ru-RU" dirty="0"/>
              <a:t>.</a:t>
            </a:r>
            <a:endParaRPr lang="cs-CZ" dirty="0"/>
          </a:p>
          <a:p>
            <a:pPr algn="just"/>
            <a:r>
              <a:rPr lang="ru-RU" dirty="0"/>
              <a:t>Другая семантическая особенность безличных предложений – то, что выражаемый в них признак чаще всего является результатом действия неопределенной совокупности стихийных сил или объективных обстоятельств. Поэтому самим употреблением безличной конструкции подчеркивается, что признак этот не имеет прямой связи с каким-либо отдельным субъектом.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049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D3D87-45F5-49E1-856E-7315BFA5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/>
              <a:t>Безличные предложения с главным членом, выраженным </a:t>
            </a:r>
            <a:r>
              <a:rPr lang="ru-RU" sz="2800" b="1" i="1" u="sng" dirty="0"/>
              <a:t>глаголом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208AAA-D7FE-41FA-87BB-844BFA71D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«Глагольные» безличные предложения не однородны и распадаются на ряд структурно-семантических групп. </a:t>
            </a:r>
            <a:endParaRPr lang="cs-CZ" dirty="0"/>
          </a:p>
          <a:p>
            <a:pPr marL="0" lvl="0" indent="0" algn="just">
              <a:buNone/>
            </a:pPr>
            <a:r>
              <a:rPr lang="ru-RU" dirty="0"/>
              <a:t>1. Безличные предложения, в которых главный член выражен </a:t>
            </a:r>
            <a:r>
              <a:rPr lang="ru-RU" b="1" dirty="0"/>
              <a:t>безличным глаголом</a:t>
            </a:r>
            <a:r>
              <a:rPr lang="ru-RU" dirty="0"/>
              <a:t>, выражают</a:t>
            </a:r>
            <a:endParaRPr lang="cs-CZ" dirty="0"/>
          </a:p>
          <a:p>
            <a:pPr lvl="1" algn="just"/>
            <a:r>
              <a:rPr lang="ru-RU" dirty="0"/>
              <a:t>разного рода природные процессы, чаще всего – изменения погоды либо изменения, связанные со сменой дня и ночи: </a:t>
            </a:r>
            <a:r>
              <a:rPr lang="ru-RU" i="1" dirty="0"/>
              <a:t>Уже рассвело. Сегодня похолодало</a:t>
            </a:r>
            <a:r>
              <a:rPr lang="ru-RU" dirty="0"/>
              <a:t>.</a:t>
            </a:r>
            <a:endParaRPr lang="cs-CZ" dirty="0"/>
          </a:p>
          <a:p>
            <a:pPr lvl="1" algn="just"/>
            <a:r>
              <a:rPr lang="ru-RU" dirty="0"/>
              <a:t>болезненное состояние живого существа: </a:t>
            </a:r>
            <a:r>
              <a:rPr lang="ru-RU" i="1" dirty="0"/>
              <a:t>Его знобило. В глазах уже рябило от напряжения. От запаха першило в горле.</a:t>
            </a:r>
            <a:endParaRPr lang="cs-CZ" dirty="0"/>
          </a:p>
          <a:p>
            <a:pPr lvl="1" algn="just"/>
            <a:r>
              <a:rPr lang="ru-RU" dirty="0"/>
              <a:t>модальное значение долженствования (</a:t>
            </a:r>
            <a:r>
              <a:rPr lang="ru-RU" i="1" dirty="0"/>
              <a:t>следует, стоит, приходится</a:t>
            </a:r>
            <a:r>
              <a:rPr lang="ru-RU" dirty="0"/>
              <a:t> + инфинитив): </a:t>
            </a:r>
            <a:r>
              <a:rPr lang="ru-RU" i="1" dirty="0"/>
              <a:t>Следует позаботиться о пострадавших</a:t>
            </a:r>
            <a:r>
              <a:rPr lang="ru-RU" dirty="0"/>
              <a:t>.</a:t>
            </a:r>
            <a:endParaRPr lang="cs-CZ" dirty="0"/>
          </a:p>
          <a:p>
            <a:pPr lvl="1" algn="just"/>
            <a:r>
              <a:rPr lang="ru-RU" dirty="0"/>
              <a:t>наличие или отсутствие предмета (хватит, хватает + родительный падеж имени): </a:t>
            </a:r>
            <a:r>
              <a:rPr lang="ru-RU" i="1" dirty="0"/>
              <a:t>У нас </a:t>
            </a:r>
            <a:r>
              <a:rPr lang="ru-RU" b="1" i="1" dirty="0"/>
              <a:t>не хватает терпения</a:t>
            </a:r>
            <a:r>
              <a:rPr lang="ru-RU" i="1" dirty="0"/>
              <a:t>. У нас </a:t>
            </a:r>
            <a:r>
              <a:rPr lang="ru-RU" b="1" i="1" dirty="0"/>
              <a:t>хватит времени</a:t>
            </a:r>
            <a:r>
              <a:rPr lang="ru-RU" i="1" dirty="0"/>
              <a:t> закончить работу в срок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48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66C14-09F7-4F1B-9418-BAF3B7D0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Безличные предложения с главным членом, выраженным </a:t>
            </a:r>
            <a:r>
              <a:rPr lang="ru-RU" sz="2800" b="1" i="1" u="sng" dirty="0"/>
              <a:t>глаголом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A1C85-D0F6-4DE3-8B53-6BB38334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ru-RU" dirty="0"/>
              <a:t>2. Безличные предложения с </a:t>
            </a:r>
            <a:r>
              <a:rPr lang="ru-RU" b="1" dirty="0"/>
              <a:t>безлично-возвратными глаголами</a:t>
            </a:r>
            <a:r>
              <a:rPr lang="ru-RU" dirty="0"/>
              <a:t> в роли главного члена выражают:</a:t>
            </a:r>
            <a:endParaRPr lang="cs-CZ" dirty="0"/>
          </a:p>
          <a:p>
            <a:pPr lvl="0" algn="just"/>
            <a:r>
              <a:rPr lang="ru-RU" dirty="0"/>
              <a:t>модальное значение желания-нежелания (хочется, хотелось + инфинитив): </a:t>
            </a:r>
            <a:r>
              <a:rPr lang="ru-RU" i="1" dirty="0"/>
              <a:t>Мне очень хочется повидаться с вами</a:t>
            </a:r>
            <a:r>
              <a:rPr lang="ru-RU" dirty="0"/>
              <a:t>.</a:t>
            </a:r>
            <a:endParaRPr lang="cs-CZ" dirty="0"/>
          </a:p>
          <a:p>
            <a:pPr lvl="0" algn="just"/>
            <a:r>
              <a:rPr lang="ru-RU" dirty="0"/>
              <a:t>непроизвольную легкость, а при отрицании, наоборот, трудность или даже невозможность пребывания в каком-то состоянии (</a:t>
            </a:r>
            <a:r>
              <a:rPr lang="ru-RU" i="1" dirty="0"/>
              <a:t>либо снова рассматривать как состояние живого существа</a:t>
            </a:r>
            <a:r>
              <a:rPr lang="ru-RU" dirty="0"/>
              <a:t>): </a:t>
            </a:r>
            <a:r>
              <a:rPr lang="ru-RU" i="1" dirty="0"/>
              <a:t>Виктору не спалось. Мне сегодня хорошо работается. Вот вам не сидится.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 </a:t>
            </a:r>
            <a:endParaRPr lang="cs-CZ" dirty="0"/>
          </a:p>
          <a:p>
            <a:pPr marL="0" lvl="0" indent="0" algn="just">
              <a:buNone/>
            </a:pPr>
            <a:r>
              <a:rPr lang="ru-RU" dirty="0"/>
              <a:t>3. В роли главного члена безличного предложения может выступать и </a:t>
            </a:r>
            <a:r>
              <a:rPr lang="ru-RU" b="1" dirty="0"/>
              <a:t>личный глагол</a:t>
            </a:r>
            <a:r>
              <a:rPr lang="ru-RU" dirty="0"/>
              <a:t>. Такие предложения обычно обозначают:</a:t>
            </a:r>
            <a:endParaRPr lang="cs-CZ" dirty="0"/>
          </a:p>
          <a:p>
            <a:pPr lvl="1" algn="just"/>
            <a:r>
              <a:rPr lang="ru-RU" dirty="0"/>
              <a:t>состояние природы: </a:t>
            </a:r>
            <a:r>
              <a:rPr lang="ru-RU" i="1" dirty="0"/>
              <a:t>В трубе воет. На улице метет</a:t>
            </a:r>
            <a:r>
              <a:rPr lang="ru-RU" dirty="0"/>
              <a:t>. </a:t>
            </a:r>
            <a:endParaRPr lang="cs-CZ" dirty="0"/>
          </a:p>
          <a:p>
            <a:pPr lvl="1" algn="just"/>
            <a:r>
              <a:rPr lang="ru-RU" dirty="0"/>
              <a:t>состояние живого существа: </a:t>
            </a:r>
            <a:r>
              <a:rPr lang="ru-RU" i="1" dirty="0"/>
              <a:t>Темнеет в глазах. Звенит в ушах. Шумит в голове</a:t>
            </a:r>
            <a:r>
              <a:rPr lang="ru-RU" dirty="0"/>
              <a:t>.</a:t>
            </a:r>
            <a:endParaRPr lang="cs-CZ" dirty="0"/>
          </a:p>
          <a:p>
            <a:pPr lvl="1" algn="just"/>
            <a:r>
              <a:rPr lang="ru-RU" dirty="0"/>
              <a:t>воздействие неизвестной или стихийной силы на какой-либо объект (обычно выражен Винительным падежом): </a:t>
            </a:r>
            <a:r>
              <a:rPr lang="ru-RU" i="1" dirty="0"/>
              <a:t>Ветром снесло крышу. Лодку покачивало на волнах.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937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20933-654C-4372-B4DE-62BBA930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Безличные предложения с главным членом, выраженным </a:t>
            </a:r>
            <a:r>
              <a:rPr lang="ru-RU" sz="2800" b="1" i="1" u="sng" dirty="0"/>
              <a:t>глаголом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79DDC6-CBC8-44D6-85FD-691BFDAC0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4. Характерные для русского языка </a:t>
            </a:r>
            <a:r>
              <a:rPr lang="ru-RU" b="1" dirty="0"/>
              <a:t>отрицательные конструкции</a:t>
            </a:r>
            <a:r>
              <a:rPr lang="ru-RU" dirty="0"/>
              <a:t>, выражающие отсутствие предмета или явления, в которых главный член выражен глагольной безлично-отрицательной формой </a:t>
            </a:r>
            <a:r>
              <a:rPr lang="ru-RU" b="1" dirty="0"/>
              <a:t>НЕТ</a:t>
            </a:r>
            <a:r>
              <a:rPr lang="ru-RU" dirty="0"/>
              <a:t> (не было, не будет): </a:t>
            </a:r>
            <a:r>
              <a:rPr lang="ru-RU" i="1" dirty="0"/>
              <a:t>Часов у нас не было. В учительской его тоже не оказалось. На небе нет ни одной звезды.</a:t>
            </a:r>
            <a:endParaRPr lang="cs-CZ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Поскольку безлично-отрицательная конструкция односоставного предложения имеет соотносительную утвердительную конструкцию, которая является двусоставной, многие чешские грамматисты рассматривают такие предложения с НЕТ в рамках двусоставных предложений с генитивным подлежащим: </a:t>
            </a:r>
            <a:r>
              <a:rPr lang="ru-RU" i="1" dirty="0"/>
              <a:t>На свете счастья </a:t>
            </a:r>
            <a:r>
              <a:rPr lang="ru-RU" b="1" i="1" dirty="0"/>
              <a:t>нет</a:t>
            </a:r>
            <a:r>
              <a:rPr lang="ru-RU" i="1" dirty="0"/>
              <a:t>, но </a:t>
            </a:r>
            <a:r>
              <a:rPr lang="ru-RU" b="1" i="1" dirty="0"/>
              <a:t>есть</a:t>
            </a:r>
            <a:r>
              <a:rPr lang="ru-RU" i="1" dirty="0"/>
              <a:t> </a:t>
            </a:r>
            <a:r>
              <a:rPr lang="ru-RU" i="1" u="sng" dirty="0"/>
              <a:t>покой</a:t>
            </a:r>
            <a:r>
              <a:rPr lang="ru-RU" i="1" dirty="0"/>
              <a:t> и </a:t>
            </a:r>
            <a:r>
              <a:rPr lang="ru-RU" i="1" u="sng" dirty="0"/>
              <a:t>воля</a:t>
            </a:r>
            <a:r>
              <a:rPr lang="ru-RU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5873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1C149-B7F3-4B0D-A28C-721F3CD6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49630"/>
          </a:xfrm>
        </p:spPr>
        <p:txBody>
          <a:bodyPr>
            <a:normAutofit fontScale="90000"/>
          </a:bodyPr>
          <a:lstStyle/>
          <a:p>
            <a:r>
              <a:rPr lang="ru-RU" sz="3100" b="1" i="1" dirty="0"/>
              <a:t>Безличные предложения с главным членом, выраженным </a:t>
            </a:r>
            <a:r>
              <a:rPr lang="ru-RU" sz="3100" b="1" i="1" u="sng" dirty="0"/>
              <a:t>категорией состояния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E30C5-D3EC-407A-A4D0-E463DE33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Главный член безличного предложения также может быть выражен словом категории состояния. Такие предложения обычно обозначают:</a:t>
            </a:r>
            <a:endParaRPr lang="cs-CZ" dirty="0"/>
          </a:p>
          <a:p>
            <a:pPr lvl="0" algn="just"/>
            <a:r>
              <a:rPr lang="ru-RU" dirty="0"/>
              <a:t>возможность, невозможность или необходимость совершения действия (</a:t>
            </a:r>
            <a:r>
              <a:rPr lang="ru-RU" i="1" dirty="0"/>
              <a:t>можно, надо, необходимо, нельзя</a:t>
            </a:r>
            <a:r>
              <a:rPr lang="ru-RU" dirty="0"/>
              <a:t> + инфинитив): </a:t>
            </a:r>
            <a:r>
              <a:rPr lang="ru-RU" i="1" dirty="0"/>
              <a:t>В воскресенье </a:t>
            </a:r>
            <a:r>
              <a:rPr lang="ru-RU" b="1" i="1" dirty="0"/>
              <a:t>можно сходить</a:t>
            </a:r>
            <a:r>
              <a:rPr lang="ru-RU" i="1" dirty="0"/>
              <a:t> в Третьяковскую галерею.</a:t>
            </a:r>
            <a:endParaRPr lang="cs-CZ" dirty="0"/>
          </a:p>
          <a:p>
            <a:pPr lvl="0" algn="just"/>
            <a:r>
              <a:rPr lang="ru-RU" dirty="0"/>
              <a:t>состояние природы, окружающей среды (краткое прилагательное, краткое страдательное причастие): </a:t>
            </a:r>
            <a:r>
              <a:rPr lang="ru-RU" i="1" dirty="0"/>
              <a:t>В июле </a:t>
            </a:r>
            <a:r>
              <a:rPr lang="ru-RU" b="1" i="1" dirty="0"/>
              <a:t>было жарко</a:t>
            </a:r>
            <a:r>
              <a:rPr lang="ru-RU" i="1" dirty="0"/>
              <a:t> и </a:t>
            </a:r>
            <a:r>
              <a:rPr lang="ru-RU" b="1" i="1" dirty="0"/>
              <a:t>душно</a:t>
            </a:r>
            <a:r>
              <a:rPr lang="ru-RU" i="1" dirty="0"/>
              <a:t>. Сегодня </a:t>
            </a:r>
            <a:r>
              <a:rPr lang="ru-RU" b="1" i="1" dirty="0"/>
              <a:t>ветрено</a:t>
            </a:r>
            <a:r>
              <a:rPr lang="ru-RU" dirty="0"/>
              <a:t>. </a:t>
            </a:r>
            <a:r>
              <a:rPr lang="ru-RU" i="1" dirty="0"/>
              <a:t>В комнате </a:t>
            </a:r>
            <a:r>
              <a:rPr lang="ru-RU" b="1" i="1" dirty="0"/>
              <a:t>было накурено</a:t>
            </a:r>
            <a:r>
              <a:rPr lang="ru-RU" i="1" dirty="0"/>
              <a:t>.</a:t>
            </a:r>
            <a:endParaRPr lang="cs-CZ" dirty="0"/>
          </a:p>
          <a:p>
            <a:pPr lvl="0" algn="just"/>
            <a:r>
              <a:rPr lang="ru-RU" dirty="0"/>
              <a:t>эмоциональное или физическое состояние лица, выраженного дательным падежом (семантический субъект): </a:t>
            </a:r>
            <a:r>
              <a:rPr lang="ru-RU" i="1" dirty="0"/>
              <a:t>Ему </a:t>
            </a:r>
            <a:r>
              <a:rPr lang="ru-RU" b="1" i="1" dirty="0"/>
              <a:t>было</a:t>
            </a:r>
            <a:r>
              <a:rPr lang="ru-RU" i="1" dirty="0"/>
              <a:t> невыносимо </a:t>
            </a:r>
            <a:r>
              <a:rPr lang="ru-RU" b="1" i="1" dirty="0"/>
              <a:t>стыдно</a:t>
            </a:r>
            <a:r>
              <a:rPr lang="ru-RU" i="1" dirty="0"/>
              <a:t>. Елене </a:t>
            </a:r>
            <a:r>
              <a:rPr lang="ru-RU" b="1" i="1" dirty="0"/>
              <a:t>грустно</a:t>
            </a:r>
            <a:r>
              <a:rPr lang="ru-RU" i="1" dirty="0"/>
              <a:t>.</a:t>
            </a:r>
            <a:endParaRPr lang="cs-CZ" dirty="0"/>
          </a:p>
          <a:p>
            <a:pPr lvl="0" algn="just"/>
            <a:r>
              <a:rPr lang="ru-RU" dirty="0"/>
              <a:t>оценку действия (хорошо, тяжело, жаль, грех + инфинитив): </a:t>
            </a:r>
            <a:r>
              <a:rPr lang="ru-RU" b="1" i="1" dirty="0"/>
              <a:t>Полезно</a:t>
            </a:r>
            <a:r>
              <a:rPr lang="ru-RU" i="1" dirty="0"/>
              <a:t> чаще </a:t>
            </a:r>
            <a:r>
              <a:rPr lang="ru-RU" b="1" i="1" dirty="0"/>
              <a:t>повторять</a:t>
            </a:r>
            <a:r>
              <a:rPr lang="ru-RU" i="1" dirty="0"/>
              <a:t> изученный материал. </a:t>
            </a:r>
            <a:r>
              <a:rPr lang="ru-RU" b="1" i="1" dirty="0"/>
              <a:t>Трудно жить</a:t>
            </a:r>
            <a:r>
              <a:rPr lang="ru-RU" i="1" dirty="0"/>
              <a:t> одному</a:t>
            </a:r>
            <a:r>
              <a:rPr lang="ru-RU" dirty="0"/>
              <a:t>.</a:t>
            </a:r>
            <a:endParaRPr lang="cs-CZ" dirty="0"/>
          </a:p>
          <a:p>
            <a:pPr lvl="0" algn="just"/>
            <a:r>
              <a:rPr lang="ru-RU" dirty="0"/>
              <a:t>временные и пространственные условия, влияющие на реализацию действия (пора, рано, не поздно + инфинитив): </a:t>
            </a:r>
            <a:r>
              <a:rPr lang="ru-RU" b="1" i="1" dirty="0"/>
              <a:t>Пора</a:t>
            </a:r>
            <a:r>
              <a:rPr lang="ru-RU" i="1" dirty="0"/>
              <a:t> спокойно все </a:t>
            </a:r>
            <a:r>
              <a:rPr lang="ru-RU" b="1" i="1" dirty="0"/>
              <a:t>обдумать</a:t>
            </a:r>
            <a:r>
              <a:rPr lang="ru-RU" i="1" dirty="0"/>
              <a:t>. А ей </a:t>
            </a:r>
            <a:r>
              <a:rPr lang="ru-RU" b="1" i="1" dirty="0"/>
              <a:t>близко ехать</a:t>
            </a:r>
            <a:r>
              <a:rPr lang="ru-RU" i="1" dirty="0"/>
              <a:t>, оказывается. </a:t>
            </a:r>
            <a:r>
              <a:rPr lang="ru-RU" b="1" i="1" dirty="0"/>
              <a:t>Было не поздно попытаться вернуться</a:t>
            </a:r>
            <a:r>
              <a:rPr lang="ru-RU" i="1" dirty="0"/>
              <a:t> в родные места.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02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1C149-B7F3-4B0D-A28C-721F3CD6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49630"/>
          </a:xfrm>
        </p:spPr>
        <p:txBody>
          <a:bodyPr>
            <a:normAutofit fontScale="90000"/>
          </a:bodyPr>
          <a:lstStyle/>
          <a:p>
            <a:r>
              <a:rPr lang="ru-RU" sz="3100" b="1" i="1" dirty="0"/>
              <a:t>Безличные предложения с главным членом, выраженным </a:t>
            </a:r>
            <a:r>
              <a:rPr lang="ru-RU" sz="3100" b="1" i="1" u="sng" dirty="0"/>
              <a:t>категорией состояния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9E30C5-D3EC-407A-A4D0-E463DE33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Слова категории состояния всегда функционируют в сочетании со связкой нулевой (форма настоящего времени) или материально выраженной (глаголы </a:t>
            </a:r>
            <a:r>
              <a:rPr lang="ru-RU" i="1" dirty="0"/>
              <a:t>быть, становиться, статься</a:t>
            </a:r>
            <a:r>
              <a:rPr lang="ru-RU" dirty="0"/>
              <a:t>) во всех наклонениях:</a:t>
            </a:r>
            <a:endParaRPr lang="cs-CZ" dirty="0"/>
          </a:p>
          <a:p>
            <a:pPr algn="just"/>
            <a:r>
              <a:rPr lang="ru-RU" i="1" dirty="0"/>
              <a:t>Ему </a:t>
            </a:r>
            <a:r>
              <a:rPr lang="ru-RU" b="1" i="1" dirty="0"/>
              <a:t>было</a:t>
            </a:r>
            <a:r>
              <a:rPr lang="ru-RU" i="1" dirty="0"/>
              <a:t> одиноко; Мне холодно; У них уже закрыто; В комнате </a:t>
            </a:r>
            <a:r>
              <a:rPr lang="ru-RU" b="1" i="1" dirty="0"/>
              <a:t>стало</a:t>
            </a:r>
            <a:r>
              <a:rPr lang="ru-RU" i="1" dirty="0"/>
              <a:t> душно; Там </a:t>
            </a:r>
            <a:r>
              <a:rPr lang="ru-RU" b="1" i="1" dirty="0"/>
              <a:t>будет</a:t>
            </a:r>
            <a:r>
              <a:rPr lang="ru-RU" i="1" dirty="0"/>
              <a:t> весело; На улице </a:t>
            </a:r>
            <a:r>
              <a:rPr lang="ru-RU" b="1" i="1" dirty="0"/>
              <a:t>становилось</a:t>
            </a:r>
            <a:r>
              <a:rPr lang="ru-RU" i="1" dirty="0"/>
              <a:t> жарко; Мне </a:t>
            </a:r>
            <a:r>
              <a:rPr lang="ru-RU" b="1" i="1" dirty="0"/>
              <a:t>было бы</a:t>
            </a:r>
            <a:r>
              <a:rPr lang="ru-RU" i="1" dirty="0"/>
              <a:t> неудобно ее беспокоить; Мне </a:t>
            </a:r>
            <a:r>
              <a:rPr lang="ru-RU" b="1" i="1" dirty="0"/>
              <a:t>было </a:t>
            </a:r>
            <a:r>
              <a:rPr lang="ru-RU" i="1" dirty="0"/>
              <a:t>жаль ее; </a:t>
            </a:r>
            <a:r>
              <a:rPr lang="ru-RU" b="1" i="1" dirty="0"/>
              <a:t>Стало бы</a:t>
            </a:r>
            <a:r>
              <a:rPr lang="ru-RU" i="1" dirty="0"/>
              <a:t> наконец потеплее!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Со связкой также употребляются модальные слова категории состояния </a:t>
            </a:r>
            <a:r>
              <a:rPr lang="ru-RU" i="1" dirty="0"/>
              <a:t>можно, надо, нельзя, нужно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В самолете </a:t>
            </a:r>
            <a:r>
              <a:rPr lang="ru-RU" b="1" i="1" dirty="0"/>
              <a:t>нельзя будет</a:t>
            </a:r>
            <a:r>
              <a:rPr lang="ru-RU" i="1" dirty="0"/>
              <a:t> пользоваться телефоном; Тебе </a:t>
            </a:r>
            <a:r>
              <a:rPr lang="ru-RU" b="1" i="1" dirty="0"/>
              <a:t>надо было</a:t>
            </a:r>
            <a:r>
              <a:rPr lang="ru-RU" i="1" dirty="0"/>
              <a:t> с ней поговорить; Нам </a:t>
            </a:r>
            <a:r>
              <a:rPr lang="ru-RU" b="1" i="1" dirty="0"/>
              <a:t>надо будет</a:t>
            </a:r>
            <a:r>
              <a:rPr lang="ru-RU" i="1" dirty="0"/>
              <a:t> посоветоваться с бабушкой; </a:t>
            </a:r>
            <a:r>
              <a:rPr lang="ru-RU" b="1" i="1" dirty="0"/>
              <a:t>Нельзя</a:t>
            </a:r>
            <a:r>
              <a:rPr lang="ru-RU" i="1" dirty="0"/>
              <a:t> так себя вести в гостях! </a:t>
            </a:r>
            <a:r>
              <a:rPr lang="ru-RU" b="1" i="1" dirty="0"/>
              <a:t>Можно</a:t>
            </a:r>
            <a:r>
              <a:rPr lang="ru-RU" i="1" dirty="0"/>
              <a:t> нам пойти в кино?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5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5558F-94DF-4664-95CF-75772EFAE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Безличные предложения с главным членом, выраженным </a:t>
            </a:r>
            <a:r>
              <a:rPr lang="ru-RU" sz="2800" b="1" i="1" u="sng" dirty="0"/>
              <a:t>категорией состояния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41ABB7-ABAA-4D55-90FB-D7FC87AF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Такие конструкции очень проблематичны для анализа. Рассматриваемые предложения в некоторых случаях могут быть интерпретированы как двусоставные – подлежащее выражено инфинитивом, а сказуемое – кратким прилагательным: </a:t>
            </a:r>
            <a:r>
              <a:rPr lang="ru-RU" i="1" dirty="0"/>
              <a:t>Играть стало неинтересно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ru-RU" dirty="0"/>
              <a:t>Прослеживается определенная зависимость таких конструкций от порядка слов, при котором «зависимый» инфинитив стоит </a:t>
            </a:r>
            <a:r>
              <a:rPr lang="ru-RU" b="1" i="1" dirty="0"/>
              <a:t>после</a:t>
            </a:r>
            <a:r>
              <a:rPr lang="ru-RU" dirty="0"/>
              <a:t> главного слова (предикатива): </a:t>
            </a:r>
            <a:r>
              <a:rPr lang="ru-RU" i="1" dirty="0"/>
              <a:t>Детям </a:t>
            </a:r>
            <a:r>
              <a:rPr lang="ru-RU" b="1" i="1" dirty="0"/>
              <a:t>весело идти</a:t>
            </a:r>
            <a:r>
              <a:rPr lang="ru-RU" i="1" dirty="0"/>
              <a:t> по лесной дороге. </a:t>
            </a:r>
            <a:r>
              <a:rPr lang="ru-RU" dirty="0"/>
              <a:t>В то время как при другом порядке слов, т.е. инфинитив стоит </a:t>
            </a:r>
            <a:r>
              <a:rPr lang="ru-RU" b="1" i="1" dirty="0"/>
              <a:t>перед </a:t>
            </a:r>
            <a:r>
              <a:rPr lang="ru-RU" dirty="0"/>
              <a:t>предикативом, предложение распадается на два центра – подлежащее и сказуемое.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35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387F3-7EF1-4ED2-830B-9AF2C3AB7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15518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Безличные предложения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01B14C-A5F6-444C-93F5-347E85B21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отличие от чешского языка, в русском языке безличные конструкции представлены гораздо шире. Таким русским предложениям в чешском языке будут соответствовать различные двусоставные и односоставные структуры, например:</a:t>
            </a:r>
            <a:endParaRPr lang="cs-CZ" dirty="0"/>
          </a:p>
          <a:p>
            <a:r>
              <a:rPr lang="ru-RU" i="1" dirty="0"/>
              <a:t>Его тошнит</a:t>
            </a:r>
            <a:r>
              <a:rPr lang="ru-RU" dirty="0"/>
              <a:t> – </a:t>
            </a:r>
            <a:r>
              <a:rPr lang="cs-CZ" dirty="0"/>
              <a:t>Je mu zle od žaludku.</a:t>
            </a:r>
          </a:p>
          <a:p>
            <a:r>
              <a:rPr lang="cs-CZ" i="1" dirty="0" err="1"/>
              <a:t>Вам</a:t>
            </a:r>
            <a:r>
              <a:rPr lang="cs-CZ" i="1" dirty="0"/>
              <a:t> </a:t>
            </a:r>
            <a:r>
              <a:rPr lang="cs-CZ" i="1" dirty="0" err="1"/>
              <a:t>везет</a:t>
            </a:r>
            <a:r>
              <a:rPr lang="cs-CZ" dirty="0"/>
              <a:t> – Máte štěstí.</a:t>
            </a:r>
          </a:p>
          <a:p>
            <a:r>
              <a:rPr lang="cs-CZ" i="1" dirty="0" err="1"/>
              <a:t>Мне</a:t>
            </a:r>
            <a:r>
              <a:rPr lang="cs-CZ" i="1" dirty="0"/>
              <a:t>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поется</a:t>
            </a:r>
            <a:r>
              <a:rPr lang="cs-CZ" dirty="0"/>
              <a:t> – </a:t>
            </a:r>
            <a:r>
              <a:rPr lang="en-GB" dirty="0"/>
              <a:t>N</a:t>
            </a:r>
            <a:r>
              <a:rPr lang="cs-CZ" dirty="0" err="1"/>
              <a:t>ení</a:t>
            </a:r>
            <a:r>
              <a:rPr lang="cs-CZ" dirty="0"/>
              <a:t> mi do zpěvu.</a:t>
            </a:r>
          </a:p>
          <a:p>
            <a:r>
              <a:rPr lang="ru-RU" i="1" dirty="0"/>
              <a:t>В комнате стало жарко</a:t>
            </a:r>
            <a:r>
              <a:rPr lang="ru-RU" dirty="0"/>
              <a:t> </a:t>
            </a:r>
            <a:r>
              <a:rPr lang="cs-CZ" dirty="0"/>
              <a:t>- V pokoji začalo být horko.</a:t>
            </a:r>
          </a:p>
          <a:p>
            <a:r>
              <a:rPr lang="ru-RU" i="1" dirty="0"/>
              <a:t>Здесь вам будет спокойно</a:t>
            </a:r>
            <a:r>
              <a:rPr lang="cs-CZ" dirty="0"/>
              <a:t> – Tady budete mít klid.</a:t>
            </a:r>
          </a:p>
          <a:p>
            <a:r>
              <a:rPr lang="ru-RU" i="1" dirty="0"/>
              <a:t>Мне нужно сделать домашнее задание</a:t>
            </a:r>
            <a:r>
              <a:rPr lang="cs-CZ" dirty="0"/>
              <a:t> – Musím udělat domácí úkol.</a:t>
            </a:r>
          </a:p>
          <a:p>
            <a:r>
              <a:rPr lang="ru-RU" i="1" dirty="0"/>
              <a:t>Не следовало говорить с ним так грубо</a:t>
            </a:r>
            <a:r>
              <a:rPr lang="ru-RU" dirty="0"/>
              <a:t> – </a:t>
            </a:r>
            <a:r>
              <a:rPr lang="cs-CZ" dirty="0"/>
              <a:t>Neměl jsem (neměl jsi) s ním mluvit tak hrubě.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82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04B83-376B-4579-AAC4-B50BCC2B5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48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Инфинитивные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EA1325-389B-4D51-BA2C-2B1E72908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670304"/>
            <a:ext cx="10808208" cy="460248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В  таких односоставных предложениях главный член выражен инфинитивом (грамматически независимым!).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Инфинитивные предложения имеют различные </a:t>
            </a:r>
            <a:r>
              <a:rPr lang="ru-RU" b="1" dirty="0"/>
              <a:t>модальные значения</a:t>
            </a:r>
            <a:r>
              <a:rPr lang="ru-RU" dirty="0"/>
              <a:t>: </a:t>
            </a:r>
            <a:endParaRPr lang="cs-CZ" dirty="0"/>
          </a:p>
          <a:p>
            <a:pPr lvl="0" algn="just"/>
            <a:r>
              <a:rPr lang="ru-RU" u="sng" dirty="0"/>
              <a:t>долженствование, необходимость</a:t>
            </a:r>
            <a:r>
              <a:rPr lang="ru-RU" dirty="0"/>
              <a:t>: </a:t>
            </a:r>
            <a:r>
              <a:rPr lang="ru-RU" i="1" dirty="0"/>
              <a:t>Мне еще комнату убирать. Открыть окно? Скоро уже вставать.</a:t>
            </a:r>
            <a:endParaRPr lang="cs-CZ" dirty="0"/>
          </a:p>
          <a:p>
            <a:pPr lvl="0" algn="just"/>
            <a:r>
              <a:rPr lang="ru-RU" u="sng" dirty="0"/>
              <a:t>обязательность (приказы, инструкции)</a:t>
            </a:r>
            <a:r>
              <a:rPr lang="ru-RU" dirty="0"/>
              <a:t>: </a:t>
            </a:r>
            <a:r>
              <a:rPr lang="ru-RU" i="1" dirty="0"/>
              <a:t>Молчать! По газонам не ходить! При аварии нажать кнопку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Такие предложения являются </a:t>
            </a:r>
            <a:r>
              <a:rPr lang="ru-RU" b="1" i="1" dirty="0"/>
              <a:t>побудительными</a:t>
            </a:r>
            <a:r>
              <a:rPr lang="ru-RU" dirty="0"/>
              <a:t> по коммуникативной функции.</a:t>
            </a:r>
          </a:p>
          <a:p>
            <a:pPr marL="0" indent="0" algn="just">
              <a:buNone/>
            </a:pPr>
            <a:endParaRPr lang="cs-CZ" dirty="0"/>
          </a:p>
          <a:p>
            <a:pPr lvl="0" algn="just"/>
            <a:r>
              <a:rPr lang="ru-RU" u="sng" dirty="0"/>
              <a:t>желание</a:t>
            </a:r>
            <a:r>
              <a:rPr lang="ru-RU" dirty="0"/>
              <a:t>: </a:t>
            </a:r>
            <a:r>
              <a:rPr lang="ru-RU" i="1" dirty="0"/>
              <a:t>Если бы с ним хоть раз встретиться! </a:t>
            </a:r>
            <a:endParaRPr lang="cs-CZ" dirty="0"/>
          </a:p>
          <a:p>
            <a:pPr algn="just"/>
            <a:r>
              <a:rPr lang="ru-RU" dirty="0"/>
              <a:t>Сюда же модно отнести предложения со </a:t>
            </a:r>
            <a:r>
              <a:rPr lang="ru-RU" u="sng" dirty="0"/>
              <a:t>значением опасения</a:t>
            </a:r>
            <a:r>
              <a:rPr lang="ru-RU" dirty="0"/>
              <a:t>: </a:t>
            </a:r>
            <a:r>
              <a:rPr lang="ru-RU" i="1" dirty="0"/>
              <a:t>Лишь бы тебе не простудиться! Как бы мне не провалиться на экзамене</a:t>
            </a:r>
            <a:r>
              <a:rPr lang="ru-RU" dirty="0"/>
              <a:t>!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По коммуникативной функции предложения – </a:t>
            </a:r>
            <a:r>
              <a:rPr lang="ru-RU" b="1" i="1" dirty="0"/>
              <a:t>оптативные</a:t>
            </a:r>
            <a:r>
              <a:rPr lang="ru-RU" dirty="0"/>
              <a:t>.</a:t>
            </a:r>
            <a:endParaRPr lang="cs-CZ" dirty="0"/>
          </a:p>
          <a:p>
            <a:pPr lvl="0" algn="just"/>
            <a:r>
              <a:rPr lang="ru-RU" u="sng" dirty="0"/>
              <a:t>невозможность</a:t>
            </a:r>
            <a:r>
              <a:rPr lang="ru-RU" dirty="0"/>
              <a:t> (предложения выражают действие невозможное, неосуществимое; они всегда имеют отрицательную форму): </a:t>
            </a:r>
            <a:r>
              <a:rPr lang="ru-RU" i="1" dirty="0"/>
              <a:t>Таких проблем нам не решить! Войне не бывать!</a:t>
            </a:r>
            <a:endParaRPr lang="cs-CZ" dirty="0"/>
          </a:p>
          <a:p>
            <a:pPr lvl="0" algn="just"/>
            <a:r>
              <a:rPr lang="ru-RU" dirty="0"/>
              <a:t>вопрос (+целесообразность действия, выраженного инфинитивом): </a:t>
            </a:r>
            <a:r>
              <a:rPr lang="ru-RU" i="1" dirty="0"/>
              <a:t>Кому передать письмо? Может, его разбудить?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При главном-члене инфинитиве могут употребляться отрицательные местоимения и отрицательные наречия, соответственно значению которых инфинитивные конструкции служат для отрицания объекта, места, времени или цели действия: </a:t>
            </a:r>
            <a:r>
              <a:rPr lang="ru-RU" i="1" dirty="0"/>
              <a:t>Некому сходить в аптеку. Ему негде жить. Не к кому обратиться за помощью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99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04B83-376B-4579-AAC4-B50BCC2B5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448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Инфинитивные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EA1325-389B-4D51-BA2C-2B1E72908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286256"/>
            <a:ext cx="10808208" cy="49865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Особое место в сопоставительном плане представляют предложения, выражающие невозможность или ненужность совершения действия: </a:t>
            </a:r>
            <a:r>
              <a:rPr lang="ru-RU" i="1" dirty="0"/>
              <a:t>Нам негде было ночевать</a:t>
            </a:r>
            <a:r>
              <a:rPr lang="ru-RU" dirty="0"/>
              <a:t>. Косвенного субъекта нет в тех случаях, когда он вытекает из контекста или мыслится как обобщенный: </a:t>
            </a:r>
            <a:r>
              <a:rPr lang="ru-RU" i="1" dirty="0"/>
              <a:t>Нечего бояться; Негде переодеться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Перевод таких предложений на чешский язык зависит от наличия или отсутствия косвенного субъекта. Предложения без конкретного субъекта переводятся на чешский язык односоставными конструкциями с глаголом </a:t>
            </a:r>
            <a:r>
              <a:rPr lang="cs-CZ" i="1" dirty="0"/>
              <a:t>není</a:t>
            </a:r>
            <a:r>
              <a:rPr lang="cs-CZ" dirty="0"/>
              <a:t>:</a:t>
            </a:r>
          </a:p>
          <a:p>
            <a:pPr algn="just"/>
            <a:r>
              <a:rPr lang="ru-RU" i="1" dirty="0"/>
              <a:t>Здесь не с кем будет поговорить</a:t>
            </a:r>
            <a:r>
              <a:rPr lang="ru-RU" dirty="0"/>
              <a:t> - </a:t>
            </a:r>
            <a:r>
              <a:rPr lang="cs-CZ" dirty="0"/>
              <a:t>Zde nebude s kým promluvit.</a:t>
            </a:r>
          </a:p>
          <a:p>
            <a:pPr algn="just"/>
            <a:r>
              <a:rPr lang="ru-RU" i="1" dirty="0"/>
              <a:t>В таком случае незачем бы было туда ходить</a:t>
            </a:r>
            <a:r>
              <a:rPr lang="ru-RU" dirty="0"/>
              <a:t> - </a:t>
            </a:r>
            <a:r>
              <a:rPr lang="cs-CZ" dirty="0"/>
              <a:t>V takovém případě by nebylo proč tam chodit.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Предложения с субъектом, выраженным дательным падежом, переводятся как предложения двусоставные с глаголом </a:t>
            </a:r>
            <a:r>
              <a:rPr lang="en-GB" i="1" dirty="0" err="1"/>
              <a:t>nem</a:t>
            </a:r>
            <a:r>
              <a:rPr lang="ru-RU" i="1" dirty="0"/>
              <a:t>í</a:t>
            </a:r>
            <a:r>
              <a:rPr lang="en-GB" i="1" dirty="0"/>
              <a:t>t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Нам негде было сесть</a:t>
            </a:r>
            <a:r>
              <a:rPr lang="ru-RU" dirty="0"/>
              <a:t> - </a:t>
            </a:r>
            <a:r>
              <a:rPr lang="cs-CZ" dirty="0"/>
              <a:t>Neměli jsme si kam sednout.</a:t>
            </a:r>
          </a:p>
          <a:p>
            <a:pPr algn="just"/>
            <a:r>
              <a:rPr lang="ru-RU" i="1" dirty="0"/>
              <a:t>Им не о чем будет говорить</a:t>
            </a:r>
            <a:r>
              <a:rPr lang="ru-RU" dirty="0"/>
              <a:t> - </a:t>
            </a:r>
            <a:r>
              <a:rPr lang="cs-CZ" dirty="0"/>
              <a:t>Nebudou mít o čem mluvit.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Двусоставными предложениями также переводятся на чешский язык русские конструкции со словом </a:t>
            </a:r>
            <a:r>
              <a:rPr lang="ru-RU" i="1" dirty="0"/>
              <a:t>некому</a:t>
            </a:r>
            <a:r>
              <a:rPr lang="ru-RU" dirty="0"/>
              <a:t>:</a:t>
            </a:r>
            <a:endParaRPr lang="cs-CZ" dirty="0"/>
          </a:p>
          <a:p>
            <a:pPr algn="just"/>
            <a:r>
              <a:rPr lang="ru-RU" i="1" dirty="0"/>
              <a:t>Некому защищать его</a:t>
            </a:r>
            <a:r>
              <a:rPr lang="cs-CZ" dirty="0"/>
              <a:t> – Nemá ho kdo hájit.</a:t>
            </a:r>
          </a:p>
          <a:p>
            <a:pPr algn="just"/>
            <a:r>
              <a:rPr lang="ru-RU" i="1" dirty="0"/>
              <a:t>Ухаживать за больным было некому</a:t>
            </a:r>
            <a:r>
              <a:rPr lang="ru-RU" dirty="0"/>
              <a:t> </a:t>
            </a:r>
            <a:r>
              <a:rPr lang="cs-CZ" dirty="0"/>
              <a:t>– Starat se o nemocného neměl kdo.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02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BF512-E885-416F-AD69-C69C5BFD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498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Разделение односоставных предложений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9D9A1E-5658-4FAF-8058-351B964AB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Односоставными</a:t>
            </a:r>
            <a:r>
              <a:rPr lang="ru-RU" dirty="0"/>
              <a:t> называются предложения, грамматическая основа которых состоит из одного главного члена, который оформляет и предикативность, и модальность. Этот </a:t>
            </a:r>
            <a:r>
              <a:rPr lang="ru-RU" b="1" i="1" dirty="0"/>
              <a:t>главный член</a:t>
            </a:r>
            <a:r>
              <a:rPr lang="ru-RU" dirty="0"/>
              <a:t> является единственным организующим центром предложения, отсутствие второго главного члена отнюдь не свидетельствует о неполноте предложения. С отсутствием второго главного члена связан специфический характер соотносительности предиката с производителем действия (носителем признака, состояния).</a:t>
            </a:r>
            <a:endParaRPr lang="cs-CZ" dirty="0"/>
          </a:p>
          <a:p>
            <a:pPr algn="just"/>
            <a:r>
              <a:rPr lang="ru-RU" dirty="0"/>
              <a:t>Односоставные предложения не образуют структурно однородную группу. Наоборот, они состоят из предложений, отличных по структуре, и это затрудняет их классификацию. Грамматическая специфика каждого типа в основном связана с формами выражения главного члена. При этом в большинстве типов односоставных предложений главный член имеет грамматические и семантические признаки, характерные для сказуемого (все типы, кроме именных). </a:t>
            </a:r>
            <a:endParaRPr lang="cs-CZ" dirty="0"/>
          </a:p>
          <a:p>
            <a:pPr algn="just"/>
            <a:r>
              <a:rPr lang="ru-RU" dirty="0"/>
              <a:t>Таким образом, все односоставные предложения, основываясь на способе выражения главного члена предложения, можно разделить на две большие группы: </a:t>
            </a:r>
            <a:r>
              <a:rPr lang="ru-RU" b="1" dirty="0"/>
              <a:t>глагольные</a:t>
            </a:r>
            <a:r>
              <a:rPr lang="ru-RU" dirty="0"/>
              <a:t> и </a:t>
            </a:r>
            <a:r>
              <a:rPr lang="ru-RU" b="1" dirty="0"/>
              <a:t>именные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679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286DC-223D-42B0-9446-38FFD8BD1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u="sng" dirty="0"/>
              <a:t>Именные односоставные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FA3F49-9A7C-4CFE-A267-6F541BA5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Это такие односоставные предложения, которые в которых главный член предложения выражен именем существительным.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Именные предложения по способу выражения главного члена предложения подразделяются на два подкласса: </a:t>
            </a:r>
            <a:r>
              <a:rPr lang="ru-RU" b="1" dirty="0"/>
              <a:t>номинативные </a:t>
            </a:r>
            <a:r>
              <a:rPr lang="ru-RU" dirty="0"/>
              <a:t>и </a:t>
            </a:r>
            <a:r>
              <a:rPr lang="ru-RU" b="1" dirty="0"/>
              <a:t>неноминативные.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836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8D5C4-BEDB-494A-8338-87BA2129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Номинативные предложения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8DA9BA-44AC-4A95-8A81-430925000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/>
              <a:t>Это односоставные именные предложения, в которых главный член предложения выражен именем существительным в Именительном падеже. Такие предложения выражают существование предмета или явления.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Объем конструкций, рассматриваемых как номинативные:</a:t>
            </a:r>
            <a:endParaRPr lang="cs-CZ" dirty="0"/>
          </a:p>
          <a:p>
            <a:pPr lvl="0" algn="just"/>
            <a:r>
              <a:rPr lang="ru-RU" u="sng" dirty="0"/>
              <a:t>собственно-бытийные</a:t>
            </a:r>
            <a:r>
              <a:rPr lang="ru-RU" dirty="0"/>
              <a:t>: </a:t>
            </a:r>
            <a:r>
              <a:rPr lang="ru-RU" i="1" dirty="0"/>
              <a:t>Метель. Заснеженная дорога. Вокзал.</a:t>
            </a:r>
            <a:endParaRPr lang="cs-CZ" dirty="0"/>
          </a:p>
          <a:p>
            <a:pPr lvl="0" algn="just"/>
            <a:r>
              <a:rPr lang="ru-RU" u="sng" dirty="0"/>
              <a:t>указательные:</a:t>
            </a:r>
            <a:r>
              <a:rPr lang="ru-RU" dirty="0"/>
              <a:t> структурным признаком таких предложений является наличие указательных частиц </a:t>
            </a:r>
            <a:r>
              <a:rPr lang="ru-RU" b="1" i="1" dirty="0"/>
              <a:t>вот, вон, вот и, а вот</a:t>
            </a:r>
            <a:r>
              <a:rPr lang="ru-RU" dirty="0"/>
              <a:t>. Семантическая специфика их заключается в указании на появление, обнаружение предмета: </a:t>
            </a:r>
            <a:r>
              <a:rPr lang="ru-RU" i="1" dirty="0"/>
              <a:t>Вот ива. Были здесь ворота</a:t>
            </a:r>
            <a:r>
              <a:rPr lang="ru-RU" dirty="0"/>
              <a:t> (Пушкин). </a:t>
            </a:r>
            <a:r>
              <a:rPr lang="ru-RU" i="1" dirty="0"/>
              <a:t>А вот и вокзал. Бутылки с кипятком, резиновые длинные минуты</a:t>
            </a:r>
            <a:r>
              <a:rPr lang="ru-RU" dirty="0"/>
              <a:t> (Симонов).</a:t>
            </a:r>
            <a:endParaRPr lang="cs-CZ" dirty="0"/>
          </a:p>
          <a:p>
            <a:pPr lvl="0" algn="just"/>
            <a:r>
              <a:rPr lang="ru-RU" u="sng" dirty="0"/>
              <a:t>оценочно-бытийные</a:t>
            </a:r>
            <a:r>
              <a:rPr lang="ru-RU" dirty="0"/>
              <a:t>: в таких предложениях значение бытийности сопровождается оценкой. Структурной особенностью этих предложений являются э</a:t>
            </a:r>
            <a:r>
              <a:rPr lang="cs-CZ" dirty="0"/>
              <a:t>м</a:t>
            </a:r>
            <a:r>
              <a:rPr lang="ru-RU" dirty="0"/>
              <a:t>оционально-экспрессивные частицы </a:t>
            </a:r>
            <a:r>
              <a:rPr lang="ru-RU" i="1" dirty="0"/>
              <a:t>ну, то-то, тоже мне, а еще, да и, что за, какой, ай да, прямо</a:t>
            </a:r>
            <a:r>
              <a:rPr lang="ru-RU" dirty="0"/>
              <a:t>, а также указательная частица </a:t>
            </a:r>
            <a:r>
              <a:rPr lang="ru-RU" b="1" i="1" dirty="0"/>
              <a:t>вот</a:t>
            </a:r>
            <a:r>
              <a:rPr lang="ru-RU" dirty="0"/>
              <a:t>, которая здесь лишена указывающего значения: </a:t>
            </a:r>
            <a:r>
              <a:rPr lang="ru-RU" i="1" dirty="0"/>
              <a:t>А еще и дворянин. Какой молодец!</a:t>
            </a:r>
            <a:r>
              <a:rPr lang="cs-CZ" dirty="0"/>
              <a:t> (šikulka) </a:t>
            </a:r>
            <a:r>
              <a:rPr lang="ru-RU" i="1" dirty="0"/>
              <a:t>Ну и погодка! </a:t>
            </a:r>
            <a:r>
              <a:rPr lang="cs-CZ" dirty="0"/>
              <a:t>(To je ale počasí)</a:t>
            </a:r>
            <a:r>
              <a:rPr lang="ru-RU" dirty="0"/>
              <a:t>. </a:t>
            </a:r>
            <a:r>
              <a:rPr lang="ru-RU" i="1" dirty="0"/>
              <a:t>Вот нахал</a:t>
            </a:r>
            <a:r>
              <a:rPr lang="en-US" i="1" dirty="0"/>
              <a:t>! </a:t>
            </a:r>
            <a:r>
              <a:rPr lang="en-US" dirty="0"/>
              <a:t>(To </a:t>
            </a:r>
            <a:r>
              <a:rPr lang="en-US" dirty="0" err="1"/>
              <a:t>je</a:t>
            </a:r>
            <a:r>
              <a:rPr lang="en-US" dirty="0"/>
              <a:t> ale </a:t>
            </a:r>
            <a:r>
              <a:rPr lang="en-US" dirty="0" err="1"/>
              <a:t>spros</a:t>
            </a:r>
            <a:r>
              <a:rPr lang="cs-CZ" dirty="0" err="1"/>
              <a:t>ťak</a:t>
            </a:r>
            <a:r>
              <a:rPr lang="cs-CZ" dirty="0"/>
              <a:t>!)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59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496A66-ACF6-4B12-BA6C-D40965F06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Номинативные предложения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429F12-6598-4332-ADD3-86360D8EF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u="sng" dirty="0"/>
              <a:t>желательно-бытийные</a:t>
            </a:r>
            <a:r>
              <a:rPr lang="ru-RU" dirty="0"/>
              <a:t>: предложения отличаются особой функцией – они передают желательность называемого. Структурным признаком их являются частицы </a:t>
            </a:r>
            <a:r>
              <a:rPr lang="ru-RU" b="1" i="1" dirty="0"/>
              <a:t>только, если, лишь</a:t>
            </a:r>
            <a:r>
              <a:rPr lang="ru-RU" dirty="0"/>
              <a:t> в сочетании с </a:t>
            </a:r>
            <a:r>
              <a:rPr lang="ru-RU" b="1" i="1" dirty="0"/>
              <a:t>частицей бы</a:t>
            </a:r>
            <a:r>
              <a:rPr lang="ru-RU" dirty="0"/>
              <a:t>: </a:t>
            </a:r>
            <a:r>
              <a:rPr lang="ru-RU" i="1" dirty="0"/>
              <a:t>Только бы здоровье! Лишь бы не двойка! Если бы счастье!</a:t>
            </a:r>
            <a:endParaRPr lang="cs-CZ" dirty="0"/>
          </a:p>
          <a:p>
            <a:pPr lvl="0" algn="just"/>
            <a:r>
              <a:rPr lang="ru-RU" u="sng" dirty="0"/>
              <a:t>назывные</a:t>
            </a:r>
            <a:r>
              <a:rPr lang="ru-RU" dirty="0"/>
              <a:t>: сюда включаются вывески, заглавия, надписи. В данном случае трудно говорить о существовании предмета, это по большому счету – идея о существовании в сознании говорящего (заглавие вынесено за рамки основного текста, не присутствует в структуре текста).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Заглавие может быть оформлено и другим способом (целым предложением): «</a:t>
            </a:r>
            <a:r>
              <a:rPr lang="ru-RU" i="1" dirty="0"/>
              <a:t>Как закалялась сталь</a:t>
            </a:r>
            <a:r>
              <a:rPr lang="ru-RU" dirty="0"/>
              <a:t>».</a:t>
            </a:r>
            <a:endParaRPr lang="cs-CZ" dirty="0"/>
          </a:p>
          <a:p>
            <a:pPr lvl="0" algn="just"/>
            <a:r>
              <a:rPr lang="ru-RU" u="sng" dirty="0"/>
              <a:t>именительный темы</a:t>
            </a:r>
            <a:r>
              <a:rPr lang="ru-RU" dirty="0"/>
              <a:t>: предложение обозначает тему, которая будет дальше обсуждаться, развиваться в тексте, но тема представлена отдельной конструкцией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Деньги. У меня, к примеру, их в заведении не бывало.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ru-RU" i="1" dirty="0"/>
              <a:t>Зима!.. Крестьянин, торжествуя, 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На дровнях обновляет путь;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Его лошадка, снег почуя,</a:t>
            </a:r>
            <a:endParaRPr lang="cs-CZ" dirty="0"/>
          </a:p>
          <a:p>
            <a:pPr marL="0" indent="0" algn="just">
              <a:buNone/>
            </a:pPr>
            <a:r>
              <a:rPr lang="ru-RU" i="1" dirty="0"/>
              <a:t>Плетется рысью как-нибудь.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723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45CA-E0B4-427F-A393-7FC7A84D3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Номинативные предложения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B8367D-509D-45EB-92B3-76C1D0431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Номинативные предложения могут быть </a:t>
            </a:r>
            <a:r>
              <a:rPr lang="ru-RU" b="1" dirty="0"/>
              <a:t>распространенные</a:t>
            </a:r>
            <a:r>
              <a:rPr lang="ru-RU" dirty="0"/>
              <a:t> и </a:t>
            </a:r>
            <a:r>
              <a:rPr lang="ru-RU" b="1" dirty="0"/>
              <a:t>нераспространенные</a:t>
            </a:r>
            <a:r>
              <a:rPr lang="ru-RU" dirty="0"/>
              <a:t>. Нераспространенные состоят только из главного члена: </a:t>
            </a:r>
            <a:r>
              <a:rPr lang="ru-RU" i="1" dirty="0"/>
              <a:t>Ночь. Стужа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К нераспространенным также относятся и предложения, усложненные частицами: </a:t>
            </a:r>
            <a:r>
              <a:rPr lang="ru-RU" i="1" dirty="0"/>
              <a:t>Вон и станция</a:t>
            </a:r>
            <a:r>
              <a:rPr lang="ru-RU" dirty="0"/>
              <a:t>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Номинативные предложения распространены в русском языке. Ими в лаконичной форме изображаются картины природы, состояние человека, обстановка, поэтому данные конструкции используются в различных жанрах художественного стиля речи: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Шепот, робкое дыханье,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Трели соловья,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Серебро и колыханье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Сонного ручья … </a:t>
            </a:r>
          </a:p>
          <a:p>
            <a:pPr marL="0" indent="0" algn="just">
              <a:buNone/>
            </a:pPr>
            <a:r>
              <a:rPr lang="ru-RU" dirty="0"/>
              <a:t>(А. Фет)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98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C305D-EDD3-43CA-9B0D-741D01C7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Генитивные предложения</a:t>
            </a:r>
            <a:endParaRPr lang="cs-CZ" sz="28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4B19EB-7259-4772-A29E-9FCFF1FE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Это такие односоставные предложения, имеющие в качестве главного члена независимый Родительный падеж имени, который не только передает значение наличия (бытийности), существования предмета, но и характеризует его, с количественной точки зрения. Чаще всего в генитивных предложениях утверждается избыточность чего-либо: </a:t>
            </a:r>
            <a:r>
              <a:rPr lang="ru-RU" i="1" dirty="0"/>
              <a:t>Ох, и шуму, - сказал учитель, войдя в класс</a:t>
            </a:r>
            <a:r>
              <a:rPr lang="ru-RU" dirty="0"/>
              <a:t>; </a:t>
            </a:r>
            <a:r>
              <a:rPr lang="ru-RU" i="1" dirty="0"/>
              <a:t>Цветов, цветов!; Народу то!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Генитивные количественные имеют в своем составе прямые (лексические) указания на количественное значение. Эти слова или словосочетания вместе с формой родительного падежа образуют грамматическую основу односоставного предложения, причем типовое значение, т.е. сообщение о количестве названных предметов, передается расчленено: Родительный падеж + количественное слово или словосочетание (в номинативных предложениях обратный порядок: </a:t>
            </a:r>
            <a:r>
              <a:rPr lang="ru-RU" i="1" dirty="0"/>
              <a:t>десять часов</a:t>
            </a:r>
            <a:r>
              <a:rPr lang="ru-RU" dirty="0"/>
              <a:t>!!!).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Такое количественное значение может быть выражено:</a:t>
            </a:r>
            <a:endParaRPr lang="cs-CZ" dirty="0"/>
          </a:p>
          <a:p>
            <a:pPr algn="just"/>
            <a:r>
              <a:rPr lang="ru-RU" dirty="0"/>
              <a:t>существительным в неопределенно-количественном значении: </a:t>
            </a:r>
            <a:r>
              <a:rPr lang="ru-RU" i="1" dirty="0"/>
              <a:t>Нас толпы.</a:t>
            </a:r>
            <a:endParaRPr lang="cs-CZ" dirty="0"/>
          </a:p>
          <a:p>
            <a:pPr algn="just"/>
            <a:r>
              <a:rPr lang="ru-RU" dirty="0"/>
              <a:t>фразеологизированным сочетанием: </a:t>
            </a:r>
            <a:r>
              <a:rPr lang="ru-RU" i="1" dirty="0"/>
              <a:t>Народу видимо-невидимо</a:t>
            </a:r>
            <a:r>
              <a:rPr lang="ru-RU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901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6404-649C-4B49-99D6-4BA8D7A1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/>
              <a:t>Аккузативные односоставные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1D9B0F-6369-435A-8AEB-70FCD78DA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это предложения, в которых главный член оформлен формой Винительного падежа, обозначающей команду, желание:  </a:t>
            </a:r>
            <a:r>
              <a:rPr lang="ru-RU" i="1" dirty="0"/>
              <a:t>Врача! Карету мне, карету!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223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CD9AA-E971-46C3-BD41-697C840E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Вокативные</a:t>
            </a:r>
            <a:r>
              <a:rPr lang="ru-RU" sz="2800" dirty="0"/>
              <a:t> </a:t>
            </a:r>
            <a:r>
              <a:rPr lang="ru-RU" sz="2800" b="1" dirty="0"/>
              <a:t>предложения 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3C732-6A99-47A3-8AA1-DEDE7F3C1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Очень спорный вопрос, такие предложения не признаны всеми синтаксистами. Единственным членом вокативных предложений является обращение, имя лица, к которому обращена речь, если это имя произнесено с особой интонацией и дополнительные значения: упрека, сожаление, негодование: </a:t>
            </a:r>
            <a:r>
              <a:rPr lang="ru-RU" b="1" i="1" dirty="0"/>
              <a:t>Коля!</a:t>
            </a:r>
            <a:r>
              <a:rPr lang="ru-RU" dirty="0"/>
              <a:t> = </a:t>
            </a:r>
            <a:r>
              <a:rPr lang="ru-RU" i="1" dirty="0"/>
              <a:t>как тебе не стыдно, зачем ты себя так ведешь?!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57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CC891-F431-41E9-B8F3-7330433F2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Без труда определяешь все типы односоставных предложений в русском языке</a:t>
            </a:r>
            <a:endParaRPr lang="cs-CZ" sz="3200" b="1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180D3F0-0B5D-45D2-99F1-BBFA7F85F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22" y="2103438"/>
            <a:ext cx="5898355" cy="3932237"/>
          </a:xfrm>
        </p:spPr>
      </p:pic>
    </p:spTree>
    <p:extLst>
      <p:ext uri="{BB962C8B-B14F-4D97-AF65-F5344CB8AC3E}">
        <p14:creationId xmlns:p14="http://schemas.microsoft.com/office/powerpoint/2010/main" val="16448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20312-963A-4EBB-B531-476DAE508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008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Определенно-личные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8F122E-1A50-43AF-A6CB-AE5F5612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52016"/>
            <a:ext cx="10058400" cy="43830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Это такие односоставные предложения, которые обозначают непосредственных участников речи – говорящего или его собеседника. В соответствии с этим сказуемое употребляется в них в формах 1 и 2 лица (единственного и множественного числа) настоящего и будущего времени, а также повелительного наклонения: </a:t>
            </a:r>
            <a:r>
              <a:rPr lang="ru-RU" i="1" dirty="0"/>
              <a:t>Расскажу тебе обо всем при встрече. Расскажи мне все!</a:t>
            </a:r>
            <a:r>
              <a:rPr lang="cs-CZ" i="1" dirty="0"/>
              <a:t> </a:t>
            </a:r>
            <a:r>
              <a:rPr lang="ru-RU" i="1" dirty="0"/>
              <a:t>Поеду в Питер</a:t>
            </a:r>
            <a:r>
              <a:rPr lang="ru-RU" dirty="0"/>
              <a:t>. </a:t>
            </a:r>
            <a:r>
              <a:rPr lang="ru-RU" i="1" dirty="0"/>
              <a:t>Посмотрим, что он на это скажет</a:t>
            </a:r>
            <a:r>
              <a:rPr lang="ru-RU" dirty="0"/>
              <a:t>. </a:t>
            </a:r>
            <a:r>
              <a:rPr lang="ru-RU" i="1" dirty="0"/>
              <a:t>Пойдешь с нами на концерт? Принесите с собой словари!</a:t>
            </a:r>
            <a:endParaRPr lang="cs-CZ" i="1" dirty="0"/>
          </a:p>
          <a:p>
            <a:pPr algn="just"/>
            <a:r>
              <a:rPr lang="ru-RU" dirty="0"/>
              <a:t>Все эти формы передают значение конкретного лица. При этом их не совсем корректно относить к неполным двусоставным, поскольку употребление местоимения с формами повелительного наклонения привносит дополнительное значение. Употребление </a:t>
            </a:r>
            <a:r>
              <a:rPr lang="ru-RU" u="sng" dirty="0"/>
              <a:t>признаково</a:t>
            </a:r>
            <a:r>
              <a:rPr lang="ru-RU" dirty="0"/>
              <a:t>!</a:t>
            </a:r>
            <a:endParaRPr lang="cs-CZ" dirty="0"/>
          </a:p>
          <a:p>
            <a:pPr algn="just"/>
            <a:r>
              <a:rPr lang="ru-RU" dirty="0"/>
              <a:t>В определенно-личных предложениях сказуемое не может быть в форме 3 лица. Эта форма сама по себе не указывает на конкретное лицо: </a:t>
            </a:r>
            <a:r>
              <a:rPr lang="ru-RU" i="1" dirty="0"/>
              <a:t>Еду в поезде (я) – Едет в поезде (он? она? оно?). </a:t>
            </a:r>
            <a:r>
              <a:rPr lang="ru-RU" dirty="0"/>
              <a:t>Точно так же формы прошедшего времени глагола не могут быть сказуемыми определенно-личных предложений, поскольку не выявляют определенного лица: </a:t>
            </a:r>
            <a:r>
              <a:rPr lang="ru-RU" i="1" dirty="0"/>
              <a:t>Утром через силу позавтракал и пошел в университет</a:t>
            </a:r>
            <a:r>
              <a:rPr lang="ru-RU" dirty="0"/>
              <a:t>. Лицо можем определить только по контексту. Такие предложения относятся к двусоставным неполным.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23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B8CEF-DB5B-4390-8530-99342A4F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399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Обобщенно-личные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E656CD-A4F3-4696-967F-F0CED907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Это такие односоставные предложения, в которых формулируются наблюдения, связанные с обобщающей характеристикой определенных предметов, жизненных явлений и ситуаций: </a:t>
            </a:r>
            <a:r>
              <a:rPr lang="ru-RU" i="1" dirty="0"/>
              <a:t>От будущего никуда не убежишь. На деньги ума не купишь. </a:t>
            </a:r>
            <a:r>
              <a:rPr lang="ru-RU" dirty="0"/>
              <a:t>Главный член таких предложений выражается глаголом в форме 2 лица единственного числа. В отличие от внешне сходных с ними определенно-личных предложений с глаголами в форме 2 лица, в предложениях обобщенно-личных никогда не говорится о конкретных действиях слушающего: </a:t>
            </a:r>
            <a:r>
              <a:rPr lang="ru-RU" i="1" dirty="0"/>
              <a:t>Чем занимаешься?</a:t>
            </a:r>
            <a:r>
              <a:rPr lang="ru-RU" dirty="0"/>
              <a:t> </a:t>
            </a:r>
            <a:r>
              <a:rPr lang="ru-RU" i="1" dirty="0"/>
              <a:t>Читаешь обязательную литературу?</a:t>
            </a:r>
            <a:endParaRPr lang="cs-CZ" i="1" dirty="0"/>
          </a:p>
          <a:p>
            <a:pPr algn="just"/>
            <a:r>
              <a:rPr lang="ru-RU" dirty="0"/>
              <a:t>С помощью форм 2 лица в обобщенно-личных предложениях подчеркивается, что обобщаемые наблюдения касаются любого человека, если он сталкивается с определенными жизненными явлениями или ситуациями.</a:t>
            </a:r>
            <a:endParaRPr lang="cs-CZ" dirty="0"/>
          </a:p>
          <a:p>
            <a:pPr algn="just"/>
            <a:r>
              <a:rPr lang="ru-RU" dirty="0"/>
              <a:t>Важную особенность обобщенно-личных предложений составляет то, что употребляются они при выражении только таких наблюдений, которые представляются говорящему обязательными, бесспорными, поскольку естественно вытекают из объективных особенностей наблюдаемых явлений или ситуаций.</a:t>
            </a:r>
            <a:endParaRPr lang="cs-CZ" dirty="0"/>
          </a:p>
          <a:p>
            <a:pPr algn="just"/>
            <a:r>
              <a:rPr lang="ru-RU" dirty="0"/>
              <a:t>Поэтому в них легко возникает модальное значение </a:t>
            </a:r>
            <a:r>
              <a:rPr lang="ru-RU" b="1" i="1" dirty="0"/>
              <a:t>необходимости, неизбежности, объективной обусловленности</a:t>
            </a:r>
            <a:r>
              <a:rPr lang="ru-RU" dirty="0"/>
              <a:t> выражаемых наблюдений. Очень наглядно это проявляется в тех случаях, когда обобщенно-личные предложения употребляются в условных конструкциях: </a:t>
            </a:r>
            <a:r>
              <a:rPr lang="ru-RU" i="1" dirty="0"/>
              <a:t>Если смотреть с вершины горы, то увидишь ровные засеянные поля. Побывав тут однажды, всегда будешь помнить улицы, похожие на лесные просеки</a:t>
            </a:r>
            <a:r>
              <a:rPr lang="ru-RU" dirty="0"/>
              <a:t> (=если побываешь).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39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B3AAA-CEC8-4D31-8570-3744EDE82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Обобщенно-личные предложения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024DC6-4019-4E31-8C73-68BA7E001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Конструкции эти подчеркивают «обязательность» естественной реакции любого человека на ту ситуацию, которая выражается придаточными предложениями деепричастными оборотами.</a:t>
            </a:r>
            <a:endParaRPr lang="cs-CZ" dirty="0"/>
          </a:p>
          <a:p>
            <a:pPr algn="just"/>
            <a:r>
              <a:rPr lang="ru-RU" dirty="0"/>
              <a:t>Наиболее специфический компонент в грамматической семантике обобщенно-личных предложений – это значение </a:t>
            </a:r>
            <a:r>
              <a:rPr lang="ru-RU" b="1" i="1" dirty="0"/>
              <a:t>личной причастности</a:t>
            </a:r>
            <a:r>
              <a:rPr lang="ru-RU" dirty="0"/>
              <a:t> любого лица (но в первую очередь говорящего и его собеседника) к наблюдениям, составляющим содержание этих предложений. Обобщается в них жизненный опыт говорящего или усвоенный им коллективный опыт: </a:t>
            </a:r>
            <a:r>
              <a:rPr lang="ru-RU" i="1" dirty="0"/>
              <a:t>Перед большой аудиторией читаешь иначе</a:t>
            </a:r>
            <a:r>
              <a:rPr lang="ru-RU" dirty="0"/>
              <a:t>. </a:t>
            </a:r>
            <a:endParaRPr lang="cs-CZ" dirty="0"/>
          </a:p>
          <a:p>
            <a:pPr algn="just"/>
            <a:r>
              <a:rPr lang="ru-RU" dirty="0"/>
              <a:t>Иногда фиксируются устойчиво повторяющиеся чисто личные впечатления прошлого, рассчитанные на отклик и понимание со стороны собеседников: </a:t>
            </a:r>
            <a:r>
              <a:rPr lang="ru-RU" i="1" dirty="0"/>
              <a:t>Бывало, стоишь в углу… и думаешь: «Забыл про меня отец».</a:t>
            </a:r>
            <a:endParaRPr lang="cs-CZ" dirty="0"/>
          </a:p>
          <a:p>
            <a:pPr algn="just"/>
            <a:r>
              <a:rPr lang="ru-RU" dirty="0"/>
              <a:t>Форма 2 лица сохраняет свое грамматическое значение и содержит как бы намек на то, что говорящий приглашает собеседника к совместным наблюдениям, к сопереживанию. Прием «интимизации» повествования, поэтому используется форма 2 лица, а не 1 лица. В принципе в такие предложения можно подставить «ты», но это «ты» не только собеседник, но и автор, т.е. грамматическое значение 2 лица стерто! К тому же в некоторые конструкции «ты» подставить невозможно: </a:t>
            </a:r>
            <a:r>
              <a:rPr lang="ru-RU" i="1" dirty="0"/>
              <a:t>С тобою не соскучишься. Тебе не угодишь.</a:t>
            </a:r>
            <a:r>
              <a:rPr lang="ru-RU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89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483FA-7F8A-439E-9112-AB5A1909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Обобщенно-личные предложения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6F5F8D-3CEB-4B2B-B296-C64905723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57472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Такого же рода являются предложения, в которых главный член предложения выражен формой повелительного наклонения: </a:t>
            </a:r>
            <a:r>
              <a:rPr lang="ru-RU" sz="1600" i="1" dirty="0"/>
              <a:t>Стучи хоть до утра – не откроют.</a:t>
            </a:r>
            <a:r>
              <a:rPr lang="ru-RU" sz="1600" dirty="0"/>
              <a:t> Т.е. в таких предложениях тоже стерто изначальное прямое грамматическое значение глагольной формы, по своей семантике предложения не императивны.</a:t>
            </a:r>
            <a:endParaRPr lang="cs-CZ" sz="1600" dirty="0"/>
          </a:p>
          <a:p>
            <a:pPr algn="just"/>
            <a:r>
              <a:rPr lang="ru-RU" sz="1600" dirty="0"/>
              <a:t>С другой стороны, в пословицах императивное значение прослеживается. Содержащееся в них обобщение коллективного опыта часто воспринимается и используется в конкретно-личном смысле – как назидание, обращение к собеседнику – второму лицу: </a:t>
            </a:r>
            <a:r>
              <a:rPr lang="ru-RU" sz="1600" i="1" dirty="0"/>
              <a:t>Не зная броду, не суйся в воду</a:t>
            </a:r>
            <a:r>
              <a:rPr lang="ru-RU" sz="1600" dirty="0"/>
              <a:t>. </a:t>
            </a:r>
            <a:r>
              <a:rPr lang="ru-RU" sz="1600" i="1" dirty="0"/>
              <a:t>Семь раз отмерь – один раз отрежь</a:t>
            </a:r>
            <a:r>
              <a:rPr lang="ru-RU" sz="1600" dirty="0"/>
              <a:t>.</a:t>
            </a:r>
            <a:endParaRPr lang="cs-CZ" sz="1600" dirty="0"/>
          </a:p>
          <a:p>
            <a:pPr algn="just"/>
            <a:r>
              <a:rPr lang="ru-RU" sz="1600" dirty="0"/>
              <a:t>Резко от названных конструкций отличаются предложения,  в которых главный член предложения выражен формой 3 лица множественного числа: </a:t>
            </a:r>
            <a:r>
              <a:rPr lang="ru-RU" sz="1600" i="1" dirty="0"/>
              <a:t>Обещанного три года ждут. </a:t>
            </a:r>
            <a:r>
              <a:rPr lang="ru-RU" sz="1600" dirty="0"/>
              <a:t>Разными исследователями относятся либо к неопределенно-личным (по форме главного члена предложения), либо к обобщающим (семантика!). </a:t>
            </a:r>
            <a:endParaRPr lang="cs-CZ" sz="1600" dirty="0"/>
          </a:p>
          <a:p>
            <a:pPr algn="just"/>
            <a:r>
              <a:rPr lang="ru-RU" sz="1600" dirty="0"/>
              <a:t>Благодаря употреблению 3 лица множественного числа типизированные жизненные ситуации характеризуются отстраненно, как обобщение чужого опыта: </a:t>
            </a:r>
            <a:r>
              <a:rPr lang="ru-RU" sz="1600" i="1" dirty="0"/>
              <a:t>Соловья баснями не кормят. Цыплят по осени считают.</a:t>
            </a:r>
            <a:endParaRPr lang="cs-CZ" sz="1600" dirty="0"/>
          </a:p>
          <a:p>
            <a:pPr algn="just"/>
            <a:r>
              <a:rPr lang="ru-RU" sz="1600" dirty="0"/>
              <a:t>Абстрактная обобщающая семантика четко прослеживается лишь в пословицах и афоризмах, но предложения типа </a:t>
            </a:r>
            <a:r>
              <a:rPr lang="ru-RU" sz="1600" i="1" dirty="0"/>
              <a:t>Экзамены сдают в январе. У нас не курят </a:t>
            </a:r>
            <a:r>
              <a:rPr lang="ru-RU" sz="1600" dirty="0"/>
              <a:t>с одной стороны, неопределенно-личные, но с другой – можно отнести к обобщенно-личным, поскольку действие не однократное, а происходит часто, совершается многими…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9606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B89A6-C5F5-4ADB-B0A8-9705F9E09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Обобщенно-личные предложения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F0C9B-8739-48D7-BF8C-5B88F821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Поскольку в чешском языке подобные предложения почти не употребляются, то при переводе используются типичные для чешского языка синонимичные конструкции с обобщающим словом </a:t>
            </a:r>
            <a:r>
              <a:rPr lang="cs-CZ" i="1" dirty="0"/>
              <a:t>člověk</a:t>
            </a:r>
            <a:r>
              <a:rPr lang="cs-CZ" dirty="0"/>
              <a:t>: </a:t>
            </a:r>
            <a:endParaRPr lang="ru-RU" dirty="0"/>
          </a:p>
          <a:p>
            <a:r>
              <a:rPr lang="ru-RU" i="1" dirty="0"/>
              <a:t>С ним не пропадешь</a:t>
            </a:r>
            <a:r>
              <a:rPr lang="ru-RU" dirty="0"/>
              <a:t> - </a:t>
            </a:r>
            <a:r>
              <a:rPr lang="cs-CZ" dirty="0"/>
              <a:t>S ním se člověk neztratí</a:t>
            </a:r>
            <a:r>
              <a:rPr lang="ru-RU" dirty="0"/>
              <a:t>; </a:t>
            </a:r>
          </a:p>
          <a:p>
            <a:r>
              <a:rPr lang="cs-CZ" i="1" dirty="0" err="1"/>
              <a:t>Тебя</a:t>
            </a:r>
            <a:r>
              <a:rPr lang="cs-CZ" i="1" dirty="0"/>
              <a:t> </a:t>
            </a:r>
            <a:r>
              <a:rPr lang="cs-CZ" i="1" dirty="0" err="1"/>
              <a:t>не</a:t>
            </a:r>
            <a:r>
              <a:rPr lang="cs-CZ" i="1" dirty="0"/>
              <a:t> </a:t>
            </a:r>
            <a:r>
              <a:rPr lang="cs-CZ" i="1" dirty="0" err="1"/>
              <a:t>убедишь</a:t>
            </a:r>
            <a:r>
              <a:rPr lang="cs-CZ" dirty="0"/>
              <a:t> – Tebe člověk nepřesvědčí (*Tebe nepřesvědčíš);</a:t>
            </a:r>
          </a:p>
          <a:p>
            <a:r>
              <a:rPr lang="ru-RU" i="1" dirty="0"/>
              <a:t>От вас ничего не скроешь</a:t>
            </a:r>
            <a:r>
              <a:rPr lang="ru-RU" dirty="0"/>
              <a:t> -</a:t>
            </a:r>
            <a:r>
              <a:rPr lang="cs-CZ" dirty="0"/>
              <a:t> Před vámi člověk nic neutají.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42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AF6E3-C6C8-42B7-8713-0F30F170A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Неопределенно-личные предложения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583095-DC31-4909-801C-CA35F0BB6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Это такие односоставные предложения, которые обозначают действие безотносительно к действующему лицу: </a:t>
            </a:r>
            <a:r>
              <a:rPr lang="ru-RU" i="1" dirty="0"/>
              <a:t>Почту еще не приносили; Вас вызывают в деканат</a:t>
            </a:r>
            <a:r>
              <a:rPr lang="ru-RU" dirty="0"/>
              <a:t>. Главный член выражается в них глаголом в форме 3 лица множественного числа всех времен, а также формой сослагательного наклонения: </a:t>
            </a:r>
            <a:r>
              <a:rPr lang="ru-RU" i="1" dirty="0"/>
              <a:t>Его назначили бы инженером.</a:t>
            </a:r>
            <a:endParaRPr lang="cs-CZ" dirty="0"/>
          </a:p>
          <a:p>
            <a:pPr algn="just"/>
            <a:r>
              <a:rPr lang="ru-RU" dirty="0"/>
              <a:t>В неопределенно-личных предложениях внимание переключено с субъекта действия на само действие. Неназванный субъект действия нередко подсказывается обстоятельствами места, характером самого действия: </a:t>
            </a:r>
            <a:r>
              <a:rPr lang="ru-RU" i="1" dirty="0"/>
              <a:t>В редакции о нем много говорили.</a:t>
            </a:r>
            <a:r>
              <a:rPr lang="ru-RU" dirty="0"/>
              <a:t> </a:t>
            </a:r>
            <a:r>
              <a:rPr lang="ru-RU" i="1" dirty="0"/>
              <a:t>Мне с братом наняли репетитора.</a:t>
            </a:r>
            <a:endParaRPr lang="cs-CZ" dirty="0"/>
          </a:p>
          <a:p>
            <a:pPr algn="just"/>
            <a:r>
              <a:rPr lang="ru-RU" dirty="0"/>
              <a:t>Важную особенность грамматической семантики неопределенно-личных предложений составляет то, что с их помощью выражаются только проявления человеческой деятельности. В этом отношении они противопоставлены безличным предложениям: </a:t>
            </a:r>
            <a:r>
              <a:rPr lang="ru-RU" i="1" dirty="0"/>
              <a:t>Дверь с силой захлопнули – Дверь с силой захлопнуло</a:t>
            </a:r>
            <a:r>
              <a:rPr lang="ru-RU" dirty="0"/>
              <a:t>. Причем неопределенно-личные предложения специализировались на обозначении таких проявлений человеческой деятельности, для сообщения о которых указание на исполнителя действия по разным причинам является неважным, ненужным или даже невозможным.</a:t>
            </a:r>
            <a:endParaRPr lang="cs-CZ" dirty="0"/>
          </a:p>
          <a:p>
            <a:pPr algn="just"/>
            <a:r>
              <a:rPr lang="ru-RU" dirty="0"/>
              <a:t>Чаще всего они употребляются тогда, когда речь идет об осуществлении какой-либо организованной коллективной деятельности: </a:t>
            </a:r>
            <a:r>
              <a:rPr lang="ru-RU" i="1" dirty="0"/>
              <a:t>Пять лет строили шоссе</a:t>
            </a:r>
            <a:r>
              <a:rPr lang="ru-RU" dirty="0"/>
              <a:t>. </a:t>
            </a:r>
            <a:r>
              <a:rPr lang="ru-RU" i="1" dirty="0"/>
              <a:t>Нефть искали с отчаянным упорством.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6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4CA57-824E-458F-B224-C45FA2DB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Неопределенно-личные предложения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4CFBAB-0482-406B-B798-F3A087AF7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Неназванность субъекта действия может быть также обусловлена тем, что говорящий не знает, кто конкретно совершает действие: </a:t>
            </a:r>
            <a:r>
              <a:rPr lang="ru-RU" i="1" dirty="0"/>
              <a:t>Внезапно его тронули за плечо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Таким образом, при использовании неопределенно-личных конструкций внимание акцентируется на самом действии, не на конкретном лице.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чешском языке неопределенно-личные предложения встречаются реже, чем в русском. При переводе наиболее употребительны эквиваленты с пассивными формами сказуемого: </a:t>
            </a:r>
            <a:endParaRPr lang="cs-CZ" dirty="0"/>
          </a:p>
          <a:p>
            <a:pPr algn="just"/>
            <a:r>
              <a:rPr lang="cs-CZ" i="1" dirty="0" err="1"/>
              <a:t>Про</a:t>
            </a:r>
            <a:r>
              <a:rPr lang="cs-CZ" i="1" dirty="0"/>
              <a:t> </a:t>
            </a:r>
            <a:r>
              <a:rPr lang="cs-CZ" i="1" dirty="0" err="1"/>
              <a:t>эти</a:t>
            </a:r>
            <a:r>
              <a:rPr lang="cs-CZ" i="1" dirty="0"/>
              <a:t> </a:t>
            </a:r>
            <a:r>
              <a:rPr lang="cs-CZ" i="1" dirty="0" err="1"/>
              <a:t>обещания</a:t>
            </a:r>
            <a:r>
              <a:rPr lang="cs-CZ" i="1" dirty="0"/>
              <a:t> </a:t>
            </a:r>
            <a:r>
              <a:rPr lang="cs-CZ" i="1" dirty="0" err="1"/>
              <a:t>давно</a:t>
            </a:r>
            <a:r>
              <a:rPr lang="cs-CZ" i="1" dirty="0"/>
              <a:t> </a:t>
            </a:r>
            <a:r>
              <a:rPr lang="cs-CZ" i="1" dirty="0" err="1"/>
              <a:t>забыли</a:t>
            </a:r>
            <a:r>
              <a:rPr lang="cs-CZ" dirty="0"/>
              <a:t> – Na tyto sliby se už dávno zapomnělo; </a:t>
            </a:r>
          </a:p>
          <a:p>
            <a:pPr algn="just"/>
            <a:r>
              <a:rPr lang="cs-CZ" i="1" dirty="0"/>
              <a:t>В </a:t>
            </a:r>
            <a:r>
              <a:rPr lang="cs-CZ" i="1" dirty="0" err="1"/>
              <a:t>зале</a:t>
            </a:r>
            <a:r>
              <a:rPr lang="cs-CZ" i="1" dirty="0"/>
              <a:t> </a:t>
            </a:r>
            <a:r>
              <a:rPr lang="cs-CZ" i="1" dirty="0" err="1"/>
              <a:t>танцуют</a:t>
            </a:r>
            <a:r>
              <a:rPr lang="cs-CZ" dirty="0"/>
              <a:t> – V sále se tančí; </a:t>
            </a:r>
          </a:p>
          <a:p>
            <a:pPr algn="just"/>
            <a:r>
              <a:rPr lang="cs-CZ" i="1" dirty="0" err="1"/>
              <a:t>Строят</a:t>
            </a:r>
            <a:r>
              <a:rPr lang="cs-CZ" i="1" dirty="0"/>
              <a:t> </a:t>
            </a:r>
            <a:r>
              <a:rPr lang="cs-CZ" i="1" dirty="0" err="1"/>
              <a:t>школу</a:t>
            </a:r>
            <a:r>
              <a:rPr lang="cs-CZ" dirty="0"/>
              <a:t> – Staví se škola; </a:t>
            </a:r>
          </a:p>
          <a:p>
            <a:pPr algn="just"/>
            <a:r>
              <a:rPr lang="cs-CZ" i="1" dirty="0"/>
              <a:t>В </a:t>
            </a:r>
            <a:r>
              <a:rPr lang="cs-CZ" i="1" dirty="0" err="1"/>
              <a:t>конце</a:t>
            </a:r>
            <a:r>
              <a:rPr lang="cs-CZ" i="1" dirty="0"/>
              <a:t> </a:t>
            </a:r>
            <a:r>
              <a:rPr lang="cs-CZ" i="1" dirty="0" err="1"/>
              <a:t>предложения</a:t>
            </a:r>
            <a:r>
              <a:rPr lang="cs-CZ" i="1" dirty="0"/>
              <a:t> </a:t>
            </a:r>
            <a:r>
              <a:rPr lang="cs-CZ" i="1" dirty="0" err="1"/>
              <a:t>пишут</a:t>
            </a:r>
            <a:r>
              <a:rPr lang="cs-CZ" i="1" dirty="0"/>
              <a:t> </a:t>
            </a:r>
            <a:r>
              <a:rPr lang="cs-CZ" i="1" dirty="0" err="1"/>
              <a:t>точку</a:t>
            </a:r>
            <a:r>
              <a:rPr lang="cs-CZ" dirty="0"/>
              <a:t> – Na konci věty se píše tečka.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422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317</TotalTime>
  <Words>3131</Words>
  <Application>Microsoft Office PowerPoint</Application>
  <PresentationFormat>Širokoúhlá obrazovka</PresentationFormat>
  <Paragraphs>166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Garamond</vt:lpstr>
      <vt:lpstr>Savon</vt:lpstr>
      <vt:lpstr>Односоставные предложения</vt:lpstr>
      <vt:lpstr>Разделение односоставных предложений</vt:lpstr>
      <vt:lpstr>Определенно-личные предложения </vt:lpstr>
      <vt:lpstr>Обобщенно-личные предложения </vt:lpstr>
      <vt:lpstr>Обобщенно-личные предложения</vt:lpstr>
      <vt:lpstr>Обобщенно-личные предложения</vt:lpstr>
      <vt:lpstr>Обобщенно-личные предложения</vt:lpstr>
      <vt:lpstr>Неопределенно-личные предложения </vt:lpstr>
      <vt:lpstr>Неопределенно-личные предложения</vt:lpstr>
      <vt:lpstr>Безличные предложения </vt:lpstr>
      <vt:lpstr>Безличные предложения с главным членом, выраженным глаголом </vt:lpstr>
      <vt:lpstr>Безличные предложения с главным членом, выраженным глаголом</vt:lpstr>
      <vt:lpstr>Безличные предложения с главным членом, выраженным глаголом</vt:lpstr>
      <vt:lpstr>Безличные предложения с главным членом, выраженным категорией состояния </vt:lpstr>
      <vt:lpstr>Безличные предложения с главным членом, выраженным категорией состояния </vt:lpstr>
      <vt:lpstr>Безличные предложения с главным членом, выраженным категорией состояния</vt:lpstr>
      <vt:lpstr>Безличные предложения</vt:lpstr>
      <vt:lpstr>Инфинитивные предложения </vt:lpstr>
      <vt:lpstr>Инфинитивные предложения </vt:lpstr>
      <vt:lpstr>Именные односоставные предложения </vt:lpstr>
      <vt:lpstr>Номинативные предложения</vt:lpstr>
      <vt:lpstr>Номинативные предложения</vt:lpstr>
      <vt:lpstr>Номинативные предложения</vt:lpstr>
      <vt:lpstr>Генитивные предложения</vt:lpstr>
      <vt:lpstr>Аккузативные односоставные предложения </vt:lpstr>
      <vt:lpstr>Вокативные предложения  </vt:lpstr>
      <vt:lpstr>Без труда определяешь все типы односоставных предложений в русском языке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Односоставные предложения</dc:title>
  <dc:creator>oxinity@outlook.cz</dc:creator>
  <cp:lastModifiedBy>oxinity@outlook.cz</cp:lastModifiedBy>
  <cp:revision>10</cp:revision>
  <dcterms:created xsi:type="dcterms:W3CDTF">2018-02-16T17:58:55Z</dcterms:created>
  <dcterms:modified xsi:type="dcterms:W3CDTF">2018-02-21T22:29:38Z</dcterms:modified>
</cp:coreProperties>
</file>