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5" d="100"/>
          <a:sy n="125" d="100"/>
        </p:scale>
        <p:origin x="29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cs-CZ"/>
              <a:t>Kliknutím lze upravit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2AED8E5B-0D98-4FE1-9B26-D1041E3A89F9}" type="datetimeFigureOut">
              <a:rPr lang="en-US" smtClean="0"/>
              <a:t>2/22/2018</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047279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6700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6377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73C2DCB-466C-4061-8D51-D3254DD77FA1}" type="datetimeFigureOut">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4271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cs-CZ"/>
              <a:t>Kliknutím lze upravit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8642357F-39F6-401C-9FF8-3072724998F3}" type="datetimeFigureOut">
              <a:rPr lang="en-US" smtClean="0"/>
              <a:t>2/22/2018</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810299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smtClean="0"/>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518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smtClean="0"/>
              <a:t>2/22/2018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532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smtClean="0"/>
              <a:t>2/22/2018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40067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smtClean="0"/>
              <a:t>2/22/2018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47153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cs-CZ"/>
              <a:t>Kliknutím lze upravit styl.</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8" name="Date Placeholder 7"/>
          <p:cNvSpPr>
            <a:spLocks noGrp="1"/>
          </p:cNvSpPr>
          <p:nvPr>
            <p:ph type="dt" sz="half" idx="10"/>
          </p:nvPr>
        </p:nvSpPr>
        <p:spPr/>
        <p:txBody>
          <a:bodyPr/>
          <a:lstStyle/>
          <a:p>
            <a:fld id="{00232F85-D33A-46AF-9088-5A7400C1018E}" type="datetimeFigureOut">
              <a:rPr lang="en-US" smtClean="0"/>
              <a:t>2/22/2018</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smtClean="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23068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3EB3A624-F501-46A9-B8CA-4949E24E27C8}" type="datetimeFigureOut">
              <a:rPr lang="en-US" smtClean="0"/>
              <a:t>2/22/2018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smtClean="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6478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C4D3C1-679D-44D8-8A9C-D402CE4EF569}" type="datetimeFigureOut">
              <a:rPr lang="en-US" smtClean="0"/>
              <a:t>2/22/2018</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smtClean="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86822130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5C0378-3CEE-401B-A34E-33748FD29D5A}"/>
              </a:ext>
            </a:extLst>
          </p:cNvPr>
          <p:cNvSpPr>
            <a:spLocks noGrp="1"/>
          </p:cNvSpPr>
          <p:nvPr>
            <p:ph type="ctrTitle"/>
          </p:nvPr>
        </p:nvSpPr>
        <p:spPr/>
        <p:txBody>
          <a:bodyPr/>
          <a:lstStyle/>
          <a:p>
            <a:r>
              <a:rPr lang="ru-RU" sz="4800" dirty="0"/>
              <a:t>Порядок сло в русском предложении</a:t>
            </a:r>
            <a:endParaRPr lang="cs-CZ" sz="4800" dirty="0"/>
          </a:p>
        </p:txBody>
      </p:sp>
      <p:sp>
        <p:nvSpPr>
          <p:cNvPr id="3" name="Podnadpis 2">
            <a:extLst>
              <a:ext uri="{FF2B5EF4-FFF2-40B4-BE49-F238E27FC236}">
                <a16:creationId xmlns:a16="http://schemas.microsoft.com/office/drawing/2014/main" id="{4A340648-C0A7-4E38-B9D3-4826E07A42D4}"/>
              </a:ext>
            </a:extLst>
          </p:cNvPr>
          <p:cNvSpPr>
            <a:spLocks noGrp="1"/>
          </p:cNvSpPr>
          <p:nvPr>
            <p:ph type="subTitle" idx="1"/>
          </p:nvPr>
        </p:nvSpPr>
        <p:spPr/>
        <p:txBody>
          <a:bodyPr>
            <a:noAutofit/>
          </a:bodyPr>
          <a:lstStyle/>
          <a:p>
            <a:r>
              <a:rPr lang="ru-RU" sz="2800" dirty="0"/>
              <a:t>Актуальное членение предложения</a:t>
            </a:r>
            <a:endParaRPr lang="cs-CZ" sz="2800" dirty="0"/>
          </a:p>
        </p:txBody>
      </p:sp>
    </p:spTree>
    <p:extLst>
      <p:ext uri="{BB962C8B-B14F-4D97-AF65-F5344CB8AC3E}">
        <p14:creationId xmlns:p14="http://schemas.microsoft.com/office/powerpoint/2010/main" val="2825325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5DA82-54D0-40A5-A63D-3D008269FF67}"/>
              </a:ext>
            </a:extLst>
          </p:cNvPr>
          <p:cNvSpPr>
            <a:spLocks noGrp="1"/>
          </p:cNvSpPr>
          <p:nvPr>
            <p:ph type="title"/>
          </p:nvPr>
        </p:nvSpPr>
        <p:spPr>
          <a:xfrm>
            <a:off x="1066800" y="642594"/>
            <a:ext cx="10058400" cy="936270"/>
          </a:xfrm>
        </p:spPr>
        <p:txBody>
          <a:bodyPr>
            <a:normAutofit/>
          </a:bodyPr>
          <a:lstStyle/>
          <a:p>
            <a:pPr algn="ctr"/>
            <a:r>
              <a:rPr lang="ru-RU" sz="2800" b="1" dirty="0"/>
              <a:t>Актуальное членение предложения</a:t>
            </a:r>
            <a:endParaRPr lang="cs-CZ" sz="2800" b="1" dirty="0"/>
          </a:p>
        </p:txBody>
      </p:sp>
      <p:sp>
        <p:nvSpPr>
          <p:cNvPr id="3" name="Zástupný symbol pro obsah 2">
            <a:extLst>
              <a:ext uri="{FF2B5EF4-FFF2-40B4-BE49-F238E27FC236}">
                <a16:creationId xmlns:a16="http://schemas.microsoft.com/office/drawing/2014/main" id="{E68DB59A-488F-4BF2-93C1-1E10BC1C71B0}"/>
              </a:ext>
            </a:extLst>
          </p:cNvPr>
          <p:cNvSpPr>
            <a:spLocks noGrp="1"/>
          </p:cNvSpPr>
          <p:nvPr>
            <p:ph idx="1"/>
          </p:nvPr>
        </p:nvSpPr>
        <p:spPr>
          <a:xfrm>
            <a:off x="768096" y="1335024"/>
            <a:ext cx="10692384" cy="4880382"/>
          </a:xfrm>
        </p:spPr>
        <p:txBody>
          <a:bodyPr>
            <a:normAutofit/>
          </a:bodyPr>
          <a:lstStyle/>
          <a:p>
            <a:pPr marL="0" indent="0" algn="just">
              <a:buNone/>
            </a:pPr>
            <a:r>
              <a:rPr lang="ru-RU" dirty="0"/>
              <a:t>За членами предложения не закреплены какие-либо определенные функции в актуальном членении. Образовывать тему и рему могут разные члены предложения в одиночку и в комплексе. Например, подлежащее может быть </a:t>
            </a:r>
          </a:p>
          <a:p>
            <a:pPr algn="just"/>
            <a:r>
              <a:rPr lang="ru-RU" dirty="0"/>
              <a:t>темой: </a:t>
            </a:r>
            <a:r>
              <a:rPr lang="ru-RU" i="1" dirty="0"/>
              <a:t>Разговор / состоялся</a:t>
            </a:r>
            <a:r>
              <a:rPr lang="ru-RU" dirty="0"/>
              <a:t>; </a:t>
            </a:r>
          </a:p>
          <a:p>
            <a:pPr algn="just"/>
            <a:r>
              <a:rPr lang="ru-RU" dirty="0"/>
              <a:t>ремой:</a:t>
            </a:r>
            <a:r>
              <a:rPr lang="ru-RU" i="1" dirty="0"/>
              <a:t> Почту в то время носила / Груня Офицерова.</a:t>
            </a:r>
            <a:endParaRPr lang="cs-CZ" dirty="0"/>
          </a:p>
          <a:p>
            <a:pPr marL="0" indent="0" algn="just">
              <a:buNone/>
            </a:pPr>
            <a:endParaRPr lang="ru-RU" dirty="0"/>
          </a:p>
          <a:p>
            <a:pPr marL="0" indent="0" algn="just">
              <a:buNone/>
            </a:pPr>
            <a:r>
              <a:rPr lang="ru-RU" dirty="0"/>
              <a:t>Однако частотность реализации этих возможностей разная. Так для подлежащего типична функция темы, для сказуемого типична функция ремы, причем в распространенных предложениях сказуемое обычно образует комплексную рему, в которую входят синтаксически и семантически связанные с ним члены предложения: </a:t>
            </a:r>
          </a:p>
          <a:p>
            <a:pPr marL="0" indent="0" algn="just">
              <a:buNone/>
            </a:pPr>
            <a:r>
              <a:rPr lang="ru-RU" i="1" dirty="0"/>
              <a:t>Мать / напоила детей теплым молоком</a:t>
            </a:r>
            <a:r>
              <a:rPr lang="ru-RU" dirty="0"/>
              <a:t>.</a:t>
            </a:r>
          </a:p>
          <a:p>
            <a:pPr marL="0" indent="0" algn="just">
              <a:buNone/>
            </a:pPr>
            <a:r>
              <a:rPr lang="ru-RU" i="1" dirty="0"/>
              <a:t>Гости / собрались к вечеру</a:t>
            </a:r>
            <a:r>
              <a:rPr lang="ru-RU" dirty="0"/>
              <a:t>.</a:t>
            </a:r>
            <a:endParaRPr lang="cs-CZ" dirty="0"/>
          </a:p>
        </p:txBody>
      </p:sp>
    </p:spTree>
    <p:extLst>
      <p:ext uri="{BB962C8B-B14F-4D97-AF65-F5344CB8AC3E}">
        <p14:creationId xmlns:p14="http://schemas.microsoft.com/office/powerpoint/2010/main" val="1111617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5DA82-54D0-40A5-A63D-3D008269FF67}"/>
              </a:ext>
            </a:extLst>
          </p:cNvPr>
          <p:cNvSpPr>
            <a:spLocks noGrp="1"/>
          </p:cNvSpPr>
          <p:nvPr>
            <p:ph type="title"/>
          </p:nvPr>
        </p:nvSpPr>
        <p:spPr>
          <a:xfrm>
            <a:off x="1066800" y="642594"/>
            <a:ext cx="10058400" cy="936270"/>
          </a:xfrm>
        </p:spPr>
        <p:txBody>
          <a:bodyPr>
            <a:normAutofit/>
          </a:bodyPr>
          <a:lstStyle/>
          <a:p>
            <a:pPr algn="ctr"/>
            <a:r>
              <a:rPr lang="ru-RU" sz="2800" b="1" dirty="0"/>
              <a:t>Актуальное членение предложения</a:t>
            </a:r>
            <a:endParaRPr lang="cs-CZ" sz="2800" b="1" dirty="0"/>
          </a:p>
        </p:txBody>
      </p:sp>
      <p:sp>
        <p:nvSpPr>
          <p:cNvPr id="3" name="Zástupný symbol pro obsah 2">
            <a:extLst>
              <a:ext uri="{FF2B5EF4-FFF2-40B4-BE49-F238E27FC236}">
                <a16:creationId xmlns:a16="http://schemas.microsoft.com/office/drawing/2014/main" id="{E68DB59A-488F-4BF2-93C1-1E10BC1C71B0}"/>
              </a:ext>
            </a:extLst>
          </p:cNvPr>
          <p:cNvSpPr>
            <a:spLocks noGrp="1"/>
          </p:cNvSpPr>
          <p:nvPr>
            <p:ph idx="1"/>
          </p:nvPr>
        </p:nvSpPr>
        <p:spPr>
          <a:xfrm>
            <a:off x="768096" y="1578864"/>
            <a:ext cx="10692384" cy="4456176"/>
          </a:xfrm>
        </p:spPr>
        <p:txBody>
          <a:bodyPr>
            <a:normAutofit/>
          </a:bodyPr>
          <a:lstStyle/>
          <a:p>
            <a:pPr marL="0" indent="0" algn="just">
              <a:buNone/>
            </a:pPr>
            <a:r>
              <a:rPr lang="ru-RU" dirty="0"/>
              <a:t>Более тесно, чем с формальной организацией, актуальное членение связано со смысловой организацией предложения. Для семантического субъекта характерна функция темы, для предиката – функция ремы. Связь актуального членения с семантической структурой предложения ярко проявляется в том, что в предложениях, где семантический субъект – косвенный падеж существительного, подлежащее образует со сказуемым единый семантический комплекс (рема). В качестве темы, следовательно, выступает косвенный падеж: </a:t>
            </a:r>
          </a:p>
          <a:p>
            <a:pPr marL="0" indent="0" algn="just">
              <a:buNone/>
            </a:pPr>
            <a:r>
              <a:rPr lang="ru-RU" i="1" dirty="0"/>
              <a:t>Им / </a:t>
            </a:r>
            <a:r>
              <a:rPr lang="ru-RU" b="1" i="1" dirty="0"/>
              <a:t>овладела непонятная тревога</a:t>
            </a:r>
            <a:r>
              <a:rPr lang="ru-RU" i="1" dirty="0"/>
              <a:t>. </a:t>
            </a:r>
          </a:p>
          <a:p>
            <a:pPr marL="0" indent="0" algn="just">
              <a:buNone/>
            </a:pPr>
            <a:r>
              <a:rPr lang="ru-RU" i="1" dirty="0"/>
              <a:t>У меня / </a:t>
            </a:r>
            <a:r>
              <a:rPr lang="ru-RU" b="1" i="1" dirty="0"/>
              <a:t>появились сомнения</a:t>
            </a:r>
            <a:r>
              <a:rPr lang="ru-RU" i="1" dirty="0"/>
              <a:t>.</a:t>
            </a:r>
            <a:endParaRPr lang="cs-CZ" dirty="0"/>
          </a:p>
          <a:p>
            <a:pPr marL="0" indent="0" algn="just">
              <a:buNone/>
            </a:pPr>
            <a:endParaRPr lang="ru-RU" dirty="0"/>
          </a:p>
          <a:p>
            <a:pPr marL="0" indent="0" algn="just">
              <a:buNone/>
            </a:pPr>
            <a:r>
              <a:rPr lang="ru-RU" dirty="0"/>
              <a:t>Но жесткой обусловленности актуального членения нет. При определенном коммуникативном задании актуальное членение таких предложений может быть иным: </a:t>
            </a:r>
          </a:p>
          <a:p>
            <a:pPr marL="0" indent="0" algn="just">
              <a:buNone/>
            </a:pPr>
            <a:r>
              <a:rPr lang="ru-RU" i="1" dirty="0"/>
              <a:t>Сомнения появились / </a:t>
            </a:r>
            <a:r>
              <a:rPr lang="ru-RU" b="1" i="1" dirty="0"/>
              <a:t>у меня</a:t>
            </a:r>
            <a:r>
              <a:rPr lang="ru-RU" i="1" dirty="0"/>
              <a:t>, а не у него</a:t>
            </a:r>
            <a:r>
              <a:rPr lang="ru-RU" dirty="0"/>
              <a:t>.</a:t>
            </a:r>
            <a:endParaRPr lang="cs-CZ" dirty="0"/>
          </a:p>
          <a:p>
            <a:pPr marL="0" indent="0">
              <a:buNone/>
            </a:pPr>
            <a:endParaRPr lang="cs-CZ" dirty="0"/>
          </a:p>
        </p:txBody>
      </p:sp>
    </p:spTree>
    <p:extLst>
      <p:ext uri="{BB962C8B-B14F-4D97-AF65-F5344CB8AC3E}">
        <p14:creationId xmlns:p14="http://schemas.microsoft.com/office/powerpoint/2010/main" val="3854042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5DA82-54D0-40A5-A63D-3D008269FF67}"/>
              </a:ext>
            </a:extLst>
          </p:cNvPr>
          <p:cNvSpPr>
            <a:spLocks noGrp="1"/>
          </p:cNvSpPr>
          <p:nvPr>
            <p:ph type="title"/>
          </p:nvPr>
        </p:nvSpPr>
        <p:spPr>
          <a:xfrm>
            <a:off x="1066800" y="642594"/>
            <a:ext cx="10058400" cy="936270"/>
          </a:xfrm>
        </p:spPr>
        <p:txBody>
          <a:bodyPr>
            <a:normAutofit/>
          </a:bodyPr>
          <a:lstStyle/>
          <a:p>
            <a:pPr algn="ctr"/>
            <a:r>
              <a:rPr lang="ru-RU" sz="2800" b="1" dirty="0"/>
              <a:t>Актуальное членение предложения</a:t>
            </a:r>
            <a:endParaRPr lang="cs-CZ" sz="2800" b="1" dirty="0"/>
          </a:p>
        </p:txBody>
      </p:sp>
      <p:sp>
        <p:nvSpPr>
          <p:cNvPr id="3" name="Zástupný symbol pro obsah 2">
            <a:extLst>
              <a:ext uri="{FF2B5EF4-FFF2-40B4-BE49-F238E27FC236}">
                <a16:creationId xmlns:a16="http://schemas.microsoft.com/office/drawing/2014/main" id="{E68DB59A-488F-4BF2-93C1-1E10BC1C71B0}"/>
              </a:ext>
            </a:extLst>
          </p:cNvPr>
          <p:cNvSpPr>
            <a:spLocks noGrp="1"/>
          </p:cNvSpPr>
          <p:nvPr>
            <p:ph idx="1"/>
          </p:nvPr>
        </p:nvSpPr>
        <p:spPr>
          <a:xfrm>
            <a:off x="768096" y="1578864"/>
            <a:ext cx="10692384" cy="4456176"/>
          </a:xfrm>
        </p:spPr>
        <p:txBody>
          <a:bodyPr>
            <a:normAutofit fontScale="92500" lnSpcReduction="10000"/>
          </a:bodyPr>
          <a:lstStyle/>
          <a:p>
            <a:pPr marL="0" indent="0" algn="just">
              <a:buNone/>
            </a:pPr>
            <a:r>
              <a:rPr lang="ru-RU" dirty="0"/>
              <a:t>Актуальное членение имеет собственный формальный аппарат. Основными средствами выражения актуального членения являются порядок слов и интонация (а именно место фразового ударения).</a:t>
            </a:r>
            <a:endParaRPr lang="cs-CZ" dirty="0"/>
          </a:p>
          <a:p>
            <a:pPr marL="0" indent="0" algn="just">
              <a:buNone/>
            </a:pPr>
            <a:r>
              <a:rPr lang="ru-RU" dirty="0"/>
              <a:t>В кодифицированном литературном языке фразовое ударение автоматически относится на конец предложения, на последнюю его синтагму. Они располагаются так, чтобы фразовое ударение выделило рему, то есть расположение тема – рема. Такой порядок слов свойственен экспрессивно и стилистически нейтральным высказываниям. Матезиус назвал его объективным. Это такие предложения: </a:t>
            </a:r>
          </a:p>
          <a:p>
            <a:pPr marL="0" indent="0" algn="just">
              <a:buNone/>
            </a:pPr>
            <a:r>
              <a:rPr lang="ru-RU" i="1" dirty="0"/>
              <a:t>Долгая зимняя ночь / </a:t>
            </a:r>
            <a:r>
              <a:rPr lang="ru-RU" b="1" i="1" dirty="0"/>
              <a:t>прошла незаметно</a:t>
            </a:r>
            <a:r>
              <a:rPr lang="ru-RU" i="1" dirty="0"/>
              <a:t>. </a:t>
            </a:r>
          </a:p>
          <a:p>
            <a:pPr marL="0" indent="0" algn="just">
              <a:buNone/>
            </a:pPr>
            <a:r>
              <a:rPr lang="ru-RU" i="1" dirty="0"/>
              <a:t>Молния блистала / </a:t>
            </a:r>
            <a:r>
              <a:rPr lang="ru-RU" b="1" i="1" dirty="0"/>
              <a:t>почти беспрерывно</a:t>
            </a:r>
            <a:r>
              <a:rPr lang="ru-RU" i="1" dirty="0"/>
              <a:t>.</a:t>
            </a:r>
            <a:endParaRPr lang="cs-CZ" dirty="0"/>
          </a:p>
          <a:p>
            <a:pPr marL="0" indent="0" algn="just">
              <a:buNone/>
            </a:pPr>
            <a:r>
              <a:rPr lang="ru-RU" i="1" dirty="0"/>
              <a:t>Осталось договориться / </a:t>
            </a:r>
            <a:r>
              <a:rPr lang="ru-RU" b="1" i="1" dirty="0"/>
              <a:t>только о времени встречи</a:t>
            </a:r>
            <a:r>
              <a:rPr lang="ru-RU" dirty="0"/>
              <a:t>.</a:t>
            </a:r>
          </a:p>
          <a:p>
            <a:pPr marL="0" indent="0" algn="just">
              <a:buNone/>
            </a:pPr>
            <a:r>
              <a:rPr lang="ru-RU" dirty="0"/>
              <a:t>В экспрессивно окрашенной речи и при некоторых стилистических заданиях порядок слов может быть обратным, а именно рема – тема. Такой порядок слов Матезиус назвал субъективным: </a:t>
            </a:r>
          </a:p>
          <a:p>
            <a:pPr marL="0" indent="0" algn="just">
              <a:buNone/>
            </a:pPr>
            <a:r>
              <a:rPr lang="ru-RU" b="1" i="1" dirty="0"/>
              <a:t>Великая вещь </a:t>
            </a:r>
            <a:r>
              <a:rPr lang="ru-RU" i="1" dirty="0"/>
              <a:t>/ свобода! </a:t>
            </a:r>
          </a:p>
          <a:p>
            <a:pPr marL="0" indent="0" algn="just">
              <a:buNone/>
            </a:pPr>
            <a:r>
              <a:rPr lang="ru-RU" b="1" i="1" dirty="0"/>
              <a:t>Грозно, гулко </a:t>
            </a:r>
            <a:r>
              <a:rPr lang="ru-RU" i="1" dirty="0"/>
              <a:t>/ шумело за стеной море.</a:t>
            </a:r>
          </a:p>
          <a:p>
            <a:pPr marL="0" indent="0" algn="just">
              <a:buNone/>
            </a:pPr>
            <a:r>
              <a:rPr lang="ru-RU" b="1" i="1" dirty="0"/>
              <a:t>Меня, меня </a:t>
            </a:r>
            <a:r>
              <a:rPr lang="ru-RU" i="1" dirty="0"/>
              <a:t>/ подождите!</a:t>
            </a:r>
            <a:endParaRPr lang="cs-CZ" dirty="0"/>
          </a:p>
          <a:p>
            <a:pPr marL="0" indent="0">
              <a:buNone/>
            </a:pPr>
            <a:endParaRPr lang="cs-CZ" dirty="0"/>
          </a:p>
        </p:txBody>
      </p:sp>
    </p:spTree>
    <p:extLst>
      <p:ext uri="{BB962C8B-B14F-4D97-AF65-F5344CB8AC3E}">
        <p14:creationId xmlns:p14="http://schemas.microsoft.com/office/powerpoint/2010/main" val="2883898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5DA82-54D0-40A5-A63D-3D008269FF67}"/>
              </a:ext>
            </a:extLst>
          </p:cNvPr>
          <p:cNvSpPr>
            <a:spLocks noGrp="1"/>
          </p:cNvSpPr>
          <p:nvPr>
            <p:ph type="title"/>
          </p:nvPr>
        </p:nvSpPr>
        <p:spPr>
          <a:xfrm>
            <a:off x="1066800" y="642594"/>
            <a:ext cx="10058400" cy="936270"/>
          </a:xfrm>
        </p:spPr>
        <p:txBody>
          <a:bodyPr>
            <a:normAutofit/>
          </a:bodyPr>
          <a:lstStyle/>
          <a:p>
            <a:pPr algn="ctr"/>
            <a:r>
              <a:rPr lang="ru-RU" sz="2800" b="1" dirty="0"/>
              <a:t>Актуальное членение предложения</a:t>
            </a:r>
            <a:endParaRPr lang="cs-CZ" sz="2800" b="1" dirty="0"/>
          </a:p>
        </p:txBody>
      </p:sp>
      <p:sp>
        <p:nvSpPr>
          <p:cNvPr id="3" name="Zástupný symbol pro obsah 2">
            <a:extLst>
              <a:ext uri="{FF2B5EF4-FFF2-40B4-BE49-F238E27FC236}">
                <a16:creationId xmlns:a16="http://schemas.microsoft.com/office/drawing/2014/main" id="{E68DB59A-488F-4BF2-93C1-1E10BC1C71B0}"/>
              </a:ext>
            </a:extLst>
          </p:cNvPr>
          <p:cNvSpPr>
            <a:spLocks noGrp="1"/>
          </p:cNvSpPr>
          <p:nvPr>
            <p:ph idx="1"/>
          </p:nvPr>
        </p:nvSpPr>
        <p:spPr>
          <a:xfrm>
            <a:off x="768096" y="1578864"/>
            <a:ext cx="10692384" cy="4456176"/>
          </a:xfrm>
        </p:spPr>
        <p:txBody>
          <a:bodyPr>
            <a:normAutofit/>
          </a:bodyPr>
          <a:lstStyle/>
          <a:p>
            <a:pPr marL="0" indent="0" algn="just">
              <a:buNone/>
            </a:pPr>
            <a:r>
              <a:rPr lang="ru-RU" dirty="0"/>
              <a:t>Дополнительным средством выражения актуального членения являются частицы. Они помечают тему или рему.</a:t>
            </a:r>
            <a:endParaRPr lang="cs-CZ" dirty="0"/>
          </a:p>
          <a:p>
            <a:pPr marL="0" indent="0" algn="just">
              <a:buNone/>
            </a:pPr>
            <a:endParaRPr lang="ru-RU" dirty="0"/>
          </a:p>
          <a:p>
            <a:pPr algn="just"/>
            <a:r>
              <a:rPr lang="ru-RU" dirty="0"/>
              <a:t>В невопросительных предложениях тему выделяет постпозитивная частица </a:t>
            </a:r>
            <a:r>
              <a:rPr lang="ru-RU" b="1" i="1" dirty="0"/>
              <a:t>же</a:t>
            </a:r>
            <a:r>
              <a:rPr lang="ru-RU" dirty="0"/>
              <a:t>, выполняющая функцию сопоставительного союза: </a:t>
            </a:r>
            <a:r>
              <a:rPr lang="ru-RU" i="1" dirty="0"/>
              <a:t>[Она любила его спокойный ласковый тон в деревне.] В городе же / </a:t>
            </a:r>
            <a:r>
              <a:rPr lang="ru-RU" b="1" i="1" dirty="0"/>
              <a:t>он казался постоянно беспокоен</a:t>
            </a:r>
            <a:r>
              <a:rPr lang="ru-RU" dirty="0"/>
              <a:t>.</a:t>
            </a:r>
            <a:endParaRPr lang="cs-CZ" dirty="0"/>
          </a:p>
          <a:p>
            <a:pPr algn="just"/>
            <a:r>
              <a:rPr lang="ru-RU" dirty="0"/>
              <a:t>Функция выделителя темы типична для разговорной постпозитивной частицы </a:t>
            </a:r>
            <a:r>
              <a:rPr lang="ru-RU" b="1" i="1" dirty="0"/>
              <a:t>то</a:t>
            </a:r>
            <a:r>
              <a:rPr lang="ru-RU" dirty="0"/>
              <a:t>: </a:t>
            </a:r>
            <a:r>
              <a:rPr lang="ru-RU" i="1" dirty="0"/>
              <a:t>Уроки-то / </a:t>
            </a:r>
            <a:r>
              <a:rPr lang="ru-RU" b="1" i="1" dirty="0"/>
              <a:t>выучил</a:t>
            </a:r>
            <a:r>
              <a:rPr lang="ru-RU" i="1" dirty="0"/>
              <a:t>? Ну, деревню-то / </a:t>
            </a:r>
            <a:r>
              <a:rPr lang="ru-RU" b="1" i="1" dirty="0"/>
              <a:t>Петров знал</a:t>
            </a:r>
            <a:r>
              <a:rPr lang="ru-RU" dirty="0"/>
              <a:t>.</a:t>
            </a:r>
            <a:endParaRPr lang="cs-CZ" dirty="0"/>
          </a:p>
          <a:p>
            <a:pPr algn="just"/>
            <a:r>
              <a:rPr lang="ru-RU" dirty="0"/>
              <a:t>Показателем ремы является частица </a:t>
            </a:r>
            <a:r>
              <a:rPr lang="ru-RU" b="1" i="1" dirty="0"/>
              <a:t>не</a:t>
            </a:r>
            <a:r>
              <a:rPr lang="ru-RU" dirty="0"/>
              <a:t>, если она употреблена не перед сказуемым (частноотрицательные предложения!): </a:t>
            </a:r>
            <a:r>
              <a:rPr lang="ru-RU" b="1" i="1" dirty="0"/>
              <a:t>Нет, не тебя </a:t>
            </a:r>
            <a:r>
              <a:rPr lang="ru-RU" i="1" dirty="0"/>
              <a:t>/ так пылко я люблю. В Москву письмо послал / </a:t>
            </a:r>
            <a:r>
              <a:rPr lang="ru-RU" b="1" i="1" dirty="0"/>
              <a:t>не он</a:t>
            </a:r>
            <a:r>
              <a:rPr lang="ru-RU" dirty="0"/>
              <a:t>.</a:t>
            </a:r>
            <a:endParaRPr lang="cs-CZ" dirty="0"/>
          </a:p>
          <a:p>
            <a:pPr marL="0" indent="0">
              <a:buNone/>
            </a:pPr>
            <a:endParaRPr lang="cs-CZ" dirty="0"/>
          </a:p>
        </p:txBody>
      </p:sp>
    </p:spTree>
    <p:extLst>
      <p:ext uri="{BB962C8B-B14F-4D97-AF65-F5344CB8AC3E}">
        <p14:creationId xmlns:p14="http://schemas.microsoft.com/office/powerpoint/2010/main" val="977833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5DA82-54D0-40A5-A63D-3D008269FF67}"/>
              </a:ext>
            </a:extLst>
          </p:cNvPr>
          <p:cNvSpPr>
            <a:spLocks noGrp="1"/>
          </p:cNvSpPr>
          <p:nvPr>
            <p:ph type="title"/>
          </p:nvPr>
        </p:nvSpPr>
        <p:spPr>
          <a:xfrm>
            <a:off x="1066800" y="642594"/>
            <a:ext cx="10058400" cy="936270"/>
          </a:xfrm>
        </p:spPr>
        <p:txBody>
          <a:bodyPr>
            <a:normAutofit/>
          </a:bodyPr>
          <a:lstStyle/>
          <a:p>
            <a:pPr algn="ctr"/>
            <a:r>
              <a:rPr lang="ru-RU" sz="2800" b="1" dirty="0"/>
              <a:t>Актуальное членение предложения</a:t>
            </a:r>
            <a:endParaRPr lang="cs-CZ" sz="2800" b="1" dirty="0"/>
          </a:p>
        </p:txBody>
      </p:sp>
      <p:sp>
        <p:nvSpPr>
          <p:cNvPr id="3" name="Zástupný symbol pro obsah 2">
            <a:extLst>
              <a:ext uri="{FF2B5EF4-FFF2-40B4-BE49-F238E27FC236}">
                <a16:creationId xmlns:a16="http://schemas.microsoft.com/office/drawing/2014/main" id="{E68DB59A-488F-4BF2-93C1-1E10BC1C71B0}"/>
              </a:ext>
            </a:extLst>
          </p:cNvPr>
          <p:cNvSpPr>
            <a:spLocks noGrp="1"/>
          </p:cNvSpPr>
          <p:nvPr>
            <p:ph idx="1"/>
          </p:nvPr>
        </p:nvSpPr>
        <p:spPr>
          <a:xfrm>
            <a:off x="768096" y="1578864"/>
            <a:ext cx="10692384" cy="4456176"/>
          </a:xfrm>
        </p:spPr>
        <p:txBody>
          <a:bodyPr>
            <a:normAutofit fontScale="92500" lnSpcReduction="10000"/>
          </a:bodyPr>
          <a:lstStyle/>
          <a:p>
            <a:pPr marL="0" indent="0" algn="just">
              <a:buNone/>
            </a:pPr>
            <a:r>
              <a:rPr lang="ru-RU" dirty="0"/>
              <a:t>В отличие от структурно-грамматического членения, которое характеризуется устойчивостью, границы актуального членения подвижны, могут меняться (в зависимости от контекста):</a:t>
            </a:r>
          </a:p>
          <a:p>
            <a:pPr marL="0" indent="0">
              <a:buNone/>
            </a:pPr>
            <a:r>
              <a:rPr lang="ru-RU" i="1" dirty="0"/>
              <a:t>Когда вы приедете, / </a:t>
            </a:r>
            <a:r>
              <a:rPr lang="ru-RU" b="1" i="1" dirty="0"/>
              <a:t>завтра</a:t>
            </a:r>
            <a:r>
              <a:rPr lang="ru-RU" i="1" dirty="0"/>
              <a:t>? </a:t>
            </a:r>
            <a:r>
              <a:rPr lang="ru-RU" dirty="0"/>
              <a:t>(или послезавтра, или на следующей неделе?)</a:t>
            </a:r>
          </a:p>
          <a:p>
            <a:pPr marL="0" indent="0">
              <a:buNone/>
            </a:pPr>
            <a:r>
              <a:rPr lang="ru-RU" i="1" dirty="0"/>
              <a:t>Так вы / </a:t>
            </a:r>
            <a:r>
              <a:rPr lang="ru-RU" b="1" i="1" dirty="0"/>
              <a:t>приедете</a:t>
            </a:r>
            <a:r>
              <a:rPr lang="ru-RU" i="1" dirty="0"/>
              <a:t> завтра? </a:t>
            </a:r>
            <a:r>
              <a:rPr lang="ru-RU" dirty="0"/>
              <a:t>(приедете или не приедете?)</a:t>
            </a:r>
          </a:p>
          <a:p>
            <a:pPr marL="0" indent="0" algn="just">
              <a:buNone/>
            </a:pPr>
            <a:r>
              <a:rPr lang="ru-RU" dirty="0"/>
              <a:t>Одно и то же по грамматической форме и лексическому наполнению предложение может быть воплощено, в зависимости от своего коммуникативного задания, в нескольких высказываниях с разным актуальным членением: </a:t>
            </a:r>
            <a:endParaRPr lang="cs-CZ" dirty="0"/>
          </a:p>
          <a:p>
            <a:pPr algn="just"/>
            <a:r>
              <a:rPr lang="ru-RU" i="1" dirty="0"/>
              <a:t>Вчера он / </a:t>
            </a:r>
            <a:r>
              <a:rPr lang="ru-RU" b="1" i="1" dirty="0"/>
              <a:t>получил посылку</a:t>
            </a:r>
            <a:r>
              <a:rPr lang="ru-RU" i="1" dirty="0"/>
              <a:t>.</a:t>
            </a:r>
            <a:endParaRPr lang="cs-CZ" dirty="0"/>
          </a:p>
          <a:p>
            <a:pPr algn="just"/>
            <a:r>
              <a:rPr lang="ru-RU" i="1" dirty="0"/>
              <a:t>Он получил посылку / </a:t>
            </a:r>
            <a:r>
              <a:rPr lang="ru-RU" b="1" i="1" dirty="0"/>
              <a:t>вчера</a:t>
            </a:r>
            <a:r>
              <a:rPr lang="ru-RU" i="1" dirty="0"/>
              <a:t>.</a:t>
            </a:r>
            <a:endParaRPr lang="cs-CZ" dirty="0"/>
          </a:p>
          <a:p>
            <a:pPr algn="just"/>
            <a:r>
              <a:rPr lang="ru-RU" i="1" dirty="0"/>
              <a:t>Вчера посылку получил / </a:t>
            </a:r>
            <a:r>
              <a:rPr lang="ru-RU" b="1" i="1" dirty="0"/>
              <a:t>он</a:t>
            </a:r>
            <a:r>
              <a:rPr lang="ru-RU" i="1" dirty="0"/>
              <a:t>.</a:t>
            </a:r>
            <a:endParaRPr lang="cs-CZ" dirty="0"/>
          </a:p>
          <a:p>
            <a:pPr marL="0" indent="0" algn="just">
              <a:buNone/>
            </a:pPr>
            <a:endParaRPr lang="ru-RU" dirty="0"/>
          </a:p>
          <a:p>
            <a:pPr marL="0" indent="0" algn="just">
              <a:buNone/>
            </a:pPr>
            <a:r>
              <a:rPr lang="ru-RU" dirty="0"/>
              <a:t>Все эти высказывания имеют разное актуальное членение (но при этом они нейтральны, так как во всех порядок </a:t>
            </a:r>
            <a:r>
              <a:rPr lang="ru-RU" i="1" dirty="0"/>
              <a:t>тема – рема</a:t>
            </a:r>
            <a:r>
              <a:rPr lang="ru-RU" dirty="0"/>
              <a:t>). Отвечая разным коммуникативным заданиям, эти высказывания различаются заключенной в каждом из них особой актуальной информацией. В первом высказывании актуальная информация состоит в сообщении о событии в целом, в последующих двух – о частных аспектах события. </a:t>
            </a: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2017148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5DA82-54D0-40A5-A63D-3D008269FF67}"/>
              </a:ext>
            </a:extLst>
          </p:cNvPr>
          <p:cNvSpPr>
            <a:spLocks noGrp="1"/>
          </p:cNvSpPr>
          <p:nvPr>
            <p:ph type="title"/>
          </p:nvPr>
        </p:nvSpPr>
        <p:spPr>
          <a:xfrm>
            <a:off x="1066800" y="642594"/>
            <a:ext cx="10058400" cy="936270"/>
          </a:xfrm>
        </p:spPr>
        <p:txBody>
          <a:bodyPr>
            <a:normAutofit/>
          </a:bodyPr>
          <a:lstStyle/>
          <a:p>
            <a:pPr algn="ctr"/>
            <a:r>
              <a:rPr lang="ru-RU" sz="2800" b="1" dirty="0"/>
              <a:t>Актуальное членение предложения</a:t>
            </a:r>
            <a:endParaRPr lang="cs-CZ" sz="2800" b="1" dirty="0"/>
          </a:p>
        </p:txBody>
      </p:sp>
      <p:sp>
        <p:nvSpPr>
          <p:cNvPr id="3" name="Zástupný symbol pro obsah 2">
            <a:extLst>
              <a:ext uri="{FF2B5EF4-FFF2-40B4-BE49-F238E27FC236}">
                <a16:creationId xmlns:a16="http://schemas.microsoft.com/office/drawing/2014/main" id="{E68DB59A-488F-4BF2-93C1-1E10BC1C71B0}"/>
              </a:ext>
            </a:extLst>
          </p:cNvPr>
          <p:cNvSpPr>
            <a:spLocks noGrp="1"/>
          </p:cNvSpPr>
          <p:nvPr>
            <p:ph idx="1"/>
          </p:nvPr>
        </p:nvSpPr>
        <p:spPr>
          <a:xfrm>
            <a:off x="768096" y="1578864"/>
            <a:ext cx="10881360" cy="4636542"/>
          </a:xfrm>
        </p:spPr>
        <p:txBody>
          <a:bodyPr>
            <a:normAutofit/>
          </a:bodyPr>
          <a:lstStyle/>
          <a:p>
            <a:pPr marL="0" indent="0" algn="just">
              <a:buNone/>
            </a:pPr>
            <a:r>
              <a:rPr lang="ru-RU" dirty="0"/>
              <a:t>С учетом того, что в  одном высказывании может быть только одна тема и одна рема, следует также иметь ввиду, что рема может прерывать тему (дискуссионный вопрос среди синтаксистов!):</a:t>
            </a:r>
          </a:p>
          <a:p>
            <a:pPr marL="0" indent="0" algn="just">
              <a:buNone/>
            </a:pPr>
            <a:r>
              <a:rPr lang="ru-RU" i="1" dirty="0"/>
              <a:t>Всем дамам / </a:t>
            </a:r>
            <a:r>
              <a:rPr lang="ru-RU" b="1" i="1" dirty="0"/>
              <a:t>совершенно не понравилось </a:t>
            </a:r>
            <a:r>
              <a:rPr lang="ru-RU" i="1" dirty="0"/>
              <a:t>/ такое обхождение Чичикова </a:t>
            </a:r>
            <a:r>
              <a:rPr lang="ru-RU" dirty="0"/>
              <a:t>(Н. Гоголь).</a:t>
            </a:r>
          </a:p>
          <a:p>
            <a:pPr marL="0" indent="0" algn="just">
              <a:buNone/>
            </a:pPr>
            <a:endParaRPr lang="ru-RU" dirty="0"/>
          </a:p>
          <a:p>
            <a:pPr marL="0" indent="0" algn="just">
              <a:buNone/>
            </a:pPr>
            <a:r>
              <a:rPr lang="ru-RU" dirty="0"/>
              <a:t>В одном высказывании может быть только одна рема. В случае переизбытка новой информации вторая рема оформляется как присоединительная или парцеллированная конструкция:</a:t>
            </a:r>
          </a:p>
          <a:p>
            <a:pPr marL="0" indent="0" algn="just">
              <a:buNone/>
            </a:pPr>
            <a:r>
              <a:rPr lang="ru-RU" i="1" dirty="0"/>
              <a:t>Хотелось / </a:t>
            </a:r>
            <a:r>
              <a:rPr lang="ru-RU" b="1" i="1" dirty="0"/>
              <a:t>остаться здесь – навсегда</a:t>
            </a:r>
            <a:r>
              <a:rPr lang="ru-RU" dirty="0"/>
              <a:t>.</a:t>
            </a:r>
          </a:p>
          <a:p>
            <a:pPr marL="0" indent="0" algn="just">
              <a:buNone/>
            </a:pPr>
            <a:r>
              <a:rPr lang="ru-RU" i="1" dirty="0"/>
              <a:t>Мы приехали / </a:t>
            </a:r>
            <a:r>
              <a:rPr lang="ru-RU" b="1" i="1" dirty="0"/>
              <a:t>поздно. Слишком</a:t>
            </a:r>
            <a:r>
              <a:rPr lang="ru-RU" dirty="0"/>
              <a:t>.</a:t>
            </a:r>
          </a:p>
          <a:p>
            <a:pPr marL="0" indent="0" algn="just">
              <a:buNone/>
            </a:pPr>
            <a:endParaRPr lang="ru-RU" dirty="0"/>
          </a:p>
          <a:p>
            <a:pPr marL="0" indent="0" algn="just">
              <a:buNone/>
            </a:pPr>
            <a:r>
              <a:rPr lang="ru-RU" dirty="0"/>
              <a:t>Актуальное членение тесно связано с полнотой-неполнотой предложения. Опускаться, создавая неполноту (в том числе и эллипсис), могут только компоненты темы. Рема, будучи информативным центром, опущена быть не может:</a:t>
            </a:r>
          </a:p>
          <a:p>
            <a:pPr marL="0" indent="0" algn="just">
              <a:buNone/>
            </a:pPr>
            <a:r>
              <a:rPr lang="ru-RU" b="1" i="1" dirty="0"/>
              <a:t>Куда</a:t>
            </a:r>
            <a:r>
              <a:rPr lang="ru-RU" i="1" dirty="0"/>
              <a:t> / вы направляетесь?</a:t>
            </a:r>
            <a:r>
              <a:rPr lang="ru-RU" dirty="0"/>
              <a:t> – </a:t>
            </a:r>
            <a:r>
              <a:rPr lang="ru-RU" b="1" i="1" dirty="0"/>
              <a:t>Конечно, в полицию</a:t>
            </a:r>
            <a:r>
              <a:rPr lang="ru-RU" dirty="0"/>
              <a:t>.</a:t>
            </a:r>
            <a:endParaRPr lang="cs-CZ" dirty="0"/>
          </a:p>
        </p:txBody>
      </p:sp>
    </p:spTree>
    <p:extLst>
      <p:ext uri="{BB962C8B-B14F-4D97-AF65-F5344CB8AC3E}">
        <p14:creationId xmlns:p14="http://schemas.microsoft.com/office/powerpoint/2010/main" val="1027159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CCE06E-A8F1-426F-B221-E551094CC0D7}"/>
              </a:ext>
            </a:extLst>
          </p:cNvPr>
          <p:cNvSpPr>
            <a:spLocks noGrp="1"/>
          </p:cNvSpPr>
          <p:nvPr>
            <p:ph type="title"/>
          </p:nvPr>
        </p:nvSpPr>
        <p:spPr/>
        <p:txBody>
          <a:bodyPr>
            <a:normAutofit/>
          </a:bodyPr>
          <a:lstStyle/>
          <a:p>
            <a:pPr algn="ctr"/>
            <a:r>
              <a:rPr lang="ru-RU" sz="3600" b="1" dirty="0"/>
              <a:t>После очередной лекции по синтаксису</a:t>
            </a:r>
            <a:endParaRPr lang="cs-CZ" sz="3600" b="1" dirty="0"/>
          </a:p>
        </p:txBody>
      </p:sp>
      <p:pic>
        <p:nvPicPr>
          <p:cNvPr id="5" name="Zástupný symbol pro obsah 4">
            <a:extLst>
              <a:ext uri="{FF2B5EF4-FFF2-40B4-BE49-F238E27FC236}">
                <a16:creationId xmlns:a16="http://schemas.microsoft.com/office/drawing/2014/main" id="{F689028C-406E-4F3D-BDD6-13CDA8476915}"/>
              </a:ext>
            </a:extLst>
          </p:cNvPr>
          <p:cNvPicPr>
            <a:picLocks noGrp="1" noChangeAspect="1"/>
          </p:cNvPicPr>
          <p:nvPr>
            <p:ph idx="1"/>
          </p:nvPr>
        </p:nvPicPr>
        <p:blipFill>
          <a:blip r:embed="rId2"/>
          <a:stretch>
            <a:fillRect/>
          </a:stretch>
        </p:blipFill>
        <p:spPr>
          <a:xfrm>
            <a:off x="4255828" y="1792542"/>
            <a:ext cx="3326776" cy="3932237"/>
          </a:xfrm>
        </p:spPr>
      </p:pic>
    </p:spTree>
    <p:extLst>
      <p:ext uri="{BB962C8B-B14F-4D97-AF65-F5344CB8AC3E}">
        <p14:creationId xmlns:p14="http://schemas.microsoft.com/office/powerpoint/2010/main" val="2863568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4075C2-A2E9-471F-9589-AA4D3017E1AF}"/>
              </a:ext>
            </a:extLst>
          </p:cNvPr>
          <p:cNvSpPr>
            <a:spLocks noGrp="1"/>
          </p:cNvSpPr>
          <p:nvPr>
            <p:ph type="title"/>
          </p:nvPr>
        </p:nvSpPr>
        <p:spPr>
          <a:xfrm>
            <a:off x="1066800" y="642594"/>
            <a:ext cx="10058400" cy="759486"/>
          </a:xfrm>
        </p:spPr>
        <p:txBody>
          <a:bodyPr>
            <a:normAutofit/>
          </a:bodyPr>
          <a:lstStyle/>
          <a:p>
            <a:pPr algn="ctr"/>
            <a:r>
              <a:rPr lang="ru-RU" sz="2800" b="1" dirty="0"/>
              <a:t>Порядок слов в предложении</a:t>
            </a:r>
            <a:endParaRPr lang="cs-CZ" sz="2800" b="1" dirty="0"/>
          </a:p>
        </p:txBody>
      </p:sp>
      <p:sp>
        <p:nvSpPr>
          <p:cNvPr id="3" name="Zástupný symbol pro obsah 2">
            <a:extLst>
              <a:ext uri="{FF2B5EF4-FFF2-40B4-BE49-F238E27FC236}">
                <a16:creationId xmlns:a16="http://schemas.microsoft.com/office/drawing/2014/main" id="{B84527DB-57D1-42F4-AB4E-30471E4BE958}"/>
              </a:ext>
            </a:extLst>
          </p:cNvPr>
          <p:cNvSpPr>
            <a:spLocks noGrp="1"/>
          </p:cNvSpPr>
          <p:nvPr>
            <p:ph idx="1"/>
          </p:nvPr>
        </p:nvSpPr>
        <p:spPr>
          <a:xfrm>
            <a:off x="1066800" y="1322832"/>
            <a:ext cx="10058400" cy="4712208"/>
          </a:xfrm>
        </p:spPr>
        <p:txBody>
          <a:bodyPr>
            <a:normAutofit fontScale="85000" lnSpcReduction="10000"/>
          </a:bodyPr>
          <a:lstStyle/>
          <a:p>
            <a:pPr marL="0" indent="0" algn="just">
              <a:buNone/>
            </a:pPr>
            <a:r>
              <a:rPr lang="ru-RU" dirty="0"/>
              <a:t>Под порядком слов в предложении понимается взаимное расположение членов предложения, имеющее синтаксическое, смысловое и стилистическое значение.</a:t>
            </a:r>
            <a:endParaRPr lang="cs-CZ" dirty="0"/>
          </a:p>
          <a:p>
            <a:pPr marL="0" indent="0" algn="just">
              <a:buNone/>
            </a:pPr>
            <a:r>
              <a:rPr lang="ru-RU" dirty="0"/>
              <a:t>Синтаксическое значение выражается в том, что с местом, занимаемым членом предложения, может быть связана его синтаксическая функция, а именно:</a:t>
            </a:r>
            <a:endParaRPr lang="cs-CZ" dirty="0"/>
          </a:p>
          <a:p>
            <a:pPr lvl="0" algn="just"/>
            <a:r>
              <a:rPr lang="ru-RU" dirty="0"/>
              <a:t>в предложениях типа </a:t>
            </a:r>
            <a:r>
              <a:rPr lang="ru-RU" i="1" dirty="0"/>
              <a:t>Мать любит дочь</a:t>
            </a:r>
            <a:r>
              <a:rPr lang="ru-RU" dirty="0"/>
              <a:t> с омонимичными формами Именительного и Винительного падежей разграничение членов предложения производится на основании порядка слов: на первом месте стоит подлежащее, на втором – прямое дополнение</a:t>
            </a:r>
            <a:endParaRPr lang="cs-CZ" dirty="0"/>
          </a:p>
          <a:p>
            <a:pPr lvl="0" algn="just"/>
            <a:r>
              <a:rPr lang="ru-RU" dirty="0"/>
              <a:t>в предложениях типа </a:t>
            </a:r>
            <a:r>
              <a:rPr lang="ru-RU" i="1" dirty="0"/>
              <a:t>Поэт – истинный художник</a:t>
            </a:r>
            <a:r>
              <a:rPr lang="ru-RU" dirty="0"/>
              <a:t> на первом месте находится подлежащее, на втором – сказуемое; при другом порядке (</a:t>
            </a:r>
            <a:r>
              <a:rPr lang="ru-RU" i="1" dirty="0"/>
              <a:t>Истинный художник – поэт</a:t>
            </a:r>
            <a:r>
              <a:rPr lang="ru-RU" dirty="0"/>
              <a:t>) прежнее сказуемое становится подлежащим, а прежнее подлежащее – сказуемым</a:t>
            </a:r>
            <a:endParaRPr lang="cs-CZ" dirty="0"/>
          </a:p>
          <a:p>
            <a:pPr lvl="0" algn="just"/>
            <a:r>
              <a:rPr lang="ru-RU" dirty="0"/>
              <a:t>сочетания типа </a:t>
            </a:r>
            <a:r>
              <a:rPr lang="ru-RU" i="1" dirty="0"/>
              <a:t>ветреный день – день ветреный</a:t>
            </a:r>
            <a:r>
              <a:rPr lang="ru-RU" dirty="0"/>
              <a:t> различаются тем, что в первом из них прилагательное в полной форме выступает в роли согласованного определения, само сочетание является номинативным предложением. Во втором сочетании то же прилагательное является частью составного именного сказуемого в двусоставном предложении</a:t>
            </a:r>
            <a:endParaRPr lang="cs-CZ" dirty="0"/>
          </a:p>
          <a:p>
            <a:pPr lvl="0" algn="just"/>
            <a:r>
              <a:rPr lang="ru-RU" dirty="0"/>
              <a:t>в сочетании </a:t>
            </a:r>
            <a:r>
              <a:rPr lang="ru-RU" i="1" dirty="0"/>
              <a:t>кататься весело</a:t>
            </a:r>
            <a:r>
              <a:rPr lang="ru-RU" dirty="0"/>
              <a:t> инфинитив выполняет функцию подлежащего, а в сочетании </a:t>
            </a:r>
            <a:r>
              <a:rPr lang="ru-RU" i="1" dirty="0"/>
              <a:t>весело кататься</a:t>
            </a:r>
            <a:r>
              <a:rPr lang="ru-RU" dirty="0"/>
              <a:t> входит в структуру сказуемого безличного предложения</a:t>
            </a:r>
            <a:endParaRPr lang="cs-CZ" dirty="0"/>
          </a:p>
          <a:p>
            <a:pPr lvl="0" algn="just"/>
            <a:r>
              <a:rPr lang="ru-RU" dirty="0"/>
              <a:t>в предложении </a:t>
            </a:r>
            <a:r>
              <a:rPr lang="ru-RU" i="1" dirty="0"/>
              <a:t>На собрании присутствовало тридцать человек</a:t>
            </a:r>
            <a:r>
              <a:rPr lang="ru-RU" dirty="0"/>
              <a:t> препозитивное количественное числительное указывает на точное число лиц, а предложении </a:t>
            </a:r>
            <a:r>
              <a:rPr lang="ru-RU" i="1" dirty="0"/>
              <a:t>На собрании присутствовало человек тридцать</a:t>
            </a:r>
            <a:r>
              <a:rPr lang="ru-RU" dirty="0"/>
              <a:t> постпозитивное числительное указывает на приблизительное количество.</a:t>
            </a:r>
            <a:endParaRPr lang="cs-CZ" dirty="0"/>
          </a:p>
          <a:p>
            <a:endParaRPr lang="cs-CZ" dirty="0"/>
          </a:p>
        </p:txBody>
      </p:sp>
    </p:spTree>
    <p:extLst>
      <p:ext uri="{BB962C8B-B14F-4D97-AF65-F5344CB8AC3E}">
        <p14:creationId xmlns:p14="http://schemas.microsoft.com/office/powerpoint/2010/main" val="341490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4075C2-A2E9-471F-9589-AA4D3017E1AF}"/>
              </a:ext>
            </a:extLst>
          </p:cNvPr>
          <p:cNvSpPr>
            <a:spLocks noGrp="1"/>
          </p:cNvSpPr>
          <p:nvPr>
            <p:ph type="title"/>
          </p:nvPr>
        </p:nvSpPr>
        <p:spPr>
          <a:xfrm>
            <a:off x="1066800" y="642594"/>
            <a:ext cx="10058400" cy="759486"/>
          </a:xfrm>
        </p:spPr>
        <p:txBody>
          <a:bodyPr>
            <a:normAutofit/>
          </a:bodyPr>
          <a:lstStyle/>
          <a:p>
            <a:pPr algn="ctr"/>
            <a:r>
              <a:rPr lang="ru-RU" sz="2800" b="1" dirty="0"/>
              <a:t>Порядок слов в предложении</a:t>
            </a:r>
            <a:endParaRPr lang="cs-CZ" sz="2800" b="1" dirty="0"/>
          </a:p>
        </p:txBody>
      </p:sp>
      <p:sp>
        <p:nvSpPr>
          <p:cNvPr id="3" name="Zástupný symbol pro obsah 2">
            <a:extLst>
              <a:ext uri="{FF2B5EF4-FFF2-40B4-BE49-F238E27FC236}">
                <a16:creationId xmlns:a16="http://schemas.microsoft.com/office/drawing/2014/main" id="{B84527DB-57D1-42F4-AB4E-30471E4BE958}"/>
              </a:ext>
            </a:extLst>
          </p:cNvPr>
          <p:cNvSpPr>
            <a:spLocks noGrp="1"/>
          </p:cNvSpPr>
          <p:nvPr>
            <p:ph idx="1"/>
          </p:nvPr>
        </p:nvSpPr>
        <p:spPr>
          <a:xfrm>
            <a:off x="1066800" y="1322832"/>
            <a:ext cx="10058400" cy="4712208"/>
          </a:xfrm>
        </p:spPr>
        <p:txBody>
          <a:bodyPr>
            <a:normAutofit/>
          </a:bodyPr>
          <a:lstStyle/>
          <a:p>
            <a:pPr marL="0" indent="0" algn="just">
              <a:buNone/>
            </a:pPr>
            <a:r>
              <a:rPr lang="ru-RU" dirty="0"/>
              <a:t>Стилистическая функция порядка слов выражается в том, что член предложения, оказавшийся на необычном для него месте, получает добавочную смысловую и экспрессивную нагрузку: </a:t>
            </a:r>
          </a:p>
          <a:p>
            <a:pPr marL="0" indent="0" algn="just">
              <a:buNone/>
            </a:pPr>
            <a:r>
              <a:rPr lang="ru-RU" i="1" dirty="0"/>
              <a:t>Мать любит сына – Сына любит мать. </a:t>
            </a:r>
          </a:p>
          <a:p>
            <a:pPr marL="0" indent="0" algn="just">
              <a:buNone/>
            </a:pPr>
            <a:r>
              <a:rPr lang="ru-RU" i="1" u="sng" dirty="0"/>
              <a:t>Белеет парус</a:t>
            </a:r>
            <a:r>
              <a:rPr lang="ru-RU" i="1" dirty="0"/>
              <a:t> одинокий в тумане </a:t>
            </a:r>
            <a:r>
              <a:rPr lang="ru-RU" i="1" u="sng" dirty="0"/>
              <a:t>моря голубом</a:t>
            </a:r>
            <a:r>
              <a:rPr lang="ru-RU" dirty="0"/>
              <a:t>.</a:t>
            </a:r>
            <a:endParaRPr lang="cs-CZ" dirty="0"/>
          </a:p>
          <a:p>
            <a:pPr marL="0" indent="0" algn="just">
              <a:buNone/>
            </a:pPr>
            <a:endParaRPr lang="ru-RU" dirty="0"/>
          </a:p>
          <a:p>
            <a:pPr marL="0" indent="0" algn="just">
              <a:buNone/>
            </a:pPr>
            <a:r>
              <a:rPr lang="ru-RU" dirty="0"/>
              <a:t>Различают </a:t>
            </a:r>
            <a:r>
              <a:rPr lang="ru-RU" b="1" dirty="0"/>
              <a:t>прямой</a:t>
            </a:r>
            <a:r>
              <a:rPr lang="ru-RU" dirty="0"/>
              <a:t> и </a:t>
            </a:r>
            <a:r>
              <a:rPr lang="ru-RU" b="1" dirty="0"/>
              <a:t>обратный порядок слов</a:t>
            </a:r>
            <a:r>
              <a:rPr lang="ru-RU" dirty="0"/>
              <a:t>. Под первым понимается наиболее обычное для данного типа предложений (повествовательных, вопросительных, побудительных) расположение соотносительных членов предложения. При обратном порядке слов обычное расположение членов предложения нарушается. Если при этом преследуется цель усилить выразительность речи, то обратный порядок получает название </a:t>
            </a:r>
            <a:r>
              <a:rPr lang="ru-RU" b="1" dirty="0"/>
              <a:t>инверсии</a:t>
            </a:r>
            <a:r>
              <a:rPr lang="ru-RU" dirty="0"/>
              <a:t>.</a:t>
            </a:r>
            <a:endParaRPr lang="cs-CZ" dirty="0"/>
          </a:p>
        </p:txBody>
      </p:sp>
    </p:spTree>
    <p:extLst>
      <p:ext uri="{BB962C8B-B14F-4D97-AF65-F5344CB8AC3E}">
        <p14:creationId xmlns:p14="http://schemas.microsoft.com/office/powerpoint/2010/main" val="2359551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4075C2-A2E9-471F-9589-AA4D3017E1AF}"/>
              </a:ext>
            </a:extLst>
          </p:cNvPr>
          <p:cNvSpPr>
            <a:spLocks noGrp="1"/>
          </p:cNvSpPr>
          <p:nvPr>
            <p:ph type="title"/>
          </p:nvPr>
        </p:nvSpPr>
        <p:spPr>
          <a:xfrm>
            <a:off x="1066800" y="642594"/>
            <a:ext cx="10058400" cy="759486"/>
          </a:xfrm>
        </p:spPr>
        <p:txBody>
          <a:bodyPr>
            <a:normAutofit/>
          </a:bodyPr>
          <a:lstStyle/>
          <a:p>
            <a:pPr algn="ctr"/>
            <a:r>
              <a:rPr lang="ru-RU" sz="2800" b="1" dirty="0"/>
              <a:t>Прямой порядок слов </a:t>
            </a:r>
            <a:endParaRPr lang="cs-CZ" sz="2800" b="1" dirty="0"/>
          </a:p>
        </p:txBody>
      </p:sp>
      <p:sp>
        <p:nvSpPr>
          <p:cNvPr id="3" name="Zástupný symbol pro obsah 2">
            <a:extLst>
              <a:ext uri="{FF2B5EF4-FFF2-40B4-BE49-F238E27FC236}">
                <a16:creationId xmlns:a16="http://schemas.microsoft.com/office/drawing/2014/main" id="{B84527DB-57D1-42F4-AB4E-30471E4BE958}"/>
              </a:ext>
            </a:extLst>
          </p:cNvPr>
          <p:cNvSpPr>
            <a:spLocks noGrp="1"/>
          </p:cNvSpPr>
          <p:nvPr>
            <p:ph idx="1"/>
          </p:nvPr>
        </p:nvSpPr>
        <p:spPr>
          <a:xfrm>
            <a:off x="737616" y="1322832"/>
            <a:ext cx="10796016" cy="4892574"/>
          </a:xfrm>
        </p:spPr>
        <p:txBody>
          <a:bodyPr>
            <a:normAutofit fontScale="92500" lnSpcReduction="20000"/>
          </a:bodyPr>
          <a:lstStyle/>
          <a:p>
            <a:pPr lvl="0" algn="just"/>
            <a:r>
              <a:rPr lang="ru-RU" dirty="0"/>
              <a:t>Подлежащее в повествовательных предложениях обычно предшествует сказуемому: </a:t>
            </a:r>
          </a:p>
          <a:p>
            <a:pPr marL="0" lvl="0" indent="0" algn="just">
              <a:buNone/>
            </a:pPr>
            <a:r>
              <a:rPr lang="ru-RU" i="1" dirty="0"/>
              <a:t>Погода была чудесная</a:t>
            </a:r>
            <a:r>
              <a:rPr lang="ru-RU" dirty="0"/>
              <a:t>.</a:t>
            </a:r>
          </a:p>
          <a:p>
            <a:pPr marL="0" lvl="0" indent="0" algn="just">
              <a:buNone/>
            </a:pPr>
            <a:r>
              <a:rPr lang="ru-RU" i="1" dirty="0"/>
              <a:t>Ветер был северный</a:t>
            </a:r>
            <a:r>
              <a:rPr lang="ru-RU" dirty="0"/>
              <a:t>.</a:t>
            </a:r>
            <a:endParaRPr lang="cs-CZ" dirty="0"/>
          </a:p>
          <a:p>
            <a:pPr lvl="0" algn="just"/>
            <a:r>
              <a:rPr lang="ru-RU" dirty="0"/>
              <a:t>Приглагольное дополнение обычно стоит после управляющего слова: </a:t>
            </a:r>
          </a:p>
          <a:p>
            <a:pPr marL="0" lvl="0" indent="0" algn="just">
              <a:buNone/>
            </a:pPr>
            <a:r>
              <a:rPr lang="ru-RU" i="1" dirty="0"/>
              <a:t>Я купил книгу</a:t>
            </a:r>
            <a:r>
              <a:rPr lang="ru-RU" dirty="0"/>
              <a:t>. </a:t>
            </a:r>
          </a:p>
          <a:p>
            <a:pPr marL="0" lvl="0" indent="0" algn="just">
              <a:buNone/>
            </a:pPr>
            <a:r>
              <a:rPr lang="ru-RU" i="1" dirty="0"/>
              <a:t>Радим защитил дипломную работу на «отлично»</a:t>
            </a:r>
            <a:r>
              <a:rPr lang="ru-RU" dirty="0"/>
              <a:t>.</a:t>
            </a:r>
            <a:endParaRPr lang="cs-CZ" dirty="0"/>
          </a:p>
          <a:p>
            <a:pPr algn="just"/>
            <a:r>
              <a:rPr lang="ru-RU" dirty="0"/>
              <a:t>При наличии нескольких дополнений дополнение в дательном падеже предшествует дополнению в винительном: </a:t>
            </a:r>
          </a:p>
          <a:p>
            <a:pPr marL="0" indent="0" algn="just">
              <a:buNone/>
            </a:pPr>
            <a:r>
              <a:rPr lang="ru-RU" i="1" dirty="0"/>
              <a:t>Я подарил </a:t>
            </a:r>
            <a:r>
              <a:rPr lang="ru-RU" b="1" i="1" dirty="0"/>
              <a:t>маме</a:t>
            </a:r>
            <a:r>
              <a:rPr lang="ru-RU" i="1" dirty="0"/>
              <a:t> </a:t>
            </a:r>
            <a:r>
              <a:rPr lang="ru-RU" b="1" i="1" dirty="0"/>
              <a:t>цветы</a:t>
            </a:r>
            <a:r>
              <a:rPr lang="ru-RU" dirty="0"/>
              <a:t>.</a:t>
            </a:r>
            <a:endParaRPr lang="cs-CZ" dirty="0"/>
          </a:p>
          <a:p>
            <a:pPr lvl="0" algn="just"/>
            <a:r>
              <a:rPr lang="ru-RU" dirty="0"/>
              <a:t>Согласованное определение обычно предшествует определяемому существительному: </a:t>
            </a:r>
          </a:p>
          <a:p>
            <a:pPr marL="0" lvl="0" indent="0" algn="just">
              <a:buNone/>
            </a:pPr>
            <a:r>
              <a:rPr lang="ru-RU" i="1" dirty="0"/>
              <a:t>На </a:t>
            </a:r>
            <a:r>
              <a:rPr lang="ru-RU" b="1" i="1" dirty="0"/>
              <a:t>нашем</a:t>
            </a:r>
            <a:r>
              <a:rPr lang="ru-RU" i="1" dirty="0"/>
              <a:t> факультете учится много </a:t>
            </a:r>
            <a:r>
              <a:rPr lang="ru-RU" b="1" i="1" dirty="0"/>
              <a:t>иностранных</a:t>
            </a:r>
            <a:r>
              <a:rPr lang="ru-RU" i="1" dirty="0"/>
              <a:t> студентов</a:t>
            </a:r>
            <a:r>
              <a:rPr lang="ru-RU" dirty="0"/>
              <a:t>.</a:t>
            </a:r>
            <a:endParaRPr lang="cs-CZ" dirty="0"/>
          </a:p>
          <a:p>
            <a:pPr algn="just"/>
            <a:r>
              <a:rPr lang="ru-RU" dirty="0"/>
              <a:t>Несогласованное определение обычно постпозитивно: </a:t>
            </a:r>
          </a:p>
          <a:p>
            <a:pPr marL="0" indent="0" algn="just">
              <a:buNone/>
            </a:pPr>
            <a:r>
              <a:rPr lang="ru-RU" i="1" dirty="0"/>
              <a:t>На столе лежала тетрадь </a:t>
            </a:r>
            <a:r>
              <a:rPr lang="ru-RU" b="1" i="1" dirty="0"/>
              <a:t>студентки</a:t>
            </a:r>
            <a:r>
              <a:rPr lang="ru-RU" i="1" dirty="0"/>
              <a:t>.</a:t>
            </a:r>
          </a:p>
          <a:p>
            <a:pPr marL="0" indent="0" algn="just">
              <a:buNone/>
            </a:pPr>
            <a:r>
              <a:rPr lang="ru-RU" i="1" dirty="0"/>
              <a:t>Лекция </a:t>
            </a:r>
            <a:r>
              <a:rPr lang="ru-RU" b="1" i="1" dirty="0"/>
              <a:t>по синтаксису </a:t>
            </a:r>
            <a:r>
              <a:rPr lang="ru-RU" i="1" dirty="0"/>
              <a:t>переносится на пятницу</a:t>
            </a:r>
            <a:r>
              <a:rPr lang="ru-RU" dirty="0"/>
              <a:t>.</a:t>
            </a:r>
            <a:endParaRPr lang="cs-CZ" dirty="0"/>
          </a:p>
          <a:p>
            <a:pPr lvl="0" algn="just"/>
            <a:r>
              <a:rPr lang="ru-RU" dirty="0"/>
              <a:t>Обстоятельственные слова могут занимать различные места в предложении в зависимости от своего значения и морфологической природы. </a:t>
            </a:r>
            <a:endParaRPr lang="cs-CZ" dirty="0"/>
          </a:p>
        </p:txBody>
      </p:sp>
    </p:spTree>
    <p:extLst>
      <p:ext uri="{BB962C8B-B14F-4D97-AF65-F5344CB8AC3E}">
        <p14:creationId xmlns:p14="http://schemas.microsoft.com/office/powerpoint/2010/main" val="421335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4075C2-A2E9-471F-9589-AA4D3017E1AF}"/>
              </a:ext>
            </a:extLst>
          </p:cNvPr>
          <p:cNvSpPr>
            <a:spLocks noGrp="1"/>
          </p:cNvSpPr>
          <p:nvPr>
            <p:ph type="title"/>
          </p:nvPr>
        </p:nvSpPr>
        <p:spPr>
          <a:xfrm>
            <a:off x="1066800" y="642594"/>
            <a:ext cx="10058400" cy="759486"/>
          </a:xfrm>
        </p:spPr>
        <p:txBody>
          <a:bodyPr>
            <a:normAutofit/>
          </a:bodyPr>
          <a:lstStyle/>
          <a:p>
            <a:pPr algn="ctr"/>
            <a:r>
              <a:rPr lang="ru-RU" sz="2800" b="1" dirty="0"/>
              <a:t>Прямой порядок слов </a:t>
            </a:r>
            <a:endParaRPr lang="cs-CZ" sz="2800" b="1" dirty="0"/>
          </a:p>
        </p:txBody>
      </p:sp>
      <p:sp>
        <p:nvSpPr>
          <p:cNvPr id="3" name="Zástupný symbol pro obsah 2">
            <a:extLst>
              <a:ext uri="{FF2B5EF4-FFF2-40B4-BE49-F238E27FC236}">
                <a16:creationId xmlns:a16="http://schemas.microsoft.com/office/drawing/2014/main" id="{B84527DB-57D1-42F4-AB4E-30471E4BE958}"/>
              </a:ext>
            </a:extLst>
          </p:cNvPr>
          <p:cNvSpPr>
            <a:spLocks noGrp="1"/>
          </p:cNvSpPr>
          <p:nvPr>
            <p:ph idx="1"/>
          </p:nvPr>
        </p:nvSpPr>
        <p:spPr>
          <a:xfrm>
            <a:off x="737616" y="1322832"/>
            <a:ext cx="10796016" cy="4892574"/>
          </a:xfrm>
        </p:spPr>
        <p:txBody>
          <a:bodyPr>
            <a:normAutofit/>
          </a:bodyPr>
          <a:lstStyle/>
          <a:p>
            <a:pPr algn="just"/>
            <a:r>
              <a:rPr lang="ru-RU" b="1" dirty="0"/>
              <a:t>Обстоятельства образа действия, меры и степени</a:t>
            </a:r>
            <a:r>
              <a:rPr lang="ru-RU" dirty="0"/>
              <a:t>, выраженные наречиями на -о, обычно стоят перед глаголом-сказуемым: </a:t>
            </a:r>
            <a:r>
              <a:rPr lang="ru-RU" i="1" dirty="0"/>
              <a:t>Он смело и прямо идет</a:t>
            </a:r>
            <a:r>
              <a:rPr lang="ru-RU" dirty="0"/>
              <a:t>. При ином морфологическом выражении такие обстоятельства обычно постпозитивны: </a:t>
            </a:r>
            <a:r>
              <a:rPr lang="ru-RU" i="1" dirty="0"/>
              <a:t>Сердце бьется </a:t>
            </a:r>
            <a:r>
              <a:rPr lang="ru-RU" b="1" i="1" dirty="0"/>
              <a:t>сильнее</a:t>
            </a:r>
            <a:r>
              <a:rPr lang="ru-RU" i="1" dirty="0"/>
              <a:t>. Она смеялась </a:t>
            </a:r>
            <a:r>
              <a:rPr lang="ru-RU" b="1" i="1" dirty="0"/>
              <a:t>до слез</a:t>
            </a:r>
            <a:r>
              <a:rPr lang="ru-RU" i="1" dirty="0"/>
              <a:t>.</a:t>
            </a:r>
          </a:p>
          <a:p>
            <a:pPr marL="0" indent="0" algn="just">
              <a:buNone/>
            </a:pPr>
            <a:endParaRPr lang="cs-CZ" dirty="0"/>
          </a:p>
          <a:p>
            <a:pPr algn="just"/>
            <a:r>
              <a:rPr lang="ru-RU" b="1" dirty="0"/>
              <a:t>Обстоятельства времени и места</a:t>
            </a:r>
            <a:r>
              <a:rPr lang="ru-RU" dirty="0"/>
              <a:t> обычно предшествуют сказуемому: </a:t>
            </a:r>
            <a:r>
              <a:rPr lang="ru-RU" b="1" i="1" dirty="0"/>
              <a:t>И днем и ночью </a:t>
            </a:r>
            <a:r>
              <a:rPr lang="ru-RU" i="1" dirty="0"/>
              <a:t>кот ученый все ходит по цепи кругом</a:t>
            </a:r>
            <a:r>
              <a:rPr lang="ru-RU" dirty="0"/>
              <a:t>. </a:t>
            </a:r>
            <a:r>
              <a:rPr lang="ru-RU" b="1" i="1" dirty="0"/>
              <a:t>Далеко, далеко </a:t>
            </a:r>
            <a:r>
              <a:rPr lang="ru-RU" i="1" dirty="0"/>
              <a:t>колокольчик звенит</a:t>
            </a:r>
            <a:r>
              <a:rPr lang="ru-RU" dirty="0"/>
              <a:t>.</a:t>
            </a:r>
          </a:p>
          <a:p>
            <a:pPr marL="0" indent="0" algn="just">
              <a:buNone/>
            </a:pPr>
            <a:endParaRPr lang="cs-CZ" dirty="0"/>
          </a:p>
          <a:p>
            <a:pPr algn="just"/>
            <a:r>
              <a:rPr lang="ru-RU" b="1" dirty="0"/>
              <a:t>Обстоятельства причины и цели</a:t>
            </a:r>
            <a:r>
              <a:rPr lang="ru-RU" dirty="0"/>
              <a:t> могут быть и препозитивными, и постпозитивными: </a:t>
            </a:r>
            <a:r>
              <a:rPr lang="ru-RU" i="1" dirty="0"/>
              <a:t>Тычков задыхался </a:t>
            </a:r>
            <a:r>
              <a:rPr lang="ru-RU" b="1" i="1" dirty="0"/>
              <a:t>от злости</a:t>
            </a:r>
            <a:r>
              <a:rPr lang="ru-RU" dirty="0"/>
              <a:t>.</a:t>
            </a:r>
          </a:p>
          <a:p>
            <a:pPr marL="0" indent="0" algn="just">
              <a:buNone/>
            </a:pPr>
            <a:endParaRPr lang="cs-CZ" dirty="0"/>
          </a:p>
          <a:p>
            <a:pPr algn="just"/>
            <a:r>
              <a:rPr lang="ru-RU" b="1" dirty="0"/>
              <a:t>Обстоятельства условия и уступки</a:t>
            </a:r>
            <a:r>
              <a:rPr lang="ru-RU" dirty="0"/>
              <a:t> размещаются более или менее свободно в предложении: </a:t>
            </a:r>
            <a:r>
              <a:rPr lang="ru-RU" b="1" i="1" dirty="0"/>
              <a:t>Вопреки моему желанию</a:t>
            </a:r>
            <a:r>
              <a:rPr lang="ru-RU" i="1" dirty="0"/>
              <a:t> они познакомились. Нежданов чувствовал себя одиноким, </a:t>
            </a:r>
            <a:r>
              <a:rPr lang="ru-RU" b="1" i="1" dirty="0"/>
              <a:t>несмотря на преданность друзей</a:t>
            </a:r>
            <a:r>
              <a:rPr lang="ru-RU" i="1" dirty="0"/>
              <a:t>. </a:t>
            </a:r>
            <a:r>
              <a:rPr lang="ru-RU" b="1" i="1" dirty="0"/>
              <a:t>В случае ненастной погоды</a:t>
            </a:r>
            <a:r>
              <a:rPr lang="ru-RU" i="1" dirty="0"/>
              <a:t> оставайтесь дома</a:t>
            </a:r>
            <a:r>
              <a:rPr lang="ru-RU" dirty="0"/>
              <a:t>.</a:t>
            </a:r>
            <a:endParaRPr lang="cs-CZ" dirty="0"/>
          </a:p>
        </p:txBody>
      </p:sp>
    </p:spTree>
    <p:extLst>
      <p:ext uri="{BB962C8B-B14F-4D97-AF65-F5344CB8AC3E}">
        <p14:creationId xmlns:p14="http://schemas.microsoft.com/office/powerpoint/2010/main" val="2580406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4075C2-A2E9-471F-9589-AA4D3017E1AF}"/>
              </a:ext>
            </a:extLst>
          </p:cNvPr>
          <p:cNvSpPr>
            <a:spLocks noGrp="1"/>
          </p:cNvSpPr>
          <p:nvPr>
            <p:ph type="title"/>
          </p:nvPr>
        </p:nvSpPr>
        <p:spPr>
          <a:xfrm>
            <a:off x="1066800" y="642594"/>
            <a:ext cx="10058400" cy="759486"/>
          </a:xfrm>
        </p:spPr>
        <p:txBody>
          <a:bodyPr>
            <a:normAutofit/>
          </a:bodyPr>
          <a:lstStyle/>
          <a:p>
            <a:pPr algn="ctr"/>
            <a:r>
              <a:rPr lang="ru-RU" sz="2800" b="1" dirty="0"/>
              <a:t>Порядок слов в предложении</a:t>
            </a:r>
            <a:endParaRPr lang="cs-CZ" sz="2800" b="1" dirty="0"/>
          </a:p>
        </p:txBody>
      </p:sp>
      <p:sp>
        <p:nvSpPr>
          <p:cNvPr id="3" name="Zástupný symbol pro obsah 2">
            <a:extLst>
              <a:ext uri="{FF2B5EF4-FFF2-40B4-BE49-F238E27FC236}">
                <a16:creationId xmlns:a16="http://schemas.microsoft.com/office/drawing/2014/main" id="{B84527DB-57D1-42F4-AB4E-30471E4BE958}"/>
              </a:ext>
            </a:extLst>
          </p:cNvPr>
          <p:cNvSpPr>
            <a:spLocks noGrp="1"/>
          </p:cNvSpPr>
          <p:nvPr>
            <p:ph idx="1"/>
          </p:nvPr>
        </p:nvSpPr>
        <p:spPr>
          <a:xfrm>
            <a:off x="737616" y="1322832"/>
            <a:ext cx="10796016" cy="4892574"/>
          </a:xfrm>
        </p:spPr>
        <p:txBody>
          <a:bodyPr>
            <a:normAutofit/>
          </a:bodyPr>
          <a:lstStyle/>
          <a:p>
            <a:pPr algn="just"/>
            <a:r>
              <a:rPr lang="ru-RU" dirty="0"/>
              <a:t>Итак, в русском языке порядок слов является относительно свободным. Однако свобода, с которой члены предложения меняют свои позиции в предложении, ограничена несколькими факторами: грамматическим и смысловым.</a:t>
            </a:r>
          </a:p>
          <a:p>
            <a:pPr marL="0" indent="0" algn="just">
              <a:buNone/>
            </a:pPr>
            <a:endParaRPr lang="cs-CZ" dirty="0"/>
          </a:p>
          <a:p>
            <a:pPr algn="just"/>
            <a:r>
              <a:rPr lang="ru-RU" dirty="0"/>
              <a:t>В предложении, помимо </a:t>
            </a:r>
            <a:r>
              <a:rPr lang="ru-RU" b="1" dirty="0"/>
              <a:t>формально-грамматического членения</a:t>
            </a:r>
            <a:r>
              <a:rPr lang="ru-RU" dirty="0"/>
              <a:t> (выделения в нем главных и второстепенных членов предложения), организуется </a:t>
            </a:r>
            <a:r>
              <a:rPr lang="ru-RU" b="1" dirty="0"/>
              <a:t>смысловое членение </a:t>
            </a:r>
            <a:r>
              <a:rPr lang="ru-RU" dirty="0"/>
              <a:t>(актуальное членение). </a:t>
            </a:r>
            <a:endParaRPr lang="cs-CZ" dirty="0"/>
          </a:p>
          <a:p>
            <a:pPr algn="just"/>
            <a:r>
              <a:rPr lang="ru-RU" dirty="0"/>
              <a:t>Учение об актуальном членении, то есть о членении актуальном для данной ситуации, контекста, было создано членом Пражского кружка – Вилемом Матезиусом.</a:t>
            </a:r>
            <a:endParaRPr lang="cs-CZ" dirty="0"/>
          </a:p>
        </p:txBody>
      </p:sp>
    </p:spTree>
    <p:extLst>
      <p:ext uri="{BB962C8B-B14F-4D97-AF65-F5344CB8AC3E}">
        <p14:creationId xmlns:p14="http://schemas.microsoft.com/office/powerpoint/2010/main" val="1042149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5DA82-54D0-40A5-A63D-3D008269FF67}"/>
              </a:ext>
            </a:extLst>
          </p:cNvPr>
          <p:cNvSpPr>
            <a:spLocks noGrp="1"/>
          </p:cNvSpPr>
          <p:nvPr>
            <p:ph type="title"/>
          </p:nvPr>
        </p:nvSpPr>
        <p:spPr>
          <a:xfrm>
            <a:off x="1066800" y="642594"/>
            <a:ext cx="10058400" cy="936270"/>
          </a:xfrm>
        </p:spPr>
        <p:txBody>
          <a:bodyPr>
            <a:normAutofit/>
          </a:bodyPr>
          <a:lstStyle/>
          <a:p>
            <a:pPr algn="ctr"/>
            <a:r>
              <a:rPr lang="ru-RU" sz="2800" b="1" dirty="0"/>
              <a:t>Актуальное членение предложения</a:t>
            </a:r>
            <a:endParaRPr lang="cs-CZ" sz="2800" b="1" dirty="0"/>
          </a:p>
        </p:txBody>
      </p:sp>
      <p:sp>
        <p:nvSpPr>
          <p:cNvPr id="3" name="Zástupný symbol pro obsah 2">
            <a:extLst>
              <a:ext uri="{FF2B5EF4-FFF2-40B4-BE49-F238E27FC236}">
                <a16:creationId xmlns:a16="http://schemas.microsoft.com/office/drawing/2014/main" id="{E68DB59A-488F-4BF2-93C1-1E10BC1C71B0}"/>
              </a:ext>
            </a:extLst>
          </p:cNvPr>
          <p:cNvSpPr>
            <a:spLocks noGrp="1"/>
          </p:cNvSpPr>
          <p:nvPr>
            <p:ph idx="1"/>
          </p:nvPr>
        </p:nvSpPr>
        <p:spPr>
          <a:xfrm>
            <a:off x="768096" y="1578864"/>
            <a:ext cx="10692384" cy="4456176"/>
          </a:xfrm>
        </p:spPr>
        <p:txBody>
          <a:bodyPr>
            <a:normAutofit lnSpcReduction="10000"/>
          </a:bodyPr>
          <a:lstStyle/>
          <a:p>
            <a:pPr marL="0" indent="0" algn="just">
              <a:buNone/>
            </a:pPr>
            <a:r>
              <a:rPr lang="ru-RU" dirty="0"/>
              <a:t>Сущность этой теории заключается в следующем: на первое место ставится известное из предшествующего контекста или из ситуации («данное», «старое»), на втором – другой компонент предложения, то, ради чего оно создается («новое»). Это вполне отвечает закономерности движения мысли от известного к неизвестному. Первая часть называется основой высказывания («</a:t>
            </a:r>
            <a:r>
              <a:rPr lang="ru-RU" b="1" dirty="0"/>
              <a:t>темой</a:t>
            </a:r>
            <a:r>
              <a:rPr lang="ru-RU" dirty="0"/>
              <a:t>»), вторая – ядром высказывания («</a:t>
            </a:r>
            <a:r>
              <a:rPr lang="ru-RU" b="1" dirty="0"/>
              <a:t>ремой</a:t>
            </a:r>
            <a:r>
              <a:rPr lang="ru-RU" dirty="0"/>
              <a:t>»).</a:t>
            </a:r>
            <a:endParaRPr lang="cs-CZ" dirty="0"/>
          </a:p>
          <a:p>
            <a:pPr marL="0" indent="0" algn="just">
              <a:buNone/>
            </a:pPr>
            <a:r>
              <a:rPr lang="ru-RU" dirty="0"/>
              <a:t>Определяя </a:t>
            </a:r>
            <a:r>
              <a:rPr lang="ru-RU" b="1" u="sng" dirty="0"/>
              <a:t>тему</a:t>
            </a:r>
            <a:r>
              <a:rPr lang="ru-RU" dirty="0"/>
              <a:t>, исследователи актуального членения отмечают три ее признака:</a:t>
            </a:r>
            <a:endParaRPr lang="cs-CZ" dirty="0"/>
          </a:p>
          <a:p>
            <a:pPr lvl="0" algn="just"/>
            <a:r>
              <a:rPr lang="ru-RU" dirty="0"/>
              <a:t>тема – исходный пункт высказывания;</a:t>
            </a:r>
            <a:endParaRPr lang="cs-CZ" dirty="0"/>
          </a:p>
          <a:p>
            <a:pPr lvl="0" algn="just"/>
            <a:r>
              <a:rPr lang="ru-RU" dirty="0"/>
              <a:t>она актуально менее значима, чем рема;</a:t>
            </a:r>
            <a:endParaRPr lang="cs-CZ" dirty="0"/>
          </a:p>
          <a:p>
            <a:pPr lvl="0" algn="just"/>
            <a:r>
              <a:rPr lang="ru-RU" dirty="0"/>
              <a:t>это часть предложения, которая дана, известна, вполне очевидна, предопределена предшествующим контекстом.</a:t>
            </a:r>
            <a:endParaRPr lang="cs-CZ" dirty="0"/>
          </a:p>
          <a:p>
            <a:pPr marL="0" indent="0" algn="just">
              <a:buNone/>
            </a:pPr>
            <a:r>
              <a:rPr lang="ru-RU" dirty="0"/>
              <a:t>Соответственно при определении </a:t>
            </a:r>
            <a:r>
              <a:rPr lang="ru-RU" b="1" u="sng" dirty="0"/>
              <a:t>ремы</a:t>
            </a:r>
            <a:r>
              <a:rPr lang="ru-RU" dirty="0"/>
              <a:t> отмечается:</a:t>
            </a:r>
            <a:endParaRPr lang="cs-CZ" dirty="0"/>
          </a:p>
          <a:p>
            <a:pPr lvl="0" algn="just"/>
            <a:r>
              <a:rPr lang="ru-RU" dirty="0"/>
              <a:t>она содержит то, что сообщается о теме;</a:t>
            </a:r>
            <a:endParaRPr lang="cs-CZ" dirty="0"/>
          </a:p>
          <a:p>
            <a:pPr lvl="0" algn="just"/>
            <a:r>
              <a:rPr lang="ru-RU" dirty="0"/>
              <a:t>она актуально более значима, чем тема;</a:t>
            </a:r>
            <a:endParaRPr lang="cs-CZ" dirty="0"/>
          </a:p>
          <a:p>
            <a:pPr lvl="0" algn="just"/>
            <a:r>
              <a:rPr lang="ru-RU" dirty="0"/>
              <a:t>заключает в себе основное содержание сообщения, является коммуникативным центром высказывания.</a:t>
            </a:r>
            <a:endParaRPr lang="cs-CZ" dirty="0"/>
          </a:p>
          <a:p>
            <a:endParaRPr lang="cs-CZ" dirty="0"/>
          </a:p>
        </p:txBody>
      </p:sp>
    </p:spTree>
    <p:extLst>
      <p:ext uri="{BB962C8B-B14F-4D97-AF65-F5344CB8AC3E}">
        <p14:creationId xmlns:p14="http://schemas.microsoft.com/office/powerpoint/2010/main" val="2209484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5DA82-54D0-40A5-A63D-3D008269FF67}"/>
              </a:ext>
            </a:extLst>
          </p:cNvPr>
          <p:cNvSpPr>
            <a:spLocks noGrp="1"/>
          </p:cNvSpPr>
          <p:nvPr>
            <p:ph type="title"/>
          </p:nvPr>
        </p:nvSpPr>
        <p:spPr>
          <a:xfrm>
            <a:off x="1066800" y="642594"/>
            <a:ext cx="10058400" cy="936270"/>
          </a:xfrm>
        </p:spPr>
        <p:txBody>
          <a:bodyPr>
            <a:normAutofit/>
          </a:bodyPr>
          <a:lstStyle/>
          <a:p>
            <a:pPr algn="ctr"/>
            <a:r>
              <a:rPr lang="ru-RU" sz="2800" b="1" dirty="0"/>
              <a:t>Актуальное членение предложения</a:t>
            </a:r>
            <a:endParaRPr lang="cs-CZ" sz="2800" b="1" dirty="0"/>
          </a:p>
        </p:txBody>
      </p:sp>
      <p:sp>
        <p:nvSpPr>
          <p:cNvPr id="3" name="Zástupný symbol pro obsah 2">
            <a:extLst>
              <a:ext uri="{FF2B5EF4-FFF2-40B4-BE49-F238E27FC236}">
                <a16:creationId xmlns:a16="http://schemas.microsoft.com/office/drawing/2014/main" id="{E68DB59A-488F-4BF2-93C1-1E10BC1C71B0}"/>
              </a:ext>
            </a:extLst>
          </p:cNvPr>
          <p:cNvSpPr>
            <a:spLocks noGrp="1"/>
          </p:cNvSpPr>
          <p:nvPr>
            <p:ph idx="1"/>
          </p:nvPr>
        </p:nvSpPr>
        <p:spPr>
          <a:xfrm>
            <a:off x="768096" y="1578864"/>
            <a:ext cx="10692384" cy="4456176"/>
          </a:xfrm>
        </p:spPr>
        <p:txBody>
          <a:bodyPr>
            <a:normAutofit fontScale="92500"/>
          </a:bodyPr>
          <a:lstStyle/>
          <a:p>
            <a:pPr marL="0" indent="0" algn="just">
              <a:buNone/>
            </a:pPr>
            <a:r>
              <a:rPr lang="ru-RU" dirty="0"/>
              <a:t>В приведенных предложениях тема стоит перед ремой, граница актуального членения отмечается косой чертой: </a:t>
            </a:r>
          </a:p>
          <a:p>
            <a:pPr marL="0" indent="0" algn="just">
              <a:buNone/>
            </a:pPr>
            <a:r>
              <a:rPr lang="ru-RU" i="1" dirty="0"/>
              <a:t>А мечтал он / о лесной хижине. </a:t>
            </a:r>
          </a:p>
          <a:p>
            <a:pPr marL="0" indent="0" algn="just">
              <a:buNone/>
            </a:pPr>
            <a:r>
              <a:rPr lang="ru-RU" i="1" dirty="0"/>
              <a:t>Тихо / и в доме</a:t>
            </a:r>
            <a:r>
              <a:rPr lang="ru-RU" dirty="0"/>
              <a:t>. </a:t>
            </a:r>
            <a:endParaRPr lang="cs-CZ" dirty="0"/>
          </a:p>
          <a:p>
            <a:pPr marL="0" indent="0" algn="just">
              <a:buNone/>
            </a:pPr>
            <a:r>
              <a:rPr lang="ru-RU" dirty="0"/>
              <a:t>В этих предложениях рема находится перед темой: </a:t>
            </a:r>
          </a:p>
          <a:p>
            <a:pPr marL="0" indent="0" algn="just">
              <a:buNone/>
            </a:pPr>
            <a:r>
              <a:rPr lang="ru-RU" i="1" dirty="0"/>
              <a:t>Плачет и убивается / Катерина. </a:t>
            </a:r>
          </a:p>
          <a:p>
            <a:pPr marL="0" indent="0" algn="just">
              <a:buNone/>
            </a:pPr>
            <a:r>
              <a:rPr lang="ru-RU" i="1" dirty="0"/>
              <a:t>Синими переливами / играл утренний свет.</a:t>
            </a:r>
            <a:endParaRPr lang="cs-CZ" dirty="0"/>
          </a:p>
          <a:p>
            <a:pPr marL="0" indent="0" algn="just">
              <a:buNone/>
            </a:pPr>
            <a:endParaRPr lang="ru-RU" dirty="0"/>
          </a:p>
          <a:p>
            <a:pPr marL="0" indent="0" algn="just">
              <a:buNone/>
            </a:pPr>
            <a:r>
              <a:rPr lang="ru-RU" dirty="0"/>
              <a:t>Высказывание не может быть без ремы, составляющей его коммуникативный центр. Наличие же темы в нем необязательно, особенно если она известна из контекста. Это наблюдается в неполных предложениях: </a:t>
            </a:r>
            <a:r>
              <a:rPr lang="ru-RU" i="1" dirty="0"/>
              <a:t>[Пароход отплыл поздней ночью]. Долго прокашливался и гудел, дрожа всем корпусом.</a:t>
            </a:r>
            <a:endParaRPr lang="cs-CZ" dirty="0"/>
          </a:p>
          <a:p>
            <a:pPr marL="0" indent="0" algn="just">
              <a:buNone/>
            </a:pPr>
            <a:r>
              <a:rPr lang="ru-RU" dirty="0"/>
              <a:t>Возможны высказывания с нулевой темой, весь состав которых образует одну рему. Они сообщают о событии, не выделяя исходного пункта сообщения. Такие высказывания называют нерасчлененными: </a:t>
            </a:r>
            <a:r>
              <a:rPr lang="ru-RU" i="1" dirty="0"/>
              <a:t>Пришла весна. Раздался звонок</a:t>
            </a:r>
            <a:r>
              <a:rPr lang="ru-RU" dirty="0"/>
              <a:t>. </a:t>
            </a:r>
            <a:endParaRPr lang="cs-CZ" dirty="0"/>
          </a:p>
          <a:p>
            <a:endParaRPr lang="cs-CZ" dirty="0"/>
          </a:p>
        </p:txBody>
      </p:sp>
    </p:spTree>
    <p:extLst>
      <p:ext uri="{BB962C8B-B14F-4D97-AF65-F5344CB8AC3E}">
        <p14:creationId xmlns:p14="http://schemas.microsoft.com/office/powerpoint/2010/main" val="387489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5DA82-54D0-40A5-A63D-3D008269FF67}"/>
              </a:ext>
            </a:extLst>
          </p:cNvPr>
          <p:cNvSpPr>
            <a:spLocks noGrp="1"/>
          </p:cNvSpPr>
          <p:nvPr>
            <p:ph type="title"/>
          </p:nvPr>
        </p:nvSpPr>
        <p:spPr>
          <a:xfrm>
            <a:off x="1066800" y="642594"/>
            <a:ext cx="10058400" cy="936270"/>
          </a:xfrm>
        </p:spPr>
        <p:txBody>
          <a:bodyPr>
            <a:normAutofit/>
          </a:bodyPr>
          <a:lstStyle/>
          <a:p>
            <a:pPr algn="ctr"/>
            <a:r>
              <a:rPr lang="ru-RU" sz="2800" b="1" dirty="0"/>
              <a:t>Актуальное членение предложения</a:t>
            </a:r>
            <a:endParaRPr lang="cs-CZ" sz="2800" b="1" dirty="0"/>
          </a:p>
        </p:txBody>
      </p:sp>
      <p:sp>
        <p:nvSpPr>
          <p:cNvPr id="3" name="Zástupný symbol pro obsah 2">
            <a:extLst>
              <a:ext uri="{FF2B5EF4-FFF2-40B4-BE49-F238E27FC236}">
                <a16:creationId xmlns:a16="http://schemas.microsoft.com/office/drawing/2014/main" id="{E68DB59A-488F-4BF2-93C1-1E10BC1C71B0}"/>
              </a:ext>
            </a:extLst>
          </p:cNvPr>
          <p:cNvSpPr>
            <a:spLocks noGrp="1"/>
          </p:cNvSpPr>
          <p:nvPr>
            <p:ph idx="1"/>
          </p:nvPr>
        </p:nvSpPr>
        <p:spPr>
          <a:xfrm>
            <a:off x="768096" y="1578864"/>
            <a:ext cx="10692384" cy="4456176"/>
          </a:xfrm>
        </p:spPr>
        <p:txBody>
          <a:bodyPr>
            <a:normAutofit/>
          </a:bodyPr>
          <a:lstStyle/>
          <a:p>
            <a:pPr marL="0" indent="0" algn="just">
              <a:buNone/>
            </a:pPr>
            <a:r>
              <a:rPr lang="ru-RU" dirty="0"/>
              <a:t>Актуальное членение автономно, оно не соотносительное с грамматическим членением. Это проявляется в том, что актуальное членение всегда бинарно (тема/рема), в то время как грамматическое членение предполагает какой угодно по количеству состав. Особенность актуального членения распространенных предложений также в том, что и тема, и рема бывают комплексными, включают в свой состав несколько членов предложения: </a:t>
            </a:r>
          </a:p>
          <a:p>
            <a:pPr algn="just"/>
            <a:r>
              <a:rPr lang="ru-RU" i="1" dirty="0"/>
              <a:t>Внутренность леса / постепенно темнеет</a:t>
            </a:r>
            <a:r>
              <a:rPr lang="ru-RU" dirty="0"/>
              <a:t>.</a:t>
            </a:r>
            <a:endParaRPr lang="cs-CZ" dirty="0"/>
          </a:p>
          <a:p>
            <a:pPr algn="just"/>
            <a:r>
              <a:rPr lang="ru-RU" i="1" dirty="0"/>
              <a:t>Улица / была совершенно пуста.</a:t>
            </a:r>
          </a:p>
          <a:p>
            <a:pPr algn="just"/>
            <a:r>
              <a:rPr lang="ru-RU" i="1" dirty="0"/>
              <a:t>Жили Артамоновы,/ ни с кем не знакомясь</a:t>
            </a:r>
            <a:r>
              <a:rPr lang="ru-RU" dirty="0"/>
              <a:t>.</a:t>
            </a:r>
          </a:p>
          <a:p>
            <a:pPr marL="0" indent="0">
              <a:buNone/>
            </a:pPr>
            <a:endParaRPr lang="cs-CZ" dirty="0"/>
          </a:p>
        </p:txBody>
      </p:sp>
    </p:spTree>
    <p:extLst>
      <p:ext uri="{BB962C8B-B14F-4D97-AF65-F5344CB8AC3E}">
        <p14:creationId xmlns:p14="http://schemas.microsoft.com/office/powerpoint/2010/main" val="2086176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Savon</Template>
  <TotalTime>63</TotalTime>
  <Words>1785</Words>
  <Application>Microsoft Office PowerPoint</Application>
  <PresentationFormat>Širokoúhlá obrazovka</PresentationFormat>
  <Paragraphs>121</Paragraphs>
  <Slides>16</Slides>
  <Notes>0</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16</vt:i4>
      </vt:variant>
    </vt:vector>
  </HeadingPairs>
  <TitlesOfParts>
    <vt:vector size="18" baseType="lpstr">
      <vt:lpstr>Garamond</vt:lpstr>
      <vt:lpstr>Savon</vt:lpstr>
      <vt:lpstr>Порядок сло в русском предложении</vt:lpstr>
      <vt:lpstr>Порядок слов в предложении</vt:lpstr>
      <vt:lpstr>Порядок слов в предложении</vt:lpstr>
      <vt:lpstr>Прямой порядок слов </vt:lpstr>
      <vt:lpstr>Прямой порядок слов </vt:lpstr>
      <vt:lpstr>Порядок слов в предложении</vt:lpstr>
      <vt:lpstr>Актуальное членение предложения</vt:lpstr>
      <vt:lpstr>Актуальное членение предложения</vt:lpstr>
      <vt:lpstr>Актуальное членение предложения</vt:lpstr>
      <vt:lpstr>Актуальное членение предложения</vt:lpstr>
      <vt:lpstr>Актуальное членение предложения</vt:lpstr>
      <vt:lpstr>Актуальное членение предложения</vt:lpstr>
      <vt:lpstr>Актуальное членение предложения</vt:lpstr>
      <vt:lpstr>Актуальное членение предложения</vt:lpstr>
      <vt:lpstr>Актуальное членение предложения</vt:lpstr>
      <vt:lpstr>После очередной лекции по синтаксису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Порядок сло в русском предложении</dc:title>
  <dc:creator>oxinity@outlook.cz</dc:creator>
  <cp:lastModifiedBy>oxinity@outlook.cz</cp:lastModifiedBy>
  <cp:revision>9</cp:revision>
  <dcterms:created xsi:type="dcterms:W3CDTF">2018-02-22T11:31:44Z</dcterms:created>
  <dcterms:modified xsi:type="dcterms:W3CDTF">2018-02-22T13:05:04Z</dcterms:modified>
</cp:coreProperties>
</file>