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4" r:id="rId39"/>
    <p:sldId id="295" r:id="rId40"/>
    <p:sldId id="296" r:id="rId41"/>
    <p:sldId id="297" r:id="rId42"/>
    <p:sldId id="298" r:id="rId43"/>
    <p:sldId id="299" r:id="rId4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96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4/17/2018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4/17/2018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4/17/2018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4/17/2018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285C8F-C239-45FE-A50A-EF2E09FDED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5400" dirty="0"/>
              <a:t>Сложноподчиненные предложения</a:t>
            </a:r>
            <a:endParaRPr lang="cs-CZ" sz="54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2467F09-7439-4BD4-99CB-0D8FA600CE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4852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27426-98CB-49E9-8D93-0A270F8CE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9414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Структурно-семантическая классификация сложноподчиненных предложений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078FCA-A996-4664-ADEB-150F50BD6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80160"/>
            <a:ext cx="10178322" cy="513283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/>
              <a:t>Присловной (нерасчленной) зависимости, как структурному признаку сложноподчиненного предложения, противополагается зависимость совершенно иного плана, не сопоставимая с зависимостью словоформ в составе словосочетания, - это зависимость предложенческого типа, когда придаточная часть относится ко всей главной части в целом. Придаточная часть такого сложноподчиненного предложения содержит указание на определенное обстоятельство, при котором совершается или может совершаться то, о чем говорится в главной (время, условие, причину, следствие и т. д.). Такие придаточные называются </a:t>
            </a:r>
            <a:r>
              <a:rPr lang="ru-RU" b="1" dirty="0"/>
              <a:t>прифразовыми</a:t>
            </a:r>
            <a:r>
              <a:rPr lang="ru-RU" dirty="0"/>
              <a:t>, или </a:t>
            </a:r>
            <a:r>
              <a:rPr lang="ru-RU" b="1" dirty="0"/>
              <a:t>расчлененными</a:t>
            </a:r>
            <a:r>
              <a:rPr lang="ru-RU" dirty="0"/>
              <a:t>:</a:t>
            </a:r>
            <a:endParaRPr lang="cs-CZ" dirty="0"/>
          </a:p>
          <a:p>
            <a:pPr algn="just"/>
            <a:r>
              <a:rPr lang="ru-RU" i="1" dirty="0"/>
              <a:t>Когда Елизавета Сергеевна заговорила, его лицо вспыхнуло восторгом</a:t>
            </a:r>
            <a:r>
              <a:rPr lang="ru-RU" dirty="0"/>
              <a:t>.</a:t>
            </a:r>
          </a:p>
          <a:p>
            <a:pPr algn="just"/>
            <a:r>
              <a:rPr lang="ru-RU" i="1" dirty="0"/>
              <a:t>Большой спорт превратился в физкультуру, потому что смысл рекордов исчез.</a:t>
            </a:r>
          </a:p>
          <a:p>
            <a:pPr algn="just"/>
            <a:r>
              <a:rPr lang="ru-RU" i="1" dirty="0"/>
              <a:t>Старик в шляпе внимательно смотрел на Андрея, так что ему даже не по себе стало.</a:t>
            </a:r>
            <a:endParaRPr lang="cs-CZ" i="1" dirty="0"/>
          </a:p>
          <a:p>
            <a:pPr marL="0" indent="0" algn="just">
              <a:buNone/>
            </a:pPr>
            <a:endParaRPr lang="ru-RU" i="1" dirty="0"/>
          </a:p>
          <a:p>
            <a:pPr marL="0" indent="0" algn="just">
              <a:buNone/>
            </a:pPr>
            <a:r>
              <a:rPr lang="ru-RU" dirty="0"/>
              <a:t>В таких конструкциях придаточная часть зависит не от конкретного слова, а от главной части в целом.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12263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27426-98CB-49E9-8D93-0A270F8CE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9414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Структурно-семантическая классификация сложноподчиненных предложений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078FCA-A996-4664-ADEB-150F50BD6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80160"/>
            <a:ext cx="10178322" cy="51328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Главная часть сложноподчиненного предложения с неприсловной зависимостью обычно не требует распространения вообще и распространения определенным видом придаточной. В предложении </a:t>
            </a:r>
            <a:r>
              <a:rPr lang="ru-RU" i="1" dirty="0"/>
              <a:t>Василий не сдал экзамен, потому что он плохо к нему подготовился </a:t>
            </a:r>
            <a:r>
              <a:rPr lang="ru-RU" dirty="0"/>
              <a:t>главная часть выражает относительно законченную мысль и может существовать без придаточной, употребление придаточной части со значением причины зависит от конкретной цели высказывания. Та же главная часть свободно присоединяет и другие виды придаточных:</a:t>
            </a:r>
            <a:endParaRPr lang="cs-CZ" dirty="0"/>
          </a:p>
          <a:p>
            <a:pPr algn="just"/>
            <a:r>
              <a:rPr lang="ru-RU" i="1" dirty="0"/>
              <a:t>Василий не сдал экзамен, хотя усердно занимался весь год.</a:t>
            </a:r>
            <a:endParaRPr lang="cs-CZ" dirty="0"/>
          </a:p>
          <a:p>
            <a:pPr algn="just"/>
            <a:r>
              <a:rPr lang="ru-RU" i="1" dirty="0"/>
              <a:t>Василий не сдал экзамен, так что ему придется его пересдавать осенью</a:t>
            </a:r>
            <a:r>
              <a:rPr lang="ru-RU" dirty="0"/>
              <a:t>. 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1709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27426-98CB-49E9-8D93-0A270F8CE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9414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Структурно-семантическая классификация сложноподчиненных предложений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078FCA-A996-4664-ADEB-150F50BD6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80160"/>
            <a:ext cx="10178322" cy="513283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/>
              <a:t>Такая «свобода» в присоединении придаточных частей свидетельствует об их нетесной связи с главной; отношения между частями формируются как собственно синтаксические. То есть в таких предложениях огромную организационную роль играют синтаксические элементы – связующие средства. </a:t>
            </a:r>
          </a:p>
          <a:p>
            <a:pPr marL="0" indent="0" algn="just">
              <a:buNone/>
            </a:pPr>
            <a:r>
              <a:rPr lang="ru-RU" dirty="0"/>
              <a:t>В предложениях расчлененного типа (прифразовых) связующие средства являются главным организующим центром сложноподчиненного предложения, так как они определяют значение сложного предложения. </a:t>
            </a:r>
          </a:p>
          <a:p>
            <a:pPr marL="0" indent="0" algn="just">
              <a:buNone/>
            </a:pPr>
            <a:r>
              <a:rPr lang="ru-RU" dirty="0"/>
              <a:t>В предложениях же нерасчлененного типа (присловных) формальную и смысловую сторону предложения определяют не столько связующие средства, а опорные (соотносительные) слова в составе главной части, так что самый факт наличия и характер строения придаточной части диктуются составом главной части.</a:t>
            </a:r>
            <a:endParaRPr lang="cs-CZ" dirty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Таким образом, расчлененные и нерасчлененные предложения организуются разными видами подчинительной связи. Связь в нерасчлененных предложениях носит предсказующий характер, а в расчлененных – непредсказующий.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59819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27426-98CB-49E9-8D93-0A270F8CE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9414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Структурно-семантическая классификация сложноподчиненных предложений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078FCA-A996-4664-ADEB-150F50BD6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80160"/>
            <a:ext cx="10178322" cy="51328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Структурными показателями сложноподчиненного предложения являются, как уже говорилось, во-первых, присловная и неприсловная зависимость его частей; во-вторых, грамматические средства связи частей. </a:t>
            </a:r>
            <a:endParaRPr lang="cs-CZ" dirty="0"/>
          </a:p>
          <a:p>
            <a:pPr marL="0" indent="0" algn="just">
              <a:buNone/>
            </a:pPr>
            <a:r>
              <a:rPr lang="ru-RU" dirty="0"/>
              <a:t>Что же касается семантики придаточных, то оказывается, что она не является строго закрепленной за каждым определенным структурным типом. Есть типы однозначные, есть двузначные и есть многозначные. </a:t>
            </a:r>
            <a:endParaRPr lang="cs-CZ" dirty="0"/>
          </a:p>
          <a:p>
            <a:pPr marL="0" indent="0" algn="just">
              <a:buNone/>
            </a:pPr>
            <a:r>
              <a:rPr lang="ru-RU" dirty="0"/>
              <a:t>Так, структуры с отношением придаточной части к </a:t>
            </a:r>
            <a:r>
              <a:rPr lang="ru-RU" b="1" i="1" dirty="0"/>
              <a:t>глаголу, прилагательному, предикативу</a:t>
            </a:r>
            <a:r>
              <a:rPr lang="ru-RU" dirty="0"/>
              <a:t> имеют придаточную часть только со значением изъяснительным (однозначные структуры):</a:t>
            </a:r>
          </a:p>
          <a:p>
            <a:pPr algn="just"/>
            <a:r>
              <a:rPr lang="ru-RU" i="1" dirty="0"/>
              <a:t>Учитель сказал, чтобы все пришли вовремя.</a:t>
            </a:r>
          </a:p>
          <a:p>
            <a:pPr algn="just"/>
            <a:r>
              <a:rPr lang="ru-RU" i="1" dirty="0"/>
              <a:t>До чего же мне досадно, что с ним встретились вы, а не я!</a:t>
            </a:r>
          </a:p>
          <a:p>
            <a:pPr algn="just"/>
            <a:r>
              <a:rPr lang="ru-RU" i="1" dirty="0"/>
              <a:t>Он был твердо убежден, что Елена совершает ошибку</a:t>
            </a:r>
            <a:r>
              <a:rPr lang="ru-RU" dirty="0"/>
              <a:t>. 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40279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27426-98CB-49E9-8D93-0A270F8CE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9414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Структурно-семантическая классификация сложноподчиненных предложений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078FCA-A996-4664-ADEB-150F50BD6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80160"/>
            <a:ext cx="10178322" cy="51328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Придаточные, относящиеся к </a:t>
            </a:r>
            <a:r>
              <a:rPr lang="ru-RU" b="1" i="1" dirty="0"/>
              <a:t>имени существительному</a:t>
            </a:r>
            <a:r>
              <a:rPr lang="ru-RU" dirty="0"/>
              <a:t>, двузначны: они могут быть определительными и изъяснительными (наиболее типичны, правда, структуры с придаточной определительной; изъяснительные усматриваются только при существительных особой лексико-семантической группы):</a:t>
            </a:r>
          </a:p>
          <a:p>
            <a:pPr algn="just"/>
            <a:r>
              <a:rPr lang="ru-RU" i="1" dirty="0"/>
              <a:t>Это именна та книга, о которой мы говорили.</a:t>
            </a:r>
          </a:p>
          <a:p>
            <a:pPr algn="just"/>
            <a:r>
              <a:rPr lang="ru-RU" i="1" dirty="0"/>
              <a:t>В это время начали ходить слухи</a:t>
            </a:r>
            <a:r>
              <a:rPr lang="ru-RU" dirty="0"/>
              <a:t> (о чем?), </a:t>
            </a:r>
            <a:r>
              <a:rPr lang="ru-RU" i="1" dirty="0"/>
              <a:t>что приедет ревизор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/>
              <a:t> </a:t>
            </a:r>
            <a:endParaRPr lang="cs-CZ" dirty="0"/>
          </a:p>
          <a:p>
            <a:pPr marL="0" indent="0" algn="just">
              <a:buNone/>
            </a:pPr>
            <a:r>
              <a:rPr lang="ru-RU" dirty="0"/>
              <a:t>Придаточные же в структурах </a:t>
            </a:r>
            <a:r>
              <a:rPr lang="ru-RU" b="1" i="1" dirty="0"/>
              <a:t>приместоименного</a:t>
            </a:r>
            <a:r>
              <a:rPr lang="ru-RU" dirty="0"/>
              <a:t> типа очень разнообразны: и определительные, и изъяснительные, и обстоятельственные (разных видов):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ru-RU" dirty="0"/>
              <a:t>Структуры с неприсловной зависимостью – расчлененные – более ограничены семантикой придаточных частей - они всегда имеют обстоятельственное значение, но конкретные виды обстоятельств разнообразны.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81993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27426-98CB-49E9-8D93-0A270F8CE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9414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Структурно-семантическая классификация сложноподчиненных предложений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078FCA-A996-4664-ADEB-150F50BD6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80160"/>
            <a:ext cx="10178322" cy="51328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Итак, структурно-семантическая классификация может быть представлена следующим образом: </a:t>
            </a:r>
            <a:endParaRPr lang="cs-CZ" dirty="0"/>
          </a:p>
          <a:p>
            <a:pPr lvl="0" algn="just"/>
            <a:r>
              <a:rPr lang="ru-RU" dirty="0"/>
              <a:t>сложноподчиненные предложения с придаточной частью определительной (нерасчлененное); </a:t>
            </a:r>
            <a:endParaRPr lang="cs-CZ" dirty="0"/>
          </a:p>
          <a:p>
            <a:pPr lvl="0" algn="just"/>
            <a:r>
              <a:rPr lang="ru-RU" dirty="0"/>
              <a:t>сложноподчиненные предложения с придаточной частью изъяснительной (нерасчлененное); </a:t>
            </a:r>
            <a:endParaRPr lang="cs-CZ" dirty="0"/>
          </a:p>
          <a:p>
            <a:pPr lvl="0" algn="just"/>
            <a:r>
              <a:rPr lang="ru-RU" dirty="0"/>
              <a:t>обстоятельственной (времени, места, причины, образа действия, степени, меры, условной, уступительной, следствия, цели) - расчлененное.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21544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27426-98CB-49E9-8D93-0A270F8CE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9414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Сложноподчиненные предложения с придаточной частью определительной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078FCA-A996-4664-ADEB-150F50BD6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80160"/>
            <a:ext cx="10178322" cy="51328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Сложноподчиненные предложения с определительной придаточной представляют собой структуры с тесно спаянными частями, что объясняется присловной зависимостью придаточной. Определительные придаточные относятся к именам существительным в главной части. Эта присубстантивная отнесенность и определяет основные функции определительных частей - они содержат характеристику предмета или раскрывают его признак: </a:t>
            </a:r>
            <a:endParaRPr lang="cs-CZ" dirty="0"/>
          </a:p>
          <a:p>
            <a:pPr algn="just"/>
            <a:r>
              <a:rPr lang="ru-RU" i="1" dirty="0"/>
              <a:t>«Осенний день в Сокольниках» - единственный пейзаж Левитана, где присутствует человек</a:t>
            </a:r>
            <a:r>
              <a:rPr lang="ru-RU" dirty="0"/>
              <a:t>. </a:t>
            </a:r>
            <a:endParaRPr lang="cs-CZ" dirty="0"/>
          </a:p>
          <a:p>
            <a:pPr marL="0" indent="0" algn="just">
              <a:buNone/>
            </a:pPr>
            <a:r>
              <a:rPr lang="ru-RU" dirty="0"/>
              <a:t>Определяемые придаточной частью существительные могут выполнять в главной части роль любого члена предложения, поскольку их способность иметь определение в виде придаточной части связана с их лексико-морфологической природой, а не синтаксической функцией (ср.: </a:t>
            </a:r>
            <a:r>
              <a:rPr lang="ru-RU" i="1" dirty="0"/>
              <a:t>Я пленился «Осенним днем в Сокольниках» - единственным пейзажем Левитана, где присутствует человек</a:t>
            </a:r>
            <a:r>
              <a:rPr lang="ru-RU" dirty="0"/>
              <a:t>).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6755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27426-98CB-49E9-8D93-0A270F8CE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9414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Сложноподчиненные предложения с придаточной частью определительной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078FCA-A996-4664-ADEB-150F50BD6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80160"/>
            <a:ext cx="10178322" cy="51328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Чисто условно к сложноподчиненным предложениям с определительной придаточной относятся предложения с местоимениями (определительными и указательными) в главной части. Условно потому, что придаточные в таком случае не определяют местоимение (оно бескачественно и не способно определиться), а конкретизируют его значение, раскрывают его смысл: </a:t>
            </a:r>
          </a:p>
          <a:p>
            <a:r>
              <a:rPr lang="ru-RU" i="1" dirty="0"/>
              <a:t>Кто сдал все задания вовремя, тот будет допущен к экзамену.</a:t>
            </a:r>
          </a:p>
          <a:p>
            <a:r>
              <a:rPr lang="ru-RU" i="1" dirty="0"/>
              <a:t>А для того, кто не понял, я объясню еще раз.</a:t>
            </a:r>
          </a:p>
          <a:p>
            <a:r>
              <a:rPr lang="ru-RU" i="1" dirty="0"/>
              <a:t>Все, что мы разбирали на занятиях, может встретиться в тесте.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61686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27426-98CB-49E9-8D93-0A270F8CE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9414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Сложноподчиненные предложения с придаточной частью определительной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078FCA-A996-4664-ADEB-150F50BD6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80160"/>
            <a:ext cx="10178322" cy="51328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/>
              <a:t>Присубстантивно-определительные предложения</a:t>
            </a:r>
            <a:r>
              <a:rPr lang="ru-RU" dirty="0"/>
              <a:t> в зависимости от функции придаточной части имеют две разновидности. Функция придаточной зависит от того, в какой степени определяемое ею существительное нуждается в определении.</a:t>
            </a:r>
            <a:endParaRPr lang="cs-CZ" dirty="0"/>
          </a:p>
          <a:p>
            <a:pPr marL="0" indent="0" algn="just">
              <a:buNone/>
            </a:pPr>
            <a:r>
              <a:rPr lang="ru-RU" dirty="0"/>
              <a:t>В одних случаях главная часть обязательно требует определения. Такая придаточная восполняет отсутствующий член главной части, поскольку определяемое имя существительное слишком общее по значению и нуждается в отличительном признаке, конкретизирующем, суживающем его значение: </a:t>
            </a:r>
            <a:endParaRPr lang="cs-CZ" dirty="0"/>
          </a:p>
          <a:p>
            <a:pPr algn="just"/>
            <a:r>
              <a:rPr lang="ru-RU" i="1" dirty="0"/>
              <a:t>Твой муж принадлежит к </a:t>
            </a:r>
            <a:r>
              <a:rPr lang="ru-RU" b="1" i="1" dirty="0"/>
              <a:t>людям</a:t>
            </a:r>
            <a:r>
              <a:rPr lang="ru-RU" i="1" dirty="0"/>
              <a:t>, которые думают, что всё ещё пишут черновик жизни.</a:t>
            </a:r>
          </a:p>
          <a:p>
            <a:pPr algn="just"/>
            <a:r>
              <a:rPr lang="ru-RU" i="1" dirty="0"/>
              <a:t>Старые </a:t>
            </a:r>
            <a:r>
              <a:rPr lang="ru-RU" b="1" i="1" dirty="0"/>
              <a:t>вещи</a:t>
            </a:r>
            <a:r>
              <a:rPr lang="ru-RU" i="1" dirty="0"/>
              <a:t>, которым посвящена статья, - предметы советского быта</a:t>
            </a:r>
            <a:r>
              <a:rPr lang="ru-RU" dirty="0"/>
              <a:t>.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30431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27426-98CB-49E9-8D93-0A270F8CE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9414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Сложноподчиненные предложения с придаточной частью определительной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078FCA-A996-4664-ADEB-150F50BD6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80160"/>
            <a:ext cx="10178322" cy="51328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В других - главная часть не нуждается в придаточной, поскольку она автосемантична. Придаточная в таких предложениях распространяет главную, сообщает дополнительные сведения о предмете, названном определяемым именем существительным, которое либо конкретно по своему значению, либо уже достаточно определено в главной части: </a:t>
            </a:r>
            <a:endParaRPr lang="cs-CZ" dirty="0"/>
          </a:p>
          <a:p>
            <a:pPr algn="just"/>
            <a:r>
              <a:rPr lang="ru-RU" i="1" dirty="0"/>
              <a:t>Отвернувшись к окну, я смотрел на пустынные улицы, по которым изредка проносились военные машины</a:t>
            </a:r>
            <a:r>
              <a:rPr lang="ru-RU" dirty="0"/>
              <a:t>. 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Функциональное различие двух видов определительных придаточных подчеркивается употреблением местоимений </a:t>
            </a:r>
            <a:r>
              <a:rPr lang="ru-RU" i="1" dirty="0"/>
              <a:t>тот, таков</a:t>
            </a:r>
            <a:r>
              <a:rPr lang="ru-RU" dirty="0"/>
              <a:t> при определяемом имени существительном в главной части. 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1165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27426-98CB-49E9-8D93-0A270F8CE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94143"/>
          </a:xfrm>
        </p:spPr>
        <p:txBody>
          <a:bodyPr>
            <a:normAutofit fontScale="90000"/>
          </a:bodyPr>
          <a:lstStyle/>
          <a:p>
            <a:r>
              <a:rPr lang="ru-RU" dirty="0"/>
              <a:t>Сложноподчиненное предложение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078FCA-A996-4664-ADEB-150F50BD6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694689"/>
            <a:ext cx="10178322" cy="4184904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Это такое сложное предложение, части которого зависимы одна от другой и связаны подчинительными союзами или относительными (союзными) словами:</a:t>
            </a:r>
          </a:p>
          <a:p>
            <a:pPr marL="0" indent="0" algn="just">
              <a:buNone/>
            </a:pPr>
            <a:r>
              <a:rPr lang="ru-RU" i="1" dirty="0"/>
              <a:t>Я не знала, когда он вернется.</a:t>
            </a:r>
          </a:p>
          <a:p>
            <a:pPr marL="0" indent="0" algn="just">
              <a:buNone/>
            </a:pPr>
            <a:r>
              <a:rPr lang="ru-RU" i="1" dirty="0"/>
              <a:t>Это было то самое место, где мы когда-то встречались</a:t>
            </a:r>
            <a:r>
              <a:rPr lang="ru-RU" dirty="0"/>
              <a:t>.</a:t>
            </a:r>
            <a:endParaRPr lang="cs-CZ" dirty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Подчинительная связь между частями сложноподчиненного предложения выражается в синтаксической зависимости одной части от другой. Часть сложноподчиненного предложения, синтаксически зависимая от другой, подчиняющей части, называется </a:t>
            </a:r>
            <a:r>
              <a:rPr lang="ru-RU" b="1" dirty="0"/>
              <a:t>придаточной</a:t>
            </a:r>
            <a:r>
              <a:rPr lang="ru-RU" dirty="0"/>
              <a:t>. Часть сложноподчиненного предложения, подчиняющая себе придаточную, называется </a:t>
            </a:r>
            <a:r>
              <a:rPr lang="ru-RU" b="1" dirty="0"/>
              <a:t>главной</a:t>
            </a:r>
            <a:r>
              <a:rPr lang="ru-RU" dirty="0"/>
              <a:t>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78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27426-98CB-49E9-8D93-0A270F8CE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9414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Сложноподчиненные предложения с придаточной частью определительной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078FCA-A996-4664-ADEB-150F50BD6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80160"/>
            <a:ext cx="10178322" cy="51328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i="1" dirty="0"/>
              <a:t>Придаточная часть со значением отличительного признака</a:t>
            </a:r>
            <a:r>
              <a:rPr lang="ru-RU" dirty="0"/>
              <a:t> (выделительно-ограничительного или качественного) либо имеет соотносительные слова в главной части (указательные местоимения при именах существительных), либо предполагает их подстановку. Местоимения </a:t>
            </a:r>
            <a:r>
              <a:rPr lang="ru-RU" i="1" dirty="0"/>
              <a:t>тот, таков</a:t>
            </a:r>
            <a:r>
              <a:rPr lang="ru-RU" dirty="0"/>
              <a:t> служат показателем обязательной придаточной части: </a:t>
            </a:r>
            <a:endParaRPr lang="cs-CZ" dirty="0"/>
          </a:p>
          <a:p>
            <a:pPr algn="just"/>
            <a:r>
              <a:rPr lang="ru-RU" i="1" dirty="0"/>
              <a:t>Я даже Наташе рассказал про реку Волгу. И про красоту тех мест, куда я еду на лето. Лишь те немногие люди, что находились в нарядах, не участвовали в собрании.</a:t>
            </a:r>
          </a:p>
          <a:p>
            <a:pPr algn="just"/>
            <a:r>
              <a:rPr lang="ru-RU" i="1" dirty="0"/>
              <a:t>Несомненно это был тот случай, когда люди не могут сойтись характерами.</a:t>
            </a:r>
          </a:p>
          <a:p>
            <a:pPr algn="just"/>
            <a:r>
              <a:rPr lang="ru-RU" i="1" dirty="0"/>
              <a:t>Самый подлый тип человека – это такой человек, который нащупывает в другом человеке благородство как слабое место и бьет по нему (Ф. Искандер).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14304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27426-98CB-49E9-8D93-0A270F8CE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9414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Сложноподчиненные предложения с придаточной частью определительной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078FCA-A996-4664-ADEB-150F50BD6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80160"/>
            <a:ext cx="10178322" cy="51328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i="1" dirty="0"/>
              <a:t>Придаточные определительные с распространительной функцией</a:t>
            </a:r>
            <a:r>
              <a:rPr lang="ru-RU" dirty="0"/>
              <a:t> обычно не допускают указательных слов при определяемых именах существительных: </a:t>
            </a:r>
            <a:endParaRPr lang="cs-CZ" dirty="0"/>
          </a:p>
          <a:p>
            <a:pPr algn="just"/>
            <a:r>
              <a:rPr lang="ru-RU" i="1" dirty="0"/>
              <a:t>Наступила и вторая кадриль, которую я танцевал с Сонечкой. </a:t>
            </a:r>
            <a:endParaRPr lang="cs-CZ" dirty="0"/>
          </a:p>
          <a:p>
            <a:pPr algn="just"/>
            <a:r>
              <a:rPr lang="ru-RU" i="1" dirty="0"/>
              <a:t>И вот сейчас мой отец идет рядом с нашей колонной... Мой отец, который писал когда-то хорошие стихи</a:t>
            </a:r>
            <a:r>
              <a:rPr lang="ru-RU" dirty="0"/>
              <a:t>. </a:t>
            </a:r>
            <a:endParaRPr lang="cs-CZ" dirty="0"/>
          </a:p>
          <a:p>
            <a:pPr marL="0" indent="0" algn="just">
              <a:buNone/>
            </a:pPr>
            <a:r>
              <a:rPr lang="ru-RU" dirty="0"/>
              <a:t>Подстановка указательных местоимений к определяемым именам существительным в данных примерах лишает предложение смысла, так как предметы, о которых идет речь, мыслятся как единственные.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79077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27426-98CB-49E9-8D93-0A270F8CE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9414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Сложноподчиненные предложения с придаточной частью определительной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078FCA-A996-4664-ADEB-150F50BD6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80160"/>
            <a:ext cx="10178322" cy="51328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Присубстантивно-определительные предложения по виду подчинения могут быть относительного и союзного типа. Придаточная часть в них присоединяется к главной при помощи союзных слов </a:t>
            </a:r>
            <a:r>
              <a:rPr lang="ru-RU" i="1" dirty="0"/>
              <a:t>который, какой, кой</a:t>
            </a:r>
            <a:r>
              <a:rPr lang="ru-RU" dirty="0"/>
              <a:t> (устар.), </a:t>
            </a:r>
            <a:r>
              <a:rPr lang="ru-RU" i="1" dirty="0"/>
              <a:t>чей, что, где, куда, откуда, когда </a:t>
            </a:r>
            <a:r>
              <a:rPr lang="ru-RU" dirty="0"/>
              <a:t>и союзов</a:t>
            </a:r>
            <a:r>
              <a:rPr lang="ru-RU" i="1" dirty="0"/>
              <a:t> чтобы, как словно, как будто, как если бы:</a:t>
            </a:r>
            <a:endParaRPr lang="cs-CZ" dirty="0"/>
          </a:p>
          <a:p>
            <a:pPr algn="just"/>
            <a:r>
              <a:rPr lang="ru-RU" i="1" dirty="0"/>
              <a:t>Неужели вы думаете, что буду общаться с человеком, который всех оскорбил?</a:t>
            </a:r>
          </a:p>
          <a:p>
            <a:pPr algn="just"/>
            <a:r>
              <a:rPr lang="ru-RU" i="1" dirty="0"/>
              <a:t>Слезы эти отчасти вызваны были пуншем, коего вытянул он три стакана</a:t>
            </a:r>
            <a:r>
              <a:rPr lang="ru-RU" dirty="0"/>
              <a:t>.</a:t>
            </a:r>
            <a:endParaRPr lang="cs-CZ" dirty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Местоименные наречия </a:t>
            </a:r>
            <a:r>
              <a:rPr lang="ru-RU" b="1" i="1" dirty="0"/>
              <a:t>где, куда, откуда</a:t>
            </a:r>
            <a:r>
              <a:rPr lang="ru-RU" dirty="0"/>
              <a:t>, выступающие в роли союзных слов, обычно употребляются в придаточных с пространственным оттенком значения: </a:t>
            </a:r>
            <a:endParaRPr lang="cs-CZ" dirty="0"/>
          </a:p>
          <a:p>
            <a:pPr algn="just"/>
            <a:r>
              <a:rPr lang="ru-RU" i="1" dirty="0"/>
              <a:t>Над долиной, где мы ехали, спустились тучи</a:t>
            </a:r>
            <a:r>
              <a:rPr lang="ru-RU" dirty="0"/>
              <a:t>. </a:t>
            </a:r>
          </a:p>
          <a:p>
            <a:pPr algn="just"/>
            <a:r>
              <a:rPr lang="ru-RU" i="1" dirty="0"/>
              <a:t>Это был тот случай, когда историческая личность капризничает над исторической необходимостью </a:t>
            </a:r>
            <a:r>
              <a:rPr lang="ru-RU" dirty="0"/>
              <a:t>(А. Солженицын).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40218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27426-98CB-49E9-8D93-0A270F8CE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9414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Сложноподчиненные предложения с придаточной частью определительной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078FCA-A996-4664-ADEB-150F50BD6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80160"/>
            <a:ext cx="10178322" cy="51328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Союзные слова </a:t>
            </a:r>
            <a:r>
              <a:rPr lang="ru-RU" b="1" i="1" dirty="0"/>
              <a:t>где, куда, откуда</a:t>
            </a:r>
            <a:r>
              <a:rPr lang="ru-RU" dirty="0"/>
              <a:t> возможны только при именах существительных, заключающих в себе пространственное значение.</a:t>
            </a:r>
            <a:endParaRPr lang="cs-CZ" dirty="0"/>
          </a:p>
          <a:p>
            <a:pPr algn="just"/>
            <a:r>
              <a:rPr lang="ru-RU" i="1" dirty="0"/>
              <a:t>До самой Москвы, куда нас направили, мне не предоставилась возможность с ним переговорить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Определительные придаточные с союзным словом </a:t>
            </a:r>
            <a:r>
              <a:rPr lang="ru-RU" b="1" i="1" dirty="0"/>
              <a:t>когда</a:t>
            </a:r>
            <a:r>
              <a:rPr lang="ru-RU" dirty="0"/>
              <a:t> осложняются оттенком временного значения и допустимы только при именах существительных того же значения, т.е. значения времени: </a:t>
            </a:r>
            <a:endParaRPr lang="cs-CZ" dirty="0"/>
          </a:p>
          <a:p>
            <a:r>
              <a:rPr lang="ru-RU" i="1" dirty="0"/>
              <a:t>Настанет год, России черный год, когда царей корона упадет</a:t>
            </a:r>
            <a:r>
              <a:rPr lang="ru-RU" dirty="0"/>
              <a:t>.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10670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27426-98CB-49E9-8D93-0A270F8CE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9414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Сложноподчиненные предложения с придаточной частью определительной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078FCA-A996-4664-ADEB-150F50BD6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80160"/>
            <a:ext cx="10178322" cy="51328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Значительно реже определительные придаточные присоединяются к главной посредством союзов </a:t>
            </a:r>
            <a:r>
              <a:rPr lang="ru-RU" b="1" i="1" dirty="0"/>
              <a:t>как, чтобы</a:t>
            </a:r>
            <a:r>
              <a:rPr lang="ru-RU" dirty="0"/>
              <a:t>, придающих предложению разговорную окраску, а также </a:t>
            </a:r>
            <a:r>
              <a:rPr lang="ru-RU" b="1" i="1" dirty="0"/>
              <a:t>словно, как будто, будто, как если бы, точно</a:t>
            </a:r>
            <a:r>
              <a:rPr lang="ru-RU" dirty="0"/>
              <a:t>. </a:t>
            </a:r>
            <a:endParaRPr lang="cs-CZ" dirty="0"/>
          </a:p>
          <a:p>
            <a:pPr algn="just"/>
            <a:r>
              <a:rPr lang="ru-RU" i="1" dirty="0"/>
              <a:t>Не было у меня такого уговору, чтобы дрова таскать</a:t>
            </a:r>
            <a:r>
              <a:rPr lang="ru-RU" dirty="0"/>
              <a:t> (преобладание определительного значения в придаточной части подчеркивается местоимением такого, без которого изъяснительное значение стало бы основным).</a:t>
            </a:r>
            <a:endParaRPr lang="cs-CZ" dirty="0"/>
          </a:p>
          <a:p>
            <a:pPr algn="just"/>
            <a:r>
              <a:rPr lang="ru-RU" i="1" dirty="0"/>
              <a:t>Комната имела такой вид, будто ее обстреляли из пулемета</a:t>
            </a:r>
            <a:r>
              <a:rPr lang="ru-RU" dirty="0"/>
              <a:t>. </a:t>
            </a:r>
            <a:endParaRPr lang="cs-CZ" dirty="0"/>
          </a:p>
          <a:p>
            <a:pPr algn="just"/>
            <a:r>
              <a:rPr lang="ru-RU" i="1" dirty="0"/>
              <a:t>Страницы производили впечатление, как будто кто-то усердно вымарал ее имя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Присубстантивная определительная придаточная часть не может стоять перед главной. Она помещается либо после нее, либо в середине, но всегда за определяемым именем существительным.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74678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27426-98CB-49E9-8D93-0A270F8CE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9414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Сложноподчиненные предложения с придаточной частью определительной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078FCA-A996-4664-ADEB-150F50BD6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80160"/>
            <a:ext cx="10178322" cy="51328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/>
              <a:t>Приместоименно-определительные предложения</a:t>
            </a:r>
            <a:endParaRPr lang="cs-CZ" dirty="0"/>
          </a:p>
          <a:p>
            <a:pPr marL="0" indent="0">
              <a:buNone/>
            </a:pPr>
            <a:r>
              <a:rPr lang="ru-RU" dirty="0"/>
              <a:t>Сложноподчиненные предложения с определительной придаточной частью, относящейся к местоимению (указательному или определительному) в главной, характеризуются следующими признаками: </a:t>
            </a:r>
            <a:endParaRPr lang="cs-CZ" dirty="0"/>
          </a:p>
          <a:p>
            <a:pPr marL="0" indent="0">
              <a:buNone/>
            </a:pPr>
            <a:r>
              <a:rPr lang="ru-RU" dirty="0"/>
              <a:t>1) местоимение главной части конструктивно обязательно; </a:t>
            </a:r>
            <a:endParaRPr lang="cs-CZ" dirty="0"/>
          </a:p>
          <a:p>
            <a:pPr marL="0" indent="0">
              <a:buNone/>
            </a:pPr>
            <a:r>
              <a:rPr lang="ru-RU" dirty="0"/>
              <a:t>2) придаточная часть конкретизирует значение этого местоимения, разъясняет его содержание (термин «определительная» используется, таким образом, условно, со значением «раскрывающая содержание»).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ru-RU" i="1" dirty="0"/>
              <a:t>Каждый, кто ограничивает мою потребность в знании, - мой враг </a:t>
            </a:r>
            <a:r>
              <a:rPr lang="ru-RU" dirty="0"/>
              <a:t>(М. Веллер).</a:t>
            </a:r>
          </a:p>
          <a:p>
            <a:pPr algn="just"/>
            <a:r>
              <a:rPr lang="ru-RU" i="1" dirty="0"/>
              <a:t>К экзамену допускаются те, кто вовремя сдал все задания</a:t>
            </a:r>
            <a:r>
              <a:rPr lang="ru-RU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4805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27426-98CB-49E9-8D93-0A270F8CE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9414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Сложноподчиненные предложения с придаточной частью определительной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078FCA-A996-4664-ADEB-150F50BD6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80160"/>
            <a:ext cx="10178322" cy="51328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Местоимение, например, конструктивно обязательно в тех случаях, когда оно включается в перечислительный ряд с именами существительными или в обособленный оборот, где во избежание повторения замещает существительное, уже названное в главной части: </a:t>
            </a:r>
            <a:endParaRPr lang="cs-CZ" dirty="0"/>
          </a:p>
          <a:p>
            <a:pPr algn="just"/>
            <a:r>
              <a:rPr lang="ru-RU" i="1" dirty="0"/>
              <a:t>Все чаще и чаще приходили ему [Ромашову] в голову непривычные, странные и сложные мысли, вроде тех, которые так потрясли его месяц тому назад</a:t>
            </a:r>
            <a:r>
              <a:rPr lang="ru-RU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48294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27426-98CB-49E9-8D93-0A270F8CE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9414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Сложноподчиненные предложения с придаточной частью определительной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078FCA-A996-4664-ADEB-150F50BD6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80160"/>
            <a:ext cx="10178322" cy="51328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Определительная придаточная часть, относящаяся к местоимению в главной, присоединяется к нему при помощи относительных (союзных) слов и союзов. В соответствии с этим различается два структурных типа - местоименно-соотносительный и местоименно-союзный соотносительный.</a:t>
            </a:r>
            <a:endParaRPr lang="cs-CZ" dirty="0"/>
          </a:p>
          <a:p>
            <a:pPr marL="0" indent="0" algn="just">
              <a:buNone/>
            </a:pPr>
            <a:r>
              <a:rPr lang="ru-RU" dirty="0"/>
              <a:t>В качестве соотносительных слов выступают определительные и указательные местоимения </a:t>
            </a:r>
            <a:r>
              <a:rPr lang="ru-RU" i="1" dirty="0"/>
              <a:t>все, каждый, всякий, любой; тот, такой, таков</a:t>
            </a:r>
            <a:r>
              <a:rPr lang="ru-RU" dirty="0"/>
              <a:t>.</a:t>
            </a:r>
            <a:endParaRPr lang="cs-CZ" dirty="0"/>
          </a:p>
          <a:p>
            <a:pPr marL="0" indent="0" algn="just">
              <a:buNone/>
            </a:pPr>
            <a:r>
              <a:rPr lang="ru-RU" dirty="0"/>
              <a:t>Придаточные присоединяются к главной при помощи союзных слов </a:t>
            </a:r>
            <a:r>
              <a:rPr lang="ru-RU" i="1" dirty="0"/>
              <a:t>кто, что, какой, каков, который, чей, а также союзов как, словно, как будто, что, чтобы</a:t>
            </a:r>
            <a:r>
              <a:rPr lang="ru-RU" dirty="0"/>
              <a:t>. </a:t>
            </a:r>
            <a:endParaRPr lang="cs-CZ" dirty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С определительными местоимениями </a:t>
            </a:r>
            <a:r>
              <a:rPr lang="ru-RU" b="1" i="1" dirty="0"/>
              <a:t>все, каждый, всякий, любой</a:t>
            </a:r>
            <a:r>
              <a:rPr lang="ru-RU" dirty="0"/>
              <a:t> соотносятся относительные слова </a:t>
            </a:r>
            <a:r>
              <a:rPr lang="ru-RU" b="1" i="1" dirty="0"/>
              <a:t>кто, что который, чей</a:t>
            </a:r>
            <a:r>
              <a:rPr lang="ru-RU" dirty="0"/>
              <a:t>: </a:t>
            </a:r>
            <a:endParaRPr lang="cs-CZ" dirty="0"/>
          </a:p>
          <a:p>
            <a:pPr algn="just"/>
            <a:r>
              <a:rPr lang="ru-RU" i="1" dirty="0"/>
              <a:t>Каждый, кого он здесь видел, обладал своим особым познанием... </a:t>
            </a:r>
            <a:endParaRPr lang="cs-CZ" dirty="0"/>
          </a:p>
          <a:p>
            <a:pPr algn="just"/>
            <a:r>
              <a:rPr lang="ru-RU" i="1" dirty="0"/>
              <a:t>Бывало, кто ни проедет, всякий похвалит, никто не осудит.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4035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27426-98CB-49E9-8D93-0A270F8CE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9414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Сложноподчиненные предложения с придаточной частью определительной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078FCA-A996-4664-ADEB-150F50BD6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80160"/>
            <a:ext cx="10178322" cy="51328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С местоимением </a:t>
            </a:r>
            <a:r>
              <a:rPr lang="ru-RU" b="1" i="1" dirty="0"/>
              <a:t>тот</a:t>
            </a:r>
            <a:r>
              <a:rPr lang="ru-RU" dirty="0"/>
              <a:t> соотносятся относительные слова </a:t>
            </a:r>
            <a:r>
              <a:rPr lang="ru-RU" b="1" i="1" dirty="0"/>
              <a:t>кто, что, чей</a:t>
            </a:r>
            <a:r>
              <a:rPr lang="ru-RU" dirty="0"/>
              <a:t>:</a:t>
            </a:r>
            <a:endParaRPr lang="cs-CZ" dirty="0"/>
          </a:p>
          <a:p>
            <a:pPr algn="just"/>
            <a:r>
              <a:rPr lang="ru-RU" i="1" dirty="0"/>
              <a:t>Счастлив не тот у кого все есть, а тот кому хватает того, что есть.</a:t>
            </a:r>
          </a:p>
          <a:p>
            <a:pPr algn="just"/>
            <a:r>
              <a:rPr lang="ru-RU" i="1" dirty="0"/>
              <a:t>Начинаешь себя невольно ругать и завидовать тому, чему бы мог научиться.</a:t>
            </a:r>
          </a:p>
          <a:p>
            <a:pPr algn="just"/>
            <a:r>
              <a:rPr lang="ru-RU" i="1" dirty="0"/>
              <a:t>Я тот, чей взор надежду губит, едва надежда расцветет, я тот, кого никто не любит и все живущее клянет.</a:t>
            </a:r>
            <a:endParaRPr lang="cs-CZ" dirty="0"/>
          </a:p>
          <a:p>
            <a:pPr algn="just"/>
            <a:r>
              <a:rPr lang="ru-RU" i="1" dirty="0"/>
              <a:t>И пусть меня накажет тот, кто изобрел мои мученья.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19231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27426-98CB-49E9-8D93-0A270F8CE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9414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Сложноподчиненные предложения с придаточной частью определительной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078FCA-A996-4664-ADEB-150F50BD6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80160"/>
            <a:ext cx="10178322" cy="513283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/>
              <a:t>С местоимением такой соотносятся союзное слово </a:t>
            </a:r>
            <a:r>
              <a:rPr lang="ru-RU" b="1" i="1" dirty="0"/>
              <a:t>какой</a:t>
            </a:r>
            <a:r>
              <a:rPr lang="ru-RU" dirty="0"/>
              <a:t> и союзы </a:t>
            </a:r>
            <a:r>
              <a:rPr lang="ru-RU" b="1" i="1" dirty="0"/>
              <a:t>что, словно, как, как будто</a:t>
            </a:r>
            <a:r>
              <a:rPr lang="ru-RU" dirty="0"/>
              <a:t>, с местоимением </a:t>
            </a:r>
            <a:r>
              <a:rPr lang="ru-RU" b="1" i="1" dirty="0"/>
              <a:t>таков</a:t>
            </a:r>
            <a:r>
              <a:rPr lang="ru-RU" dirty="0"/>
              <a:t> - союзные слова </a:t>
            </a:r>
            <a:r>
              <a:rPr lang="ru-RU" b="1" i="1" dirty="0"/>
              <a:t>каков, какой</a:t>
            </a:r>
            <a:r>
              <a:rPr lang="ru-RU" dirty="0"/>
              <a:t> и союзы</a:t>
            </a:r>
            <a:r>
              <a:rPr lang="ru-RU" b="1" i="1" dirty="0"/>
              <a:t> что, как</a:t>
            </a:r>
            <a:r>
              <a:rPr lang="ru-RU" dirty="0"/>
              <a:t>. </a:t>
            </a:r>
          </a:p>
          <a:p>
            <a:pPr algn="just"/>
            <a:r>
              <a:rPr lang="ru-RU" i="1" dirty="0"/>
              <a:t>Каково лето, таково и сено</a:t>
            </a:r>
            <a:r>
              <a:rPr lang="ru-RU" dirty="0"/>
              <a:t>. </a:t>
            </a:r>
            <a:endParaRPr lang="cs-CZ" dirty="0"/>
          </a:p>
          <a:p>
            <a:pPr algn="just"/>
            <a:r>
              <a:rPr lang="ru-RU" i="1" dirty="0"/>
              <a:t>Он вспомнил сына таким, каким видел его в последний раз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Качество может определяться посредством указания на следствие и степень: </a:t>
            </a:r>
            <a:endParaRPr lang="cs-CZ" dirty="0"/>
          </a:p>
          <a:p>
            <a:pPr algn="just"/>
            <a:r>
              <a:rPr lang="ru-RU" i="1" dirty="0"/>
              <a:t>Жар такой, что на песке горят следы</a:t>
            </a:r>
            <a:r>
              <a:rPr lang="ru-RU" dirty="0"/>
              <a:t>.</a:t>
            </a:r>
            <a:endParaRPr lang="cs-CZ" dirty="0"/>
          </a:p>
          <a:p>
            <a:pPr marL="0" indent="0" algn="just">
              <a:buNone/>
            </a:pPr>
            <a:r>
              <a:rPr lang="ru-RU" dirty="0"/>
              <a:t>а также посредством сравнения с чем-либо вполне или приблизительно сходным: </a:t>
            </a:r>
            <a:endParaRPr lang="cs-CZ" dirty="0"/>
          </a:p>
          <a:p>
            <a:pPr algn="just"/>
            <a:r>
              <a:rPr lang="ru-RU" i="1" dirty="0"/>
              <a:t>Выражение его лица было такое, словно он долго не спал</a:t>
            </a:r>
            <a:r>
              <a:rPr lang="ru-RU" dirty="0"/>
              <a:t>.</a:t>
            </a:r>
            <a:endParaRPr lang="cs-CZ" dirty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Определительные придаточные части в местоименно-соотносительном типе могут располагаться и после главной, и перед ней, в местоименно-союзном соотносительном типе - после главной.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5430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27426-98CB-49E9-8D93-0A270F8CE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94143"/>
          </a:xfrm>
        </p:spPr>
        <p:txBody>
          <a:bodyPr>
            <a:normAutofit/>
          </a:bodyPr>
          <a:lstStyle/>
          <a:p>
            <a:pPr algn="ctr"/>
            <a:r>
              <a:rPr lang="ru-RU" sz="3600" dirty="0"/>
              <a:t>Сложноподчиненное предложение</a:t>
            </a:r>
            <a:endParaRPr lang="cs-CZ" sz="3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078FCA-A996-4664-ADEB-150F50BD6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694688"/>
            <a:ext cx="10178322" cy="471830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/>
              <a:t>Зависимость придаточной части от главной – явление синтаксическое, структурное, а не смысловое. Довольно часто большую смысловую значимость имеют именно придаточные части предложения:</a:t>
            </a:r>
            <a:endParaRPr lang="cs-CZ" dirty="0"/>
          </a:p>
          <a:p>
            <a:pPr algn="just"/>
            <a:r>
              <a:rPr lang="ru-RU" i="1" dirty="0"/>
              <a:t>Известно, что собрание состоится уже завтра. </a:t>
            </a:r>
            <a:endParaRPr lang="cs-CZ" dirty="0"/>
          </a:p>
          <a:p>
            <a:pPr algn="just"/>
            <a:r>
              <a:rPr lang="ru-RU" i="1" dirty="0"/>
              <a:t>Ведь главное то, чего не понимают такие люди, - сказала дама, - это то, что брак без любви не есть брак. </a:t>
            </a:r>
            <a:endParaRPr lang="cs-CZ" dirty="0"/>
          </a:p>
          <a:p>
            <a:pPr marL="0" indent="0" algn="just">
              <a:buNone/>
            </a:pPr>
            <a:r>
              <a:rPr lang="ru-RU" dirty="0"/>
              <a:t>Это, конечно, не исключает и совпадения главной части предложения и смыслового центра высказывания. Подчинительная связь выражается в определенных формальных показателях - подчинительных союзах и относительных (союзных) словах. Например, из двух предложений </a:t>
            </a:r>
            <a:endParaRPr lang="cs-CZ" dirty="0"/>
          </a:p>
          <a:p>
            <a:pPr algn="just"/>
            <a:r>
              <a:rPr lang="ru-RU" i="1" dirty="0"/>
              <a:t>Ему стало душно, и он вышел на крыльцо.</a:t>
            </a:r>
            <a:endParaRPr lang="cs-CZ" dirty="0"/>
          </a:p>
          <a:p>
            <a:pPr algn="just"/>
            <a:r>
              <a:rPr lang="ru-RU" i="1" dirty="0"/>
              <a:t>Он вышел на крыльцо, так как ему стало душно. </a:t>
            </a:r>
            <a:endParaRPr lang="cs-CZ" dirty="0"/>
          </a:p>
          <a:p>
            <a:pPr marL="0" indent="0" algn="just">
              <a:buNone/>
            </a:pPr>
            <a:r>
              <a:rPr lang="ru-RU" dirty="0"/>
              <a:t>сложноподчиненным является только второе, имеющее в своем составе подчинительный союз </a:t>
            </a:r>
            <a:r>
              <a:rPr lang="ru-RU" i="1" dirty="0"/>
              <a:t>так как</a:t>
            </a:r>
            <a:r>
              <a:rPr lang="ru-RU" dirty="0"/>
              <a:t>, хотя и в том и в другом случае выражаются причинно-следственные отношения.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33030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27426-98CB-49E9-8D93-0A270F8CE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9414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Сложноподчиненные предложения с придаточной частью изъяснительной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078FCA-A996-4664-ADEB-150F50BD6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80160"/>
            <a:ext cx="10178322" cy="51328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Сложноподчиненные предложения с изъяснительной придаточной частью - это структуры с присловной зависимостью (</a:t>
            </a:r>
            <a:r>
              <a:rPr lang="ru-RU" b="1" dirty="0"/>
              <a:t>нерасчлененные</a:t>
            </a:r>
            <a:r>
              <a:rPr lang="ru-RU" dirty="0"/>
              <a:t>), особенностью которых является </a:t>
            </a:r>
            <a:r>
              <a:rPr lang="ru-RU" b="1" dirty="0"/>
              <a:t>обязательная неполнота </a:t>
            </a:r>
            <a:r>
              <a:rPr lang="ru-RU" dirty="0"/>
              <a:t>(структурная и смысловая) главной части, требующей поэтому восполнения своего содержания. Наличие изъяснительной придаточной объясняется семантической природой распространяемого ею слова. </a:t>
            </a:r>
          </a:p>
          <a:p>
            <a:pPr marL="0" indent="0" algn="just">
              <a:buNone/>
            </a:pPr>
            <a:r>
              <a:rPr lang="ru-RU" dirty="0"/>
              <a:t>Функция изъяснительной придаточной части заключается </a:t>
            </a:r>
          </a:p>
          <a:p>
            <a:pPr algn="just"/>
            <a:r>
              <a:rPr lang="ru-RU" dirty="0"/>
              <a:t>либо в описательной замене отсутствующего в главной части члена предложения (подлежащего или дополнения): </a:t>
            </a:r>
            <a:r>
              <a:rPr lang="ru-RU" i="1" dirty="0"/>
              <a:t>Потом он видел, как Николаев встал из-за стола</a:t>
            </a:r>
            <a:r>
              <a:rPr lang="ru-RU" dirty="0"/>
              <a:t>. </a:t>
            </a:r>
            <a:endParaRPr lang="cs-CZ" dirty="0"/>
          </a:p>
          <a:p>
            <a:pPr algn="just"/>
            <a:r>
              <a:rPr lang="ru-RU" dirty="0"/>
              <a:t>либо в конкретизации, наполнении содержанием определительных или указательных местоимений </a:t>
            </a:r>
            <a:r>
              <a:rPr lang="ru-RU" i="1" dirty="0"/>
              <a:t>тот, все, весь</a:t>
            </a:r>
            <a:r>
              <a:rPr lang="ru-RU" dirty="0"/>
              <a:t>: </a:t>
            </a:r>
            <a:endParaRPr lang="cs-CZ" dirty="0"/>
          </a:p>
          <a:p>
            <a:pPr marL="0" indent="0" algn="just">
              <a:buNone/>
            </a:pPr>
            <a:r>
              <a:rPr lang="ru-RU" i="1" dirty="0"/>
              <a:t>По телевизору говорили о том, что лето будет дождливым. </a:t>
            </a:r>
            <a:endParaRPr lang="cs-CZ" dirty="0"/>
          </a:p>
          <a:p>
            <a:pPr marL="0" indent="0" algn="just">
              <a:buNone/>
            </a:pPr>
            <a:r>
              <a:rPr lang="ru-RU" i="1" dirty="0"/>
              <a:t>Молодость хороша тем, что она имеет будущее.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12373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27426-98CB-49E9-8D93-0A270F8CE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9414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Сложноподчиненные предложения с придаточной частью изъяснительной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078FCA-A996-4664-ADEB-150F50BD6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80160"/>
            <a:ext cx="10178322" cy="513283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/>
              <a:t>Придаточные изъяснительные присоединяются к главной части при помощи союзов </a:t>
            </a:r>
            <a:r>
              <a:rPr lang="ru-RU" i="1" dirty="0"/>
              <a:t>что, чтобы, будто, как, словно, как будто, ли</a:t>
            </a:r>
            <a:r>
              <a:rPr lang="ru-RU" dirty="0"/>
              <a:t>, а также союзных слов </a:t>
            </a:r>
            <a:r>
              <a:rPr lang="ru-RU" i="1" dirty="0"/>
              <a:t>где, куда, откуда, как, сколько, насколько, почему, зачем, который, какой, кто, что</a:t>
            </a:r>
            <a:r>
              <a:rPr lang="ru-RU" dirty="0"/>
              <a:t>.</a:t>
            </a:r>
            <a:endParaRPr lang="cs-CZ" dirty="0"/>
          </a:p>
          <a:p>
            <a:pPr marL="0" indent="0" algn="just">
              <a:buNone/>
            </a:pPr>
            <a:r>
              <a:rPr lang="ru-RU" dirty="0"/>
              <a:t>Изъяснительной придаточной части требуют слова, преимущественно способные к управлению:</a:t>
            </a:r>
            <a:endParaRPr lang="cs-CZ" dirty="0"/>
          </a:p>
          <a:p>
            <a:pPr algn="just"/>
            <a:r>
              <a:rPr lang="ru-RU" dirty="0"/>
              <a:t>в первую очередь это глаголы (в том числе и причастия и деепричастия): </a:t>
            </a:r>
            <a:endParaRPr lang="cs-CZ" dirty="0"/>
          </a:p>
          <a:p>
            <a:pPr marL="0" indent="0" algn="just">
              <a:buNone/>
            </a:pPr>
            <a:r>
              <a:rPr lang="ru-RU" i="1" dirty="0"/>
              <a:t>Ему и без того казалось, что лекция была бесконечной. </a:t>
            </a:r>
            <a:endParaRPr lang="cs-CZ" dirty="0"/>
          </a:p>
          <a:p>
            <a:pPr marL="0" indent="0" algn="just">
              <a:buNone/>
            </a:pPr>
            <a:r>
              <a:rPr lang="ru-RU" i="1" dirty="0"/>
              <a:t>Ромашов сидел за обедом неловкий, стесненный, не зная, куда девать руки. </a:t>
            </a:r>
            <a:endParaRPr lang="cs-CZ" dirty="0"/>
          </a:p>
          <a:p>
            <a:pPr algn="just"/>
            <a:r>
              <a:rPr lang="ru-RU" dirty="0"/>
              <a:t>предикативы (слова категории состояния): </a:t>
            </a:r>
            <a:endParaRPr lang="cs-CZ" dirty="0"/>
          </a:p>
          <a:p>
            <a:pPr marL="0" indent="0" algn="just">
              <a:buNone/>
            </a:pPr>
            <a:r>
              <a:rPr lang="ru-RU" i="1" dirty="0"/>
              <a:t>Жаль, что конкурс выиграл Петров</a:t>
            </a:r>
            <a:r>
              <a:rPr lang="ru-RU" dirty="0"/>
              <a:t>.</a:t>
            </a:r>
            <a:endParaRPr lang="cs-CZ" dirty="0"/>
          </a:p>
          <a:p>
            <a:pPr algn="just"/>
            <a:r>
              <a:rPr lang="ru-RU" dirty="0"/>
              <a:t>краткие прилагательные и так называемые предикативные прилагательные: </a:t>
            </a:r>
            <a:endParaRPr lang="cs-CZ" dirty="0"/>
          </a:p>
          <a:p>
            <a:pPr marL="0" indent="0" algn="just">
              <a:buNone/>
            </a:pPr>
            <a:r>
              <a:rPr lang="ru-RU" i="1" dirty="0"/>
              <a:t>Я рад, что вы приехали к нам в гости</a:t>
            </a:r>
            <a:r>
              <a:rPr lang="ru-RU" dirty="0"/>
              <a:t>.</a:t>
            </a:r>
            <a:endParaRPr lang="cs-CZ" dirty="0"/>
          </a:p>
          <a:p>
            <a:pPr marL="0" indent="0" algn="just">
              <a:buNone/>
            </a:pPr>
            <a:r>
              <a:rPr lang="ru-RU" dirty="0"/>
              <a:t>В соответствии с отнесенностью к данным частям речи различаются изъяснительные придаточные при глаголах, при прилагательных, при предикативах.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83446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27426-98CB-49E9-8D93-0A270F8CE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9414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Сложноподчиненные предложения с придаточной частью изъяснительной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078FCA-A996-4664-ADEB-150F50BD6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80160"/>
            <a:ext cx="10178322" cy="5132831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/>
              <a:t>Изъяснительная придаточная часть возможна не только при распространяемых словах с определенными морфолого-синтаксическими свойствами, но и прежде всего при определенной их семантике. Изъяснения требуют: </a:t>
            </a:r>
            <a:endParaRPr lang="cs-CZ" dirty="0"/>
          </a:p>
          <a:p>
            <a:pPr marL="0" indent="0" algn="just">
              <a:buNone/>
            </a:pPr>
            <a:r>
              <a:rPr lang="ru-RU" dirty="0"/>
              <a:t>1) </a:t>
            </a:r>
            <a:r>
              <a:rPr lang="ru-RU" b="1" dirty="0"/>
              <a:t>глаголы</a:t>
            </a:r>
            <a:r>
              <a:rPr lang="ru-RU" dirty="0"/>
              <a:t>, обозначающие</a:t>
            </a:r>
            <a:endParaRPr lang="cs-CZ" dirty="0"/>
          </a:p>
          <a:p>
            <a:pPr algn="just"/>
            <a:r>
              <a:rPr lang="ru-RU" dirty="0"/>
              <a:t>восприятие (</a:t>
            </a:r>
            <a:r>
              <a:rPr lang="ru-RU" i="1" dirty="0"/>
              <a:t>услышать, увидеть, почувствовать, ощутить</a:t>
            </a:r>
            <a:r>
              <a:rPr lang="ru-RU" dirty="0"/>
              <a:t> и др.) </a:t>
            </a:r>
            <a:endParaRPr lang="cs-CZ" dirty="0"/>
          </a:p>
          <a:p>
            <a:pPr algn="just"/>
            <a:r>
              <a:rPr lang="ru-RU" dirty="0"/>
              <a:t>волевое или эмоциональное состояние (</a:t>
            </a:r>
            <a:r>
              <a:rPr lang="ru-RU" i="1" dirty="0"/>
              <a:t>решить, бояться, жалеть, радоваться</a:t>
            </a:r>
            <a:r>
              <a:rPr lang="ru-RU" dirty="0"/>
              <a:t>)</a:t>
            </a:r>
            <a:endParaRPr lang="cs-CZ" dirty="0"/>
          </a:p>
          <a:p>
            <a:pPr algn="just"/>
            <a:r>
              <a:rPr lang="ru-RU" dirty="0"/>
              <a:t>сообщение (</a:t>
            </a:r>
            <a:r>
              <a:rPr lang="ru-RU" i="1" dirty="0"/>
              <a:t>говорить, кричать, сообщать, объяснять, рассказывать</a:t>
            </a:r>
            <a:r>
              <a:rPr lang="ru-RU" dirty="0"/>
              <a:t> и др.)</a:t>
            </a:r>
            <a:endParaRPr lang="cs-CZ" dirty="0"/>
          </a:p>
          <a:p>
            <a:pPr algn="just"/>
            <a:r>
              <a:rPr lang="ru-RU" dirty="0"/>
              <a:t>мыслительную деятельность (</a:t>
            </a:r>
            <a:r>
              <a:rPr lang="ru-RU" i="1" dirty="0"/>
              <a:t>думать, понимать, убеждаться, сознавать</a:t>
            </a:r>
            <a:r>
              <a:rPr lang="ru-RU" dirty="0"/>
              <a:t> и др.)</a:t>
            </a:r>
            <a:endParaRPr lang="cs-CZ" dirty="0"/>
          </a:p>
          <a:p>
            <a:pPr algn="just"/>
            <a:r>
              <a:rPr lang="ru-RU" dirty="0"/>
              <a:t>сообщение с эмоциональным оттенком (</a:t>
            </a:r>
            <a:r>
              <a:rPr lang="ru-RU" i="1" dirty="0"/>
              <a:t>жаловаться, клясться, внушать, грозить, настаивать, угрожать</a:t>
            </a:r>
            <a:r>
              <a:rPr lang="ru-RU" dirty="0"/>
              <a:t> и др.).</a:t>
            </a:r>
            <a:endParaRPr lang="cs-CZ" dirty="0"/>
          </a:p>
          <a:p>
            <a:pPr marL="0" indent="0" algn="just">
              <a:buNone/>
            </a:pPr>
            <a:r>
              <a:rPr lang="ru-RU" dirty="0"/>
              <a:t>2) управляющие </a:t>
            </a:r>
            <a:r>
              <a:rPr lang="ru-RU" b="1" dirty="0"/>
              <a:t>имена прилагательные</a:t>
            </a:r>
            <a:r>
              <a:rPr lang="ru-RU" dirty="0"/>
              <a:t> со значением эмоционального и волевого состояния и др. (</a:t>
            </a:r>
            <a:r>
              <a:rPr lang="ru-RU" i="1" dirty="0"/>
              <a:t>уверен, согласен, прав, счастлив, виноват</a:t>
            </a:r>
            <a:r>
              <a:rPr lang="ru-RU" dirty="0"/>
              <a:t> и др.)</a:t>
            </a:r>
            <a:endParaRPr lang="cs-CZ" dirty="0"/>
          </a:p>
          <a:p>
            <a:pPr marL="0" indent="0" algn="just">
              <a:buNone/>
            </a:pPr>
            <a:r>
              <a:rPr lang="ru-RU" dirty="0"/>
              <a:t>3) </a:t>
            </a:r>
            <a:r>
              <a:rPr lang="ru-RU" b="1" dirty="0"/>
              <a:t>предикативы</a:t>
            </a:r>
            <a:r>
              <a:rPr lang="ru-RU" dirty="0"/>
              <a:t> (слова категории состояния) со значением оценки с точки зрения психологической, морально-этической, с точки зрения зрительного и слухового восприятия, а также со значением состояния с модальной окраской (</a:t>
            </a:r>
            <a:r>
              <a:rPr lang="ru-RU" i="1" dirty="0"/>
              <a:t>жаль, больно, видно, слышно, нужно </a:t>
            </a:r>
            <a:r>
              <a:rPr lang="ru-RU" dirty="0"/>
              <a:t>и др.).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00133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27426-98CB-49E9-8D93-0A270F8CE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9414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Сложноподчиненные предложения с придаточной частью изъяснительной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078FCA-A996-4664-ADEB-150F50BD6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80160"/>
            <a:ext cx="10178322" cy="51328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Изъяснительная придаточная часть может быть и </a:t>
            </a:r>
            <a:r>
              <a:rPr lang="ru-RU" b="1" i="1" dirty="0"/>
              <a:t>присубстантивной</a:t>
            </a:r>
            <a:r>
              <a:rPr lang="ru-RU" dirty="0"/>
              <a:t>, однако имена существительные, нуждающиеся в изъяснении, очень ограничены своей семантикой. Это отвлеченные существительные со значением восприятия, волевых и эмоциональных состояний, мыслительной деятельности, речи и подобные (</a:t>
            </a:r>
            <a:r>
              <a:rPr lang="ru-RU" i="1" dirty="0"/>
              <a:t>слух, сообщение, известие, заявление, угроза, сознание, убеждение, уверенность, чувство, мысль</a:t>
            </a:r>
            <a:r>
              <a:rPr lang="ru-RU" dirty="0"/>
              <a:t> и некоторые др.), связанные происхождением или семантикой с соответствующими глаголами и сохранившие способность к управлению:</a:t>
            </a:r>
            <a:endParaRPr lang="cs-CZ" dirty="0"/>
          </a:p>
          <a:p>
            <a:pPr marL="0" indent="0" algn="just">
              <a:buNone/>
            </a:pPr>
            <a:r>
              <a:rPr lang="ru-RU" i="1" dirty="0"/>
              <a:t>Я ловил себя на мысли, что начинаю думать о конце войны.</a:t>
            </a:r>
            <a:endParaRPr lang="cs-CZ" dirty="0"/>
          </a:p>
          <a:p>
            <a:pPr marL="0" indent="0" algn="just">
              <a:buNone/>
            </a:pPr>
            <a:r>
              <a:rPr lang="ru-RU" i="1" dirty="0"/>
              <a:t>Существует теория, будто бы искусство кино есть искусство режиссера.</a:t>
            </a:r>
            <a:endParaRPr lang="cs-CZ" dirty="0"/>
          </a:p>
          <a:p>
            <a:pPr marL="0" indent="0" algn="just">
              <a:buNone/>
            </a:pPr>
            <a:r>
              <a:rPr lang="ru-RU" dirty="0"/>
              <a:t>Такие изъяснительные придаточные части осложняются определительным оттенком значения, что связано с морфолого-синтаксической природой имени существительного.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25116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27426-98CB-49E9-8D93-0A270F8CE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9414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Сложноподчиненные предложения с придаточной частью изъяснительной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078FCA-A996-4664-ADEB-150F50BD6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80160"/>
            <a:ext cx="10178322" cy="51328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Изъяснительные придаточные могут относиться к словосочетаниям, по значению соответствующим глаголам: </a:t>
            </a:r>
            <a:r>
              <a:rPr lang="ru-RU" i="1" dirty="0"/>
              <a:t>дать слово, делать вид, иметь в виду, ставить в вину (заслугу), упускать из виду, прийти к заключению, а также к словам-предложениям: спасибо, слава Богу</a:t>
            </a:r>
            <a:r>
              <a:rPr lang="ru-RU" dirty="0"/>
              <a:t> и др.: </a:t>
            </a:r>
            <a:endParaRPr lang="cs-CZ" dirty="0"/>
          </a:p>
          <a:p>
            <a:pPr marL="0" indent="0" algn="just">
              <a:buNone/>
            </a:pPr>
            <a:r>
              <a:rPr lang="ru-RU" i="1" dirty="0"/>
              <a:t>Слава Богу, что могу ехать, - сказал князь Андрей.</a:t>
            </a:r>
            <a:endParaRPr lang="cs-CZ" dirty="0"/>
          </a:p>
          <a:p>
            <a:pPr marL="0" indent="0" algn="just">
              <a:buNone/>
            </a:pPr>
            <a:r>
              <a:rPr lang="ru-RU" i="1" dirty="0"/>
              <a:t>Он дал слово, что уедет первого июля, не раньше.</a:t>
            </a:r>
            <a:endParaRPr lang="cs-CZ" dirty="0"/>
          </a:p>
          <a:p>
            <a:pPr marL="0" indent="0" algn="just">
              <a:buNone/>
            </a:pPr>
            <a:r>
              <a:rPr lang="ru-RU" dirty="0"/>
              <a:t>Придаточные изъяснительные обычно помещаются после главной части или в середине, но всегда после слов, к которым они относятся. Вынесение придаточной изъяснительной в начало предложения создает инверсию. Это особенно свойственно разговорному языку: </a:t>
            </a:r>
            <a:r>
              <a:rPr lang="ru-RU" i="1" dirty="0"/>
              <a:t>Что волки жадны, - всякий знает</a:t>
            </a:r>
            <a:r>
              <a:rPr lang="ru-RU" dirty="0"/>
              <a:t>.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33378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27426-98CB-49E9-8D93-0A270F8CE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9414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Изъяснительные придаточные с союзным подчинением</a:t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078FCA-A996-4664-ADEB-150F50BD6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80160"/>
            <a:ext cx="10178322" cy="51328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Изъяснительные придаточные присоединяются союзами </a:t>
            </a:r>
            <a:r>
              <a:rPr lang="ru-RU" i="1" dirty="0"/>
              <a:t>что, как, будто, как будто, будто бы, как бы, словно, чтобы, если бы, ли, пока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ru-RU" dirty="0"/>
              <a:t>Придаточные с союзом </a:t>
            </a:r>
            <a:r>
              <a:rPr lang="ru-RU" b="1" i="1" dirty="0"/>
              <a:t>что</a:t>
            </a:r>
            <a:r>
              <a:rPr lang="ru-RU" dirty="0"/>
              <a:t> содержат сообщение о реально существующем факте:</a:t>
            </a:r>
            <a:endParaRPr lang="cs-CZ" dirty="0"/>
          </a:p>
          <a:p>
            <a:pPr marL="0" indent="0" algn="just">
              <a:buNone/>
            </a:pPr>
            <a:r>
              <a:rPr lang="ru-RU" i="1" dirty="0"/>
              <a:t>Уж сколько раз твердили миру, что лесть гнусна, вредна</a:t>
            </a:r>
            <a:r>
              <a:rPr lang="ru-RU" dirty="0"/>
              <a:t>.</a:t>
            </a:r>
            <a:endParaRPr lang="cs-CZ" dirty="0"/>
          </a:p>
          <a:p>
            <a:pPr marL="0" indent="0" algn="just">
              <a:buNone/>
            </a:pPr>
            <a:r>
              <a:rPr lang="ru-RU" i="1" dirty="0"/>
              <a:t>Мне невольно пришло на мысль, что я слышал тот же голос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Союзы </a:t>
            </a:r>
            <a:r>
              <a:rPr lang="ru-RU" b="1" i="1" dirty="0"/>
              <a:t>будто, как будто, словно, будто бы, как бы</a:t>
            </a:r>
            <a:r>
              <a:rPr lang="ru-RU" dirty="0"/>
              <a:t> вносят в придаточную часть оттенок предположительности, неуверенности в сообщаемом факте: </a:t>
            </a:r>
            <a:endParaRPr lang="cs-CZ" dirty="0"/>
          </a:p>
          <a:p>
            <a:pPr marL="0" indent="0" algn="just">
              <a:buNone/>
            </a:pPr>
            <a:r>
              <a:rPr lang="ru-RU" i="1" dirty="0"/>
              <a:t>Ей снится, будто бы она идет по снеговой поляне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i="1" dirty="0"/>
              <a:t>Мне показалось, будто кто-то постучал в дверь.</a:t>
            </a:r>
            <a:endParaRPr lang="cs-CZ" i="1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44819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27426-98CB-49E9-8D93-0A270F8CE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9414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Изъяснительные придаточные с союзным подчинением</a:t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078FCA-A996-4664-ADEB-150F50BD6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80160"/>
            <a:ext cx="10178322" cy="51328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Содержание придаточных с союзом </a:t>
            </a:r>
            <a:r>
              <a:rPr lang="ru-RU" b="1" i="1" dirty="0"/>
              <a:t>чтобы </a:t>
            </a:r>
            <a:r>
              <a:rPr lang="ru-RU" dirty="0"/>
              <a:t>(чтоб) представляется не как нечто реальное, а как желательное или нежелательное: </a:t>
            </a:r>
            <a:endParaRPr lang="cs-CZ" dirty="0"/>
          </a:p>
          <a:p>
            <a:pPr marL="0" indent="0" algn="just">
              <a:buNone/>
            </a:pPr>
            <a:r>
              <a:rPr lang="ru-RU" i="1" dirty="0"/>
              <a:t>Мария попросила, чтобы мы пришли к шести часам.</a:t>
            </a:r>
          </a:p>
          <a:p>
            <a:pPr marL="0" indent="0" algn="just">
              <a:buNone/>
            </a:pPr>
            <a:r>
              <a:rPr lang="ru-RU" i="1" dirty="0"/>
              <a:t>Директор приказал, чтобы все пришли на собрание вовремя.</a:t>
            </a:r>
          </a:p>
          <a:p>
            <a:pPr marL="0" indent="0" algn="just">
              <a:buNone/>
            </a:pPr>
            <a:r>
              <a:rPr lang="ru-RU" i="1" dirty="0"/>
              <a:t>Я не хочу, чтобы свет узнал мою таинственную повесть</a:t>
            </a:r>
            <a:r>
              <a:rPr lang="ru-RU" dirty="0"/>
              <a:t>.</a:t>
            </a:r>
            <a:endParaRPr lang="cs-CZ" dirty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Союз </a:t>
            </a:r>
            <a:r>
              <a:rPr lang="ru-RU" b="1" i="1" dirty="0"/>
              <a:t>ли</a:t>
            </a:r>
            <a:r>
              <a:rPr lang="ru-RU" dirty="0"/>
              <a:t>, употребляемый после знаменательного слова, указывает на предположение с оттенком неуверенности и помещается в придаточных в форме косвенного вопроса: </a:t>
            </a:r>
          </a:p>
          <a:p>
            <a:pPr marL="0" indent="0" algn="just">
              <a:buNone/>
            </a:pPr>
            <a:r>
              <a:rPr lang="ru-RU" i="1" dirty="0"/>
              <a:t>Я не знала, приедет ли Павел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i="1" dirty="0"/>
              <a:t>Игорь не был уверен, является ли это слово подлежащим.</a:t>
            </a:r>
            <a:endParaRPr lang="cs-CZ" i="1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505598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27426-98CB-49E9-8D93-0A270F8CE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9414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Изъяснительные придаточные с относительным подчинением</a:t>
            </a:r>
            <a:br>
              <a:rPr lang="cs-CZ" sz="2400" dirty="0"/>
            </a:br>
            <a:br>
              <a:rPr lang="cs-CZ" sz="2400" dirty="0"/>
            </a:b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078FCA-A996-4664-ADEB-150F50BD6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80160"/>
            <a:ext cx="10178322" cy="5132831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sz="2100" dirty="0"/>
              <a:t>В качестве союзных слов, присоединяющих изъяснительные придаточные, употребляются относительные местоимения </a:t>
            </a:r>
            <a:r>
              <a:rPr lang="ru-RU" sz="2100" i="1" dirty="0"/>
              <a:t>кто, что, который, какой, каков, чей</a:t>
            </a:r>
            <a:r>
              <a:rPr lang="ru-RU" sz="2100" dirty="0"/>
              <a:t> и местоименные наречия </a:t>
            </a:r>
            <a:r>
              <a:rPr lang="ru-RU" sz="2100" i="1" dirty="0"/>
              <a:t>где, куда, откуда, когда, как, сколько, насколько, отчего, почему, зачем</a:t>
            </a:r>
            <a:r>
              <a:rPr lang="ru-RU" sz="2100" dirty="0"/>
              <a:t>. Придаточные изъяснительные с союзными словами осложняются добавочными оттенками значений, вносимых лексическими значениями этих слов:</a:t>
            </a:r>
          </a:p>
          <a:p>
            <a:pPr algn="just"/>
            <a:r>
              <a:rPr lang="ru-RU" sz="2100" dirty="0"/>
              <a:t>союзные слова </a:t>
            </a:r>
            <a:r>
              <a:rPr lang="ru-RU" sz="2100" i="1" dirty="0"/>
              <a:t>кто, что, что за</a:t>
            </a:r>
            <a:r>
              <a:rPr lang="ru-RU" sz="2100" dirty="0"/>
              <a:t> сосредоточивают внимание на субъекте или объекте действия:</a:t>
            </a:r>
            <a:endParaRPr lang="cs-CZ" sz="2100" dirty="0"/>
          </a:p>
          <a:p>
            <a:pPr marL="0" indent="0" algn="just">
              <a:buNone/>
            </a:pPr>
            <a:r>
              <a:rPr lang="ru-RU" sz="2100" i="1" dirty="0"/>
              <a:t>Часто я угадать хотел, о чем он пишет</a:t>
            </a:r>
            <a:r>
              <a:rPr lang="ru-RU" sz="2100" dirty="0"/>
              <a:t>.</a:t>
            </a:r>
          </a:p>
          <a:p>
            <a:pPr marL="0" indent="0" algn="just">
              <a:buNone/>
            </a:pPr>
            <a:endParaRPr lang="ru-RU" sz="2100" dirty="0"/>
          </a:p>
          <a:p>
            <a:r>
              <a:rPr lang="ru-RU" sz="2100" dirty="0"/>
              <a:t>придаточные с союзными словами </a:t>
            </a:r>
            <a:r>
              <a:rPr lang="ru-RU" sz="2100" i="1" dirty="0"/>
              <a:t>какой, который, каков</a:t>
            </a:r>
            <a:r>
              <a:rPr lang="ru-RU" sz="2100" dirty="0"/>
              <a:t> содержат указание на качество, разновидность предметов, а также порядок их выбора:</a:t>
            </a:r>
            <a:endParaRPr lang="cs-CZ" sz="2100" dirty="0"/>
          </a:p>
          <a:p>
            <a:pPr marL="0" indent="0">
              <a:buNone/>
            </a:pPr>
            <a:r>
              <a:rPr lang="ru-RU" sz="2100" i="1" dirty="0"/>
              <a:t>Если бы вы знали, какой наш край благодатный!</a:t>
            </a:r>
            <a:r>
              <a:rPr lang="ru-RU" sz="2100" dirty="0"/>
              <a:t> </a:t>
            </a:r>
            <a:endParaRPr lang="cs-CZ" sz="2100" dirty="0"/>
          </a:p>
          <a:p>
            <a:pPr marL="0" indent="0">
              <a:buNone/>
            </a:pPr>
            <a:r>
              <a:rPr lang="ru-RU" sz="2100" i="1" dirty="0"/>
              <a:t>Мы не знали, в которую сторону идти: улиц множество и переулков тоже</a:t>
            </a:r>
            <a:r>
              <a:rPr lang="ru-RU" sz="2100" dirty="0"/>
              <a:t>.</a:t>
            </a:r>
          </a:p>
          <a:p>
            <a:pPr marL="0" indent="0">
              <a:buNone/>
            </a:pPr>
            <a:endParaRPr lang="cs-CZ" sz="2100" dirty="0"/>
          </a:p>
          <a:p>
            <a:r>
              <a:rPr lang="ru-RU" sz="2100" dirty="0"/>
              <a:t>союзные слова </a:t>
            </a:r>
            <a:r>
              <a:rPr lang="ru-RU" sz="2100" i="1" dirty="0"/>
              <a:t>где, куда, откуда</a:t>
            </a:r>
            <a:r>
              <a:rPr lang="ru-RU" sz="2100" dirty="0"/>
              <a:t> вносят в придаточную часть оттенок пространственного значения:</a:t>
            </a:r>
            <a:endParaRPr lang="cs-CZ" sz="2100" dirty="0"/>
          </a:p>
          <a:p>
            <a:pPr marL="0" indent="0">
              <a:buNone/>
            </a:pPr>
            <a:r>
              <a:rPr lang="ru-RU" sz="2100" i="1" dirty="0"/>
              <a:t>Затем она стала расспрашивать меня, где я теперь работаю</a:t>
            </a:r>
            <a:r>
              <a:rPr lang="ru-RU" sz="2100" dirty="0"/>
              <a:t>.</a:t>
            </a:r>
            <a:endParaRPr lang="cs-CZ" sz="2100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912776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27426-98CB-49E9-8D93-0A270F8CE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9414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Употребление соотносительных слов при изъяснительных придаточных</a:t>
            </a:r>
            <a:br>
              <a:rPr lang="cs-CZ" sz="2400" dirty="0"/>
            </a:br>
            <a:br>
              <a:rPr lang="cs-CZ" sz="2400" dirty="0"/>
            </a:br>
            <a:br>
              <a:rPr lang="cs-CZ" sz="2400" dirty="0"/>
            </a:b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078FCA-A996-4664-ADEB-150F50BD6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80160"/>
            <a:ext cx="10178322" cy="51328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Сложноподчиненные предложения с изъяснительной придаточной частью могут иметь в главной части соотносительные слова. Функция этих слов неодинакова. Они могут использоваться в целях усиления, выделения, подчеркивания объекта речи, мысли, чувства и т.д. В таких случаях соотносительные слова не являются конструктивно обязательными: </a:t>
            </a:r>
            <a:endParaRPr lang="cs-CZ" dirty="0"/>
          </a:p>
          <a:p>
            <a:pPr marL="0" indent="0" algn="just">
              <a:buNone/>
            </a:pPr>
            <a:r>
              <a:rPr lang="ru-RU" i="1" dirty="0"/>
              <a:t>Важно было то, что его никто не заметил</a:t>
            </a:r>
            <a:r>
              <a:rPr lang="ru-RU" dirty="0"/>
              <a:t>.</a:t>
            </a:r>
            <a:endParaRPr lang="cs-CZ" dirty="0"/>
          </a:p>
          <a:p>
            <a:pPr marL="0" indent="0" algn="just">
              <a:buNone/>
            </a:pPr>
            <a:r>
              <a:rPr lang="ru-RU" dirty="0"/>
              <a:t>Такое соотносительное слово не является необходимым структурным элементом и может быть опущено. </a:t>
            </a:r>
          </a:p>
          <a:p>
            <a:pPr marL="0" indent="0" algn="just">
              <a:buNone/>
            </a:pPr>
            <a:r>
              <a:rPr lang="ru-RU" dirty="0"/>
              <a:t>Ср.: </a:t>
            </a:r>
            <a:r>
              <a:rPr lang="ru-RU" i="1" dirty="0"/>
              <a:t>Приятно было иногда вспомнить, что здесь, где-то недалеко, ходит приятель и земляк Володя Травкин. - Приятно было иногда вспомнить то, что...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393118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27426-98CB-49E9-8D93-0A270F8CE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9414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Употребление соотносительных слов при изъяснительных придаточных</a:t>
            </a:r>
            <a:br>
              <a:rPr lang="cs-CZ" sz="2400" dirty="0"/>
            </a:br>
            <a:br>
              <a:rPr lang="cs-CZ" sz="2400" dirty="0"/>
            </a:br>
            <a:br>
              <a:rPr lang="cs-CZ" sz="2400" dirty="0"/>
            </a:b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078FCA-A996-4664-ADEB-150F50BD6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80160"/>
            <a:ext cx="10178322" cy="51328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Конструктивно необязательное местоимение может не только останавливать внимание на объекте речи, но и подчеркивать изъяснительный характер придаточной части (в тех случаях, когда придаточная часть относится к имени существительному): </a:t>
            </a:r>
            <a:endParaRPr lang="cs-CZ" dirty="0"/>
          </a:p>
          <a:p>
            <a:pPr marL="0" indent="0" algn="just">
              <a:buNone/>
            </a:pPr>
            <a:r>
              <a:rPr lang="ru-RU" i="1" dirty="0"/>
              <a:t>Мысль о том, что в отцовском доме живут чужие, равнодушные люди, была невыносима</a:t>
            </a:r>
            <a:r>
              <a:rPr lang="ru-RU" dirty="0"/>
              <a:t>.</a:t>
            </a:r>
            <a:endParaRPr lang="cs-CZ" dirty="0"/>
          </a:p>
          <a:p>
            <a:pPr marL="0" indent="0" algn="just">
              <a:buNone/>
            </a:pPr>
            <a:r>
              <a:rPr lang="ru-RU" dirty="0"/>
              <a:t>Указательные местоимения </a:t>
            </a:r>
            <a:r>
              <a:rPr lang="ru-RU" i="1" dirty="0"/>
              <a:t>тот, то</a:t>
            </a:r>
            <a:r>
              <a:rPr lang="ru-RU" dirty="0"/>
              <a:t> могут сочетаться с существительными факт, обстоятельство, лишенными в данном случае предметной знаменательности, и таким образом составлять соотносительные сочетания тот факт, то обстоятельство: </a:t>
            </a:r>
            <a:r>
              <a:rPr lang="ru-RU" i="1" dirty="0"/>
              <a:t>Всех поражало то обстоятельство, что атлет из Бразилии не выиграл.</a:t>
            </a:r>
            <a:endParaRPr lang="cs-CZ" dirty="0"/>
          </a:p>
          <a:p>
            <a:pPr marL="0" indent="0" algn="just">
              <a:buNone/>
            </a:pPr>
            <a:r>
              <a:rPr lang="ru-RU" dirty="0"/>
              <a:t>В тех случаях, когда соотносительное слово при изъяснительной части конструктивно необходимо, т.е. когда оно участвует в формировании структуры предложения, сложноподчиненное предложение относится к местоименно-соотносительному или местоименно-союзному соотносительному типу.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8990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27426-98CB-49E9-8D93-0A270F8CE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94143"/>
          </a:xfrm>
        </p:spPr>
        <p:txBody>
          <a:bodyPr>
            <a:normAutofit/>
          </a:bodyPr>
          <a:lstStyle/>
          <a:p>
            <a:pPr algn="ctr"/>
            <a:r>
              <a:rPr lang="ru-RU" sz="3600" dirty="0"/>
              <a:t>Сложноподчиненное предложение</a:t>
            </a:r>
            <a:endParaRPr lang="cs-CZ" sz="3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078FCA-A996-4664-ADEB-150F50BD6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310640"/>
            <a:ext cx="10178322" cy="510235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/>
              <a:t>Части сложноподчиненного предложения находятся в смысловой и структурной взаимосвязи. Формально именно придаточная часть нуждается в главной, однако главная часть не всегда обладает достаточной самостоятельностью, часто и главная часть по тем или иным причинам требует при себе придаточной, то есть структурно предполагает ее. Взаимосвязанность частей проявляется в смысловой и структурной неполноте главной части, наличии в ней соотносительных слов, а также второй части двойного союза, в особых формах сказуемого: </a:t>
            </a:r>
            <a:endParaRPr lang="cs-CZ" dirty="0"/>
          </a:p>
          <a:p>
            <a:pPr algn="just"/>
            <a:r>
              <a:rPr lang="ru-RU" i="1" dirty="0"/>
              <a:t>Он чувствовал, что все это не идет к ней и не будет воспринято ею</a:t>
            </a:r>
            <a:r>
              <a:rPr lang="ru-RU" dirty="0"/>
              <a:t> (главная часть требует обязательного распространения, так как глагол чувствовать переходный, с сильным управлением)</a:t>
            </a:r>
            <a:endParaRPr lang="cs-CZ" dirty="0"/>
          </a:p>
          <a:p>
            <a:pPr algn="just"/>
            <a:r>
              <a:rPr lang="ru-RU" i="1" dirty="0"/>
              <a:t>Я тот, которому внимала ты в полуночной тишине</a:t>
            </a:r>
            <a:r>
              <a:rPr lang="ru-RU" dirty="0"/>
              <a:t> (местоимение </a:t>
            </a:r>
            <a:r>
              <a:rPr lang="ru-RU" i="1" dirty="0"/>
              <a:t>тот</a:t>
            </a:r>
            <a:r>
              <a:rPr lang="ru-RU" dirty="0"/>
              <a:t>, выполняющее роль соотносительного слова в главной части, нуждается в наполнении конкретным содержанием)</a:t>
            </a:r>
            <a:endParaRPr lang="cs-CZ" dirty="0"/>
          </a:p>
          <a:p>
            <a:pPr algn="just"/>
            <a:r>
              <a:rPr lang="ru-RU" i="1" dirty="0"/>
              <a:t>Когда ночью пришли с обыском, то обитатели квартиры решили защищаться</a:t>
            </a:r>
            <a:r>
              <a:rPr lang="ru-RU" dirty="0"/>
              <a:t> (главная часть содержит слово-скрепу то, являющееся вместе с союзом </a:t>
            </a:r>
            <a:r>
              <a:rPr lang="ru-RU" i="1" dirty="0"/>
              <a:t>когда</a:t>
            </a:r>
            <a:r>
              <a:rPr lang="ru-RU" dirty="0"/>
              <a:t> в придаточной части структурным связующим элементом)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461821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27426-98CB-49E9-8D93-0A270F8CE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9414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Конструктивная роль соотносительного слова выявляется в следующих случаях</a:t>
            </a:r>
            <a:br>
              <a:rPr lang="cs-CZ" sz="2400" dirty="0"/>
            </a:br>
            <a:br>
              <a:rPr lang="cs-CZ" sz="2400" dirty="0"/>
            </a:br>
            <a:br>
              <a:rPr lang="cs-CZ" sz="2400" dirty="0"/>
            </a:b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078FCA-A996-4664-ADEB-150F50BD6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80160"/>
            <a:ext cx="10178322" cy="51328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1.Соотносительное слово входит в состав неразложимого словосочетания (</a:t>
            </a:r>
            <a:r>
              <a:rPr lang="ru-RU" i="1" dirty="0"/>
              <a:t>заключаться в том, выражаться в том, состоять в том</a:t>
            </a:r>
            <a:r>
              <a:rPr lang="ru-RU" dirty="0"/>
              <a:t> и т.д.; глаголы, входящие в такие словосочетания, без управляемых местоимений лексически не сочетаются с изъяснительной частью): </a:t>
            </a:r>
            <a:endParaRPr lang="cs-CZ" dirty="0"/>
          </a:p>
          <a:p>
            <a:pPr marL="0" indent="0" algn="just">
              <a:buNone/>
            </a:pPr>
            <a:r>
              <a:rPr lang="ru-RU" i="1" dirty="0"/>
              <a:t>Цель эксперимента состоит в том, чтобы выяснить, как функционируют такие единицы в публицистическом тексте</a:t>
            </a:r>
            <a:r>
              <a:rPr lang="ru-RU" dirty="0"/>
              <a:t>. 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ru-RU" dirty="0"/>
              <a:t>Неразложимое словосочетание, прикрепляющее изъяснительную часть, может иметь в качестве главного слова и имя существительное (например, </a:t>
            </a:r>
            <a:r>
              <a:rPr lang="ru-RU" i="1" dirty="0"/>
              <a:t>дело в том</a:t>
            </a:r>
            <a:r>
              <a:rPr lang="ru-RU" dirty="0"/>
              <a:t>): </a:t>
            </a:r>
            <a:endParaRPr lang="cs-CZ" dirty="0"/>
          </a:p>
          <a:p>
            <a:pPr marL="0" indent="0" algn="just">
              <a:buNone/>
            </a:pPr>
            <a:r>
              <a:rPr lang="ru-RU" i="1" dirty="0"/>
              <a:t>Дело в том, что они не выносили друг друга</a:t>
            </a:r>
            <a:r>
              <a:rPr lang="ru-RU" dirty="0"/>
              <a:t>.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700839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27426-98CB-49E9-8D93-0A270F8CE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9414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Конструктивная роль соотносительного слова выявляется в следующих случаях</a:t>
            </a:r>
            <a:br>
              <a:rPr lang="cs-CZ" sz="2400" dirty="0"/>
            </a:br>
            <a:br>
              <a:rPr lang="cs-CZ" sz="2400" dirty="0"/>
            </a:br>
            <a:br>
              <a:rPr lang="cs-CZ" sz="2400" dirty="0"/>
            </a:b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078FCA-A996-4664-ADEB-150F50BD6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80160"/>
            <a:ext cx="10178322" cy="51328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2.Соотносительные слова необходимы и в тех случаях, когда они стоят при глаголах, которые хотя и не составляют с ними неразложимого словосочетания, но лексически не допускают изъяснительной части, прикрепленной к ним непосредственно: </a:t>
            </a:r>
            <a:endParaRPr lang="cs-CZ" dirty="0"/>
          </a:p>
          <a:p>
            <a:pPr marL="0" indent="0" algn="just">
              <a:buNone/>
            </a:pPr>
            <a:r>
              <a:rPr lang="ru-RU" i="1" dirty="0"/>
              <a:t>Шум походил на то, как бы вся комната наполнилась змеями</a:t>
            </a:r>
            <a:r>
              <a:rPr lang="ru-RU" dirty="0"/>
              <a:t>.</a:t>
            </a:r>
            <a:endParaRPr lang="cs-CZ" dirty="0"/>
          </a:p>
          <a:p>
            <a:pPr marL="0" indent="0" algn="just">
              <a:buNone/>
            </a:pPr>
            <a:r>
              <a:rPr lang="ru-RU" dirty="0"/>
              <a:t> </a:t>
            </a:r>
            <a:endParaRPr lang="cs-CZ" dirty="0"/>
          </a:p>
          <a:p>
            <a:pPr marL="0" indent="0" algn="just">
              <a:buNone/>
            </a:pPr>
            <a:r>
              <a:rPr lang="ru-RU" dirty="0"/>
              <a:t>3.Не допускают изъяснительной части без соотносительных слов и некоторые </a:t>
            </a:r>
            <a:r>
              <a:rPr lang="ru-RU" b="1" i="1" dirty="0"/>
              <a:t>прилагательные</a:t>
            </a:r>
            <a:r>
              <a:rPr lang="ru-RU" dirty="0"/>
              <a:t>: </a:t>
            </a:r>
            <a:endParaRPr lang="cs-CZ" dirty="0"/>
          </a:p>
          <a:p>
            <a:pPr marL="0" indent="0" algn="just">
              <a:buNone/>
            </a:pPr>
            <a:r>
              <a:rPr lang="ru-RU" i="1" dirty="0"/>
              <a:t>Он уже был давно известен тем, что всегда на всех мероприятиях напивался до беспамятства</a:t>
            </a:r>
            <a:r>
              <a:rPr lang="ru-RU" dirty="0"/>
              <a:t>.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140725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27426-98CB-49E9-8D93-0A270F8CE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9414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Конструктивная роль соотносительного слова выявляется в следующих случаях</a:t>
            </a:r>
            <a:br>
              <a:rPr lang="cs-CZ" sz="2400" dirty="0"/>
            </a:br>
            <a:br>
              <a:rPr lang="cs-CZ" sz="2400" dirty="0"/>
            </a:br>
            <a:br>
              <a:rPr lang="cs-CZ" sz="2400" dirty="0"/>
            </a:b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078FCA-A996-4664-ADEB-150F50BD6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80160"/>
            <a:ext cx="10178322" cy="51328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4.Соотносительные слова необходимы при </a:t>
            </a:r>
            <a:r>
              <a:rPr lang="ru-RU" b="1" i="1" dirty="0"/>
              <a:t>противопоставлении</a:t>
            </a:r>
            <a:r>
              <a:rPr lang="ru-RU" dirty="0"/>
              <a:t> и связанном с ним отрицании: </a:t>
            </a:r>
            <a:endParaRPr lang="cs-CZ" dirty="0"/>
          </a:p>
          <a:p>
            <a:pPr marL="0" indent="0" algn="just">
              <a:buNone/>
            </a:pPr>
            <a:r>
              <a:rPr lang="ru-RU" i="1" dirty="0"/>
              <a:t>Он мечтал не о том, чтобы поскорее закончить институт, а чтобы как можно больше приобрести знаний.</a:t>
            </a:r>
            <a:endParaRPr lang="cs-CZ" dirty="0"/>
          </a:p>
          <a:p>
            <a:pPr marL="0" indent="0" algn="just">
              <a:buNone/>
            </a:pPr>
            <a:r>
              <a:rPr lang="ru-RU" i="1" dirty="0"/>
              <a:t> </a:t>
            </a:r>
            <a:endParaRPr lang="cs-CZ" dirty="0"/>
          </a:p>
          <a:p>
            <a:pPr marL="0" indent="0" algn="just">
              <a:buNone/>
            </a:pPr>
            <a:r>
              <a:rPr lang="ru-RU" dirty="0"/>
              <a:t>5.Необходимость местоимения в главной части в качестве соотносительного слова обнаруживается и в том случае, когда оно включается в </a:t>
            </a:r>
            <a:r>
              <a:rPr lang="ru-RU" b="1" i="1" dirty="0"/>
              <a:t>перечислительный ряд</a:t>
            </a:r>
            <a:r>
              <a:rPr lang="ru-RU" dirty="0"/>
              <a:t>: </a:t>
            </a:r>
            <a:endParaRPr lang="cs-CZ" dirty="0"/>
          </a:p>
          <a:p>
            <a:pPr marL="0" indent="0" algn="just">
              <a:buNone/>
            </a:pPr>
            <a:r>
              <a:rPr lang="ru-RU" i="1" dirty="0"/>
              <a:t>Все было отлично - и то, что я впервые уезжаю один в лагерь, и то, что уезжаю далеко, куда-то под Смоленск, и то, что пробуду там все лето, а значит, не поеду с матерью в какую-нибудь деревню, где она опять будет пичкать меня с утра до вечера парным молоком и следить за каждым моим шагом.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067983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5ADFD128-5035-4703-8418-E752898A5B1C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4012441" y="1304403"/>
            <a:ext cx="3807725" cy="4038696"/>
          </a:xfrm>
        </p:spPr>
      </p:pic>
    </p:spTree>
    <p:extLst>
      <p:ext uri="{BB962C8B-B14F-4D97-AF65-F5344CB8AC3E}">
        <p14:creationId xmlns:p14="http://schemas.microsoft.com/office/powerpoint/2010/main" val="637456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27426-98CB-49E9-8D93-0A270F8CE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94143"/>
          </a:xfrm>
        </p:spPr>
        <p:txBody>
          <a:bodyPr>
            <a:noAutofit/>
          </a:bodyPr>
          <a:lstStyle/>
          <a:p>
            <a:pPr algn="ctr"/>
            <a:r>
              <a:rPr lang="ru-RU" sz="3200" dirty="0"/>
              <a:t>Классификация Сложноподчиненных предложений</a:t>
            </a:r>
            <a:endParaRPr lang="cs-CZ" sz="32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078FCA-A996-4664-ADEB-150F50BD6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444752"/>
            <a:ext cx="10178322" cy="496823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Одной из классификаций сложноподчиненных предложений является классификация, основанная на уподоблении сложноподчиненного предложения в целом простому предложению, а придаточных частей – членам предложения.</a:t>
            </a:r>
            <a:endParaRPr lang="cs-CZ" dirty="0"/>
          </a:p>
          <a:p>
            <a:pPr marL="0" indent="0" algn="just">
              <a:buNone/>
            </a:pPr>
            <a:r>
              <a:rPr lang="ru-RU" dirty="0"/>
              <a:t>При наличии соотносительных слов в главной части основанием для уподобления придаточной части тому или иному члену предложения служит синтаксическая функция соотносительного слова:</a:t>
            </a:r>
            <a:endParaRPr lang="cs-CZ" dirty="0"/>
          </a:p>
          <a:p>
            <a:pPr algn="just"/>
            <a:r>
              <a:rPr lang="ru-RU" i="1" dirty="0"/>
              <a:t>Тот, кто шел впереди, молчал</a:t>
            </a:r>
            <a:r>
              <a:rPr lang="ru-RU" dirty="0"/>
              <a:t> (подлежащная придаточная)</a:t>
            </a:r>
            <a:endParaRPr lang="cs-CZ" dirty="0"/>
          </a:p>
          <a:p>
            <a:pPr algn="just"/>
            <a:r>
              <a:rPr lang="ru-RU" i="1" dirty="0"/>
              <a:t>Я обратился к тому, кто шел впереди</a:t>
            </a:r>
            <a:r>
              <a:rPr lang="ru-RU" dirty="0"/>
              <a:t> (придаточная дополнительная)</a:t>
            </a:r>
            <a:endParaRPr lang="cs-CZ" dirty="0"/>
          </a:p>
          <a:p>
            <a:pPr algn="just"/>
            <a:r>
              <a:rPr lang="ru-RU" i="1" dirty="0"/>
              <a:t>Он тот, кто шел впереди</a:t>
            </a:r>
            <a:r>
              <a:rPr lang="ru-RU" dirty="0"/>
              <a:t> (сказуемостная придаточная)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3514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27426-98CB-49E9-8D93-0A270F8CE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94143"/>
          </a:xfrm>
        </p:spPr>
        <p:txBody>
          <a:bodyPr>
            <a:noAutofit/>
          </a:bodyPr>
          <a:lstStyle/>
          <a:p>
            <a:pPr algn="ctr"/>
            <a:r>
              <a:rPr lang="ru-RU" sz="3200" dirty="0"/>
              <a:t>Классификация Сложноподчиненных предложений</a:t>
            </a:r>
            <a:endParaRPr lang="cs-CZ" sz="32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078FCA-A996-4664-ADEB-150F50BD6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444752"/>
            <a:ext cx="10178322" cy="496823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/>
              <a:t>В предложениях же, не имеющих соотносительных слов в главной части, придаточные уподобляются тем членам предложения по их синтаксической связи и смысловым отношениям с главной частью – по той синтаксической позиции, какую они занимают относительно главной части</a:t>
            </a:r>
            <a:endParaRPr lang="cs-CZ" dirty="0"/>
          </a:p>
          <a:p>
            <a:pPr algn="just"/>
            <a:r>
              <a:rPr lang="ru-RU" i="1" dirty="0"/>
              <a:t>Он надеялся, что здесь его поймут</a:t>
            </a:r>
            <a:r>
              <a:rPr lang="ru-RU" dirty="0"/>
              <a:t> (дополнительная придаточная)</a:t>
            </a:r>
            <a:endParaRPr lang="cs-CZ" dirty="0"/>
          </a:p>
          <a:p>
            <a:pPr marL="0" indent="0" algn="just">
              <a:buNone/>
            </a:pPr>
            <a:r>
              <a:rPr lang="ru-RU" dirty="0"/>
              <a:t>Эта классификация обнаруживает ряд недостатков и противоречий, так к предложениям с дополнительными придаточными оказываются отнесенными неоднородные предложения:</a:t>
            </a:r>
            <a:endParaRPr lang="cs-CZ" dirty="0"/>
          </a:p>
          <a:p>
            <a:pPr algn="just"/>
            <a:r>
              <a:rPr lang="ru-RU" i="1" dirty="0"/>
              <a:t>Он надеялся, что его поймут.</a:t>
            </a:r>
            <a:endParaRPr lang="cs-CZ" dirty="0"/>
          </a:p>
          <a:p>
            <a:pPr algn="just"/>
            <a:r>
              <a:rPr lang="ru-RU" i="1" dirty="0"/>
              <a:t>Наконец он встретил того, кого искал.</a:t>
            </a:r>
            <a:endParaRPr lang="cs-CZ" dirty="0"/>
          </a:p>
          <a:p>
            <a:pPr marL="0" indent="0" algn="just">
              <a:buNone/>
            </a:pPr>
            <a:r>
              <a:rPr lang="ru-RU" dirty="0"/>
              <a:t>С другой стороны, несомненным достоинством данной классификации является то, что она рассматривает сложноподчиненное предложение как построение, основанное на синтаксических связях, аналогичных простому предложению – подтверждая тем самым изоморфизм синтаксических структур.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1705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27426-98CB-49E9-8D93-0A270F8CE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9414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Структурно-семантическая классификация сложноподчиненных предложений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078FCA-A996-4664-ADEB-150F50BD6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80160"/>
            <a:ext cx="10178322" cy="51328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Связь придаточной части с главной может быть более тесной и менее тесной. Более тесная связь обнаруживается в предложениях с придаточной частью, прикрепленной к одному слову или словосочетанию главной, причем к слову не как члену предложения (функциональное его значение в данном случае не играет никакой роли), а как лексико-морфологической единице. Такая связь напоминает связь словоформ в составе словосочетания. </a:t>
            </a:r>
            <a:endParaRPr lang="cs-CZ" dirty="0"/>
          </a:p>
          <a:p>
            <a:pPr algn="just"/>
            <a:r>
              <a:rPr lang="ru-RU" i="1" dirty="0"/>
              <a:t>Дом, где квартирует Николка, стоит над Доном</a:t>
            </a:r>
            <a:r>
              <a:rPr lang="ru-RU" dirty="0"/>
              <a:t> (придаточная распространяет именно существительное </a:t>
            </a:r>
            <a:r>
              <a:rPr lang="ru-RU" i="1" dirty="0"/>
              <a:t>дом</a:t>
            </a:r>
            <a:r>
              <a:rPr lang="ru-RU" dirty="0"/>
              <a:t>, а не подлежащее, ср.: </a:t>
            </a:r>
            <a:r>
              <a:rPr lang="ru-RU" i="1" dirty="0"/>
              <a:t>Дом, где квартирует Николка, видно издали</a:t>
            </a:r>
            <a:r>
              <a:rPr lang="ru-RU" dirty="0"/>
              <a:t>). </a:t>
            </a:r>
            <a:endParaRPr lang="cs-CZ" dirty="0"/>
          </a:p>
          <a:p>
            <a:pPr algn="just"/>
            <a:r>
              <a:rPr lang="ru-RU" dirty="0"/>
              <a:t>Лексико-морфологические свойства существительного выявляют его способность иметь определения любой формы - в виде согласованной или несогласованной словоформы (на уровне словосочетания), в виде придаточной предикативной единицы (на уровне сложного предложения):</a:t>
            </a:r>
            <a:endParaRPr lang="cs-CZ" dirty="0"/>
          </a:p>
          <a:p>
            <a:pPr algn="just"/>
            <a:r>
              <a:rPr lang="ru-RU" dirty="0"/>
              <a:t>Ср.: </a:t>
            </a:r>
            <a:r>
              <a:rPr lang="ru-RU" i="1" dirty="0"/>
              <a:t>Дом с квартирантом Николкой...; Дом с квартирующим в нем Николкой</a:t>
            </a:r>
            <a:r>
              <a:rPr lang="ru-RU" dirty="0"/>
              <a:t>...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1950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27426-98CB-49E9-8D93-0A270F8CE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9414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Структурно-семантическая классификация сложноподчиненных предложений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078FCA-A996-4664-ADEB-150F50BD6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80160"/>
            <a:ext cx="10178322" cy="51328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Особенно тесно спаянными оказываются структуры с главной частью, имеющей в своем составе слово, которое обязательно нуждается в распространении или конкретизации значения:</a:t>
            </a:r>
            <a:endParaRPr lang="cs-CZ" dirty="0"/>
          </a:p>
          <a:p>
            <a:pPr algn="just"/>
            <a:r>
              <a:rPr lang="ru-RU" i="1" dirty="0"/>
              <a:t>Накануне в голову запало, что эксперимент может сорваться </a:t>
            </a:r>
            <a:r>
              <a:rPr lang="ru-RU" dirty="0"/>
              <a:t>(придаточная часть прикрепляется к неразложимому словосочетанию, нуждающемуся в обязательном распространении).</a:t>
            </a:r>
            <a:endParaRPr lang="cs-CZ" dirty="0"/>
          </a:p>
          <a:p>
            <a:pPr marL="0" indent="0" algn="just">
              <a:buNone/>
            </a:pPr>
            <a:r>
              <a:rPr lang="ru-RU" dirty="0"/>
              <a:t>Необходима придаточная часть и в предложении </a:t>
            </a:r>
            <a:r>
              <a:rPr lang="ru-RU" i="1" dirty="0"/>
              <a:t>Я был польщен и делал вид, что не забыл ни одно из этих диковинных имен</a:t>
            </a:r>
            <a:r>
              <a:rPr lang="ru-RU" dirty="0"/>
              <a:t>, где она относится к неразложимому словосочетанию </a:t>
            </a:r>
            <a:r>
              <a:rPr lang="ru-RU" i="1" dirty="0"/>
              <a:t>делал вид</a:t>
            </a:r>
            <a:r>
              <a:rPr lang="ru-RU" dirty="0"/>
              <a:t>. </a:t>
            </a:r>
            <a:endParaRPr lang="cs-CZ" dirty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Такие тесно спаянные структуры с придаточной частью, относящейся к одному слову (или словосочетанию) в главной, называются предложениями </a:t>
            </a:r>
            <a:r>
              <a:rPr lang="ru-RU" b="1" dirty="0"/>
              <a:t>с присловной зависимостью</a:t>
            </a:r>
            <a:r>
              <a:rPr lang="ru-RU" dirty="0"/>
              <a:t>, или </a:t>
            </a:r>
            <a:r>
              <a:rPr lang="ru-RU" b="1" dirty="0"/>
              <a:t>нерасчлененными сложноподчиненными предложениями</a:t>
            </a:r>
            <a:r>
              <a:rPr lang="ru-RU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3397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27426-98CB-49E9-8D93-0A270F8CE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9414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Структурно-семантическая классификация сложноподчиненных предложений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078FCA-A996-4664-ADEB-150F50BD6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80160"/>
            <a:ext cx="10178322" cy="51328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В сложноподчиненных предложениях с присловной зависимостью синтаксические отношения между главной и придаточной частями строятся на </a:t>
            </a:r>
            <a:r>
              <a:rPr lang="ru-RU" b="1" dirty="0"/>
              <a:t>лексико-морфологической основе</a:t>
            </a:r>
            <a:r>
              <a:rPr lang="ru-RU" dirty="0"/>
              <a:t>, поскольку функция придаточной зависит от лексико-морфологической природы распространяемого ею слова:</a:t>
            </a:r>
          </a:p>
          <a:p>
            <a:pPr marL="0" indent="0" algn="just">
              <a:buNone/>
            </a:pPr>
            <a:r>
              <a:rPr lang="ru-RU" i="1" dirty="0"/>
              <a:t>Так ничего не поймав, я оглянулся и увидел отца, который погряз в воде.</a:t>
            </a:r>
          </a:p>
          <a:p>
            <a:pPr marL="0" indent="0" algn="just">
              <a:buNone/>
            </a:pPr>
            <a:r>
              <a:rPr lang="ru-RU" i="1" dirty="0"/>
              <a:t>- </a:t>
            </a:r>
            <a:r>
              <a:rPr lang="ru-RU" dirty="0"/>
              <a:t>придаточная часть с определительным значением распространяет словоформу </a:t>
            </a:r>
            <a:r>
              <a:rPr lang="ru-RU" i="1" dirty="0"/>
              <a:t>отца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i="1" dirty="0"/>
              <a:t>Уж я-то как лечащий врач отлично знаю, что ваша болезнь – в значительной степени плод вашего воображения.</a:t>
            </a:r>
          </a:p>
          <a:p>
            <a:pPr marL="0" indent="0" algn="just">
              <a:buNone/>
            </a:pPr>
            <a:r>
              <a:rPr lang="ru-RU" i="1" dirty="0"/>
              <a:t>- </a:t>
            </a:r>
            <a:r>
              <a:rPr lang="ru-RU" dirty="0"/>
              <a:t>придаточная часть с объектным/изъяснительным значеним распространяет переходный глагол </a:t>
            </a:r>
            <a:r>
              <a:rPr lang="ru-RU" i="1" dirty="0"/>
              <a:t>знаю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88249320"/>
      </p:ext>
    </p:extLst>
  </p:cSld>
  <p:clrMapOvr>
    <a:masterClrMapping/>
  </p:clrMapOvr>
</p:sld>
</file>

<file path=ppt/theme/theme1.xml><?xml version="1.0" encoding="utf-8"?>
<a:theme xmlns:a="http://schemas.openxmlformats.org/drawingml/2006/main" name="Odznáček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TM10001106[[fn=Značka]]</Template>
  <TotalTime>136</TotalTime>
  <Words>4612</Words>
  <Application>Microsoft Office PowerPoint</Application>
  <PresentationFormat>Širokoúhlá obrazovka</PresentationFormat>
  <Paragraphs>271</Paragraphs>
  <Slides>43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8" baseType="lpstr">
      <vt:lpstr>Arial</vt:lpstr>
      <vt:lpstr>Corbel</vt:lpstr>
      <vt:lpstr>Gill Sans MT</vt:lpstr>
      <vt:lpstr>Impact</vt:lpstr>
      <vt:lpstr>Odznáček</vt:lpstr>
      <vt:lpstr>Сложноподчиненные предложения</vt:lpstr>
      <vt:lpstr>Сложноподчиненное предложение</vt:lpstr>
      <vt:lpstr>Сложноподчиненное предложение</vt:lpstr>
      <vt:lpstr>Сложноподчиненное предложение</vt:lpstr>
      <vt:lpstr>Классификация Сложноподчиненных предложений</vt:lpstr>
      <vt:lpstr>Классификация Сложноподчиненных предложений</vt:lpstr>
      <vt:lpstr>Структурно-семантическая классификация сложноподчиненных предложений</vt:lpstr>
      <vt:lpstr>Структурно-семантическая классификация сложноподчиненных предложений</vt:lpstr>
      <vt:lpstr>Структурно-семантическая классификация сложноподчиненных предложений</vt:lpstr>
      <vt:lpstr>Структурно-семантическая классификация сложноподчиненных предложений</vt:lpstr>
      <vt:lpstr>Структурно-семантическая классификация сложноподчиненных предложений</vt:lpstr>
      <vt:lpstr>Структурно-семантическая классификация сложноподчиненных предложений</vt:lpstr>
      <vt:lpstr>Структурно-семантическая классификация сложноподчиненных предложений</vt:lpstr>
      <vt:lpstr>Структурно-семантическая классификация сложноподчиненных предложений</vt:lpstr>
      <vt:lpstr>Структурно-семантическая классификация сложноподчиненных предложений</vt:lpstr>
      <vt:lpstr>Сложноподчиненные предложения с придаточной частью определительной</vt:lpstr>
      <vt:lpstr>Сложноподчиненные предложения с придаточной частью определительной</vt:lpstr>
      <vt:lpstr>Сложноподчиненные предложения с придаточной частью определительной</vt:lpstr>
      <vt:lpstr>Сложноподчиненные предложения с придаточной частью определительной</vt:lpstr>
      <vt:lpstr>Сложноподчиненные предложения с придаточной частью определительной</vt:lpstr>
      <vt:lpstr>Сложноподчиненные предложения с придаточной частью определительной</vt:lpstr>
      <vt:lpstr>Сложноподчиненные предложения с придаточной частью определительной</vt:lpstr>
      <vt:lpstr>Сложноподчиненные предложения с придаточной частью определительной</vt:lpstr>
      <vt:lpstr>Сложноподчиненные предложения с придаточной частью определительной</vt:lpstr>
      <vt:lpstr>Сложноподчиненные предложения с придаточной частью определительной</vt:lpstr>
      <vt:lpstr>Сложноподчиненные предложения с придаточной частью определительной</vt:lpstr>
      <vt:lpstr>Сложноподчиненные предложения с придаточной частью определительной</vt:lpstr>
      <vt:lpstr>Сложноподчиненные предложения с придаточной частью определительной</vt:lpstr>
      <vt:lpstr>Сложноподчиненные предложения с придаточной частью определительной</vt:lpstr>
      <vt:lpstr>Сложноподчиненные предложения с придаточной частью изъяснительной</vt:lpstr>
      <vt:lpstr>Сложноподчиненные предложения с придаточной частью изъяснительной</vt:lpstr>
      <vt:lpstr>Сложноподчиненные предложения с придаточной частью изъяснительной</vt:lpstr>
      <vt:lpstr>Сложноподчиненные предложения с придаточной частью изъяснительной</vt:lpstr>
      <vt:lpstr>Сложноподчиненные предложения с придаточной частью изъяснительной</vt:lpstr>
      <vt:lpstr>Изъяснительные придаточные с союзным подчинением </vt:lpstr>
      <vt:lpstr>Изъяснительные придаточные с союзным подчинением </vt:lpstr>
      <vt:lpstr>Изъяснительные придаточные с относительным подчинением  </vt:lpstr>
      <vt:lpstr>Употребление соотносительных слов при изъяснительных придаточных   </vt:lpstr>
      <vt:lpstr>Употребление соотносительных слов при изъяснительных придаточных   </vt:lpstr>
      <vt:lpstr>Конструктивная роль соотносительного слова выявляется в следующих случаях   </vt:lpstr>
      <vt:lpstr>Конструктивная роль соотносительного слова выявляется в следующих случаях   </vt:lpstr>
      <vt:lpstr>Конструктивная роль соотносительного слова выявляется в следующих случаях  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Сложноподчиненные предложения</dc:title>
  <dc:creator>oxinity@outlook.cz</dc:creator>
  <cp:lastModifiedBy>oxinity@outlook.cz</cp:lastModifiedBy>
  <cp:revision>24</cp:revision>
  <dcterms:created xsi:type="dcterms:W3CDTF">2018-04-11T19:38:38Z</dcterms:created>
  <dcterms:modified xsi:type="dcterms:W3CDTF">2018-04-17T18:48:56Z</dcterms:modified>
</cp:coreProperties>
</file>