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125" d="100"/>
          <a:sy n="125" d="100"/>
        </p:scale>
        <p:origin x="2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cs-CZ"/>
              <a:t>Kliknutím lze upravit styl.</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48A87A34-81AB-432B-8DAE-1953F412C126}" type="datetimeFigureOut">
              <a:rPr lang="en-US" smtClean="0"/>
              <a:pPr/>
              <a:t>4/20/2018</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6D22F896-40B5-4ADD-8801-0D06FADFA095}"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20867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4286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98347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42825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48A87A34-81AB-432B-8DAE-1953F412C126}" type="datetimeFigureOut">
              <a:rPr lang="en-US" smtClean="0"/>
              <a:t>4/20/2018</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6D22F896-40B5-4ADD-8801-0D06FADFA095}"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9588997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30888250"/>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cs-CZ"/>
              <a:t>Kliknutím lze upravit styl.</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257300" y="2909102"/>
            <a:ext cx="4800600" cy="299639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633864" y="2909102"/>
            <a:ext cx="4800600" cy="299639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35247784"/>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68529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40578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cs-CZ"/>
              <a:t>Kliknutím lze upravit styl.</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65051" y="6375679"/>
            <a:ext cx="1233355" cy="348462"/>
          </a:xfrm>
        </p:spPr>
        <p:txBody>
          <a:bodyPr/>
          <a:lstStyle/>
          <a:p>
            <a:fld id="{48A87A34-81AB-432B-8DAE-1953F412C126}" type="datetimeFigureOut">
              <a:rPr lang="en-US" smtClean="0"/>
              <a:t>4/20/2018</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6D22F896-40B5-4ADD-8801-0D06FADFA095}"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84084401"/>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cs-CZ"/>
              <a:t>Kliknutím lze upravit styl.</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65950" y="6375679"/>
            <a:ext cx="1232456" cy="348462"/>
          </a:xfrm>
        </p:spPr>
        <p:txBody>
          <a:bodyPr/>
          <a:lstStyle/>
          <a:p>
            <a:fld id="{48A87A34-81AB-432B-8DAE-1953F412C126}" type="datetimeFigureOut">
              <a:rPr lang="en-US" smtClean="0"/>
              <a:t>4/20/2018</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17014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48A87A34-81AB-432B-8DAE-1953F412C126}" type="datetimeFigureOut">
              <a:rPr lang="en-US" smtClean="0"/>
              <a:pPr/>
              <a:t>4/20/2018</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6D22F896-40B5-4ADD-8801-0D06FADFA095}"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5233191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47BA4A-63C1-44B7-9D4F-8E0889B3F71C}"/>
              </a:ext>
            </a:extLst>
          </p:cNvPr>
          <p:cNvSpPr>
            <a:spLocks noGrp="1"/>
          </p:cNvSpPr>
          <p:nvPr>
            <p:ph type="ctrTitle"/>
          </p:nvPr>
        </p:nvSpPr>
        <p:spPr/>
        <p:txBody>
          <a:bodyPr>
            <a:noAutofit/>
          </a:bodyPr>
          <a:lstStyle/>
          <a:p>
            <a:r>
              <a:rPr lang="ru-RU" sz="4400" b="1" dirty="0"/>
              <a:t>Сложноподчиненные предложения детерминантные </a:t>
            </a:r>
            <a:r>
              <a:rPr lang="ru-RU" sz="4400" dirty="0"/>
              <a:t>(расчлененные)</a:t>
            </a:r>
            <a:br>
              <a:rPr lang="cs-CZ" sz="4400" dirty="0"/>
            </a:br>
            <a:endParaRPr lang="cs-CZ" sz="4400" dirty="0"/>
          </a:p>
        </p:txBody>
      </p:sp>
      <p:sp>
        <p:nvSpPr>
          <p:cNvPr id="3" name="Podnadpis 2">
            <a:extLst>
              <a:ext uri="{FF2B5EF4-FFF2-40B4-BE49-F238E27FC236}">
                <a16:creationId xmlns:a16="http://schemas.microsoft.com/office/drawing/2014/main" id="{64A3A275-FDDE-436E-8E07-0520E6096F12}"/>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269315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a:t>
            </a:r>
            <a:r>
              <a:rPr lang="ru-RU" sz="3200" b="1"/>
              <a:t>придаточные</a:t>
            </a:r>
            <a:r>
              <a:rPr lang="ru-RU" sz="3200"/>
              <a:t> причины</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251678" y="1408176"/>
            <a:ext cx="10178322" cy="5067439"/>
          </a:xfrm>
        </p:spPr>
        <p:txBody>
          <a:bodyPr>
            <a:normAutofit/>
          </a:bodyPr>
          <a:lstStyle/>
          <a:p>
            <a:pPr marL="0" indent="0" algn="just">
              <a:buNone/>
            </a:pPr>
            <a:r>
              <a:rPr lang="ru-RU" dirty="0"/>
              <a:t>Особенностью причинных союзов, включающих в себя </a:t>
            </a:r>
            <a:r>
              <a:rPr lang="ru-RU" b="1" dirty="0"/>
              <a:t>что</a:t>
            </a:r>
            <a:r>
              <a:rPr lang="ru-RU" dirty="0"/>
              <a:t>, является то, что они могут употребляться расчлененно, с паузой перед </a:t>
            </a:r>
            <a:r>
              <a:rPr lang="ru-RU" b="1" dirty="0"/>
              <a:t>что</a:t>
            </a:r>
            <a:r>
              <a:rPr lang="ru-RU" dirty="0"/>
              <a:t>, и как цельная союзная группа. </a:t>
            </a:r>
          </a:p>
          <a:p>
            <a:pPr marL="0" indent="0" algn="just">
              <a:buNone/>
            </a:pPr>
            <a:r>
              <a:rPr lang="ru-RU" i="1" dirty="0"/>
              <a:t>Базар кипел народом, потому что было воскресенье</a:t>
            </a:r>
            <a:r>
              <a:rPr lang="ru-RU" dirty="0"/>
              <a:t>.</a:t>
            </a:r>
          </a:p>
          <a:p>
            <a:pPr marL="0" indent="0" algn="just">
              <a:buNone/>
            </a:pPr>
            <a:r>
              <a:rPr lang="ru-RU" i="1" dirty="0"/>
              <a:t>Вы говорите неправду, и говорите всё это только потому, что боитесь меня</a:t>
            </a:r>
            <a:r>
              <a:rPr lang="ru-RU" dirty="0"/>
              <a:t>.</a:t>
            </a:r>
          </a:p>
          <a:p>
            <a:pPr marL="0" indent="0" algn="just">
              <a:buNone/>
            </a:pPr>
            <a:endParaRPr lang="ru-RU" dirty="0"/>
          </a:p>
          <a:p>
            <a:pPr marL="0" indent="0" algn="just">
              <a:buNone/>
            </a:pPr>
            <a:r>
              <a:rPr lang="ru-RU" dirty="0"/>
              <a:t>При расчленении союза в придаточной части предложения остается лишь союз </a:t>
            </a:r>
            <a:r>
              <a:rPr lang="ru-RU" b="1" dirty="0"/>
              <a:t>что</a:t>
            </a:r>
            <a:r>
              <a:rPr lang="ru-RU" dirty="0"/>
              <a:t>, а первая часть союза входит в главную часть предложения в качестве указательного слова, в других случаях - вся союзная группа помещается в придаточной части предложения:</a:t>
            </a:r>
            <a:endParaRPr lang="cs-CZ" dirty="0"/>
          </a:p>
          <a:p>
            <a:pPr marL="0" indent="0" algn="just">
              <a:buNone/>
            </a:pPr>
            <a:r>
              <a:rPr lang="ru-RU" i="1" dirty="0"/>
              <a:t>Сергею было неловко оттого, что говорил он с Павлом таким строгим и подчеркнуто официальным тоном. </a:t>
            </a:r>
          </a:p>
          <a:p>
            <a:pPr marL="0" indent="0" algn="just">
              <a:buNone/>
            </a:pPr>
            <a:r>
              <a:rPr lang="ru-RU" i="1" dirty="0"/>
              <a:t>За всё вас прощаю, оттого что сама во всём виновата.</a:t>
            </a:r>
            <a:endParaRPr lang="cs-CZ" i="1" dirty="0"/>
          </a:p>
          <a:p>
            <a:pPr marL="0" indent="0" algn="just">
              <a:buNone/>
            </a:pPr>
            <a:endParaRPr lang="ru-RU" dirty="0"/>
          </a:p>
          <a:p>
            <a:pPr marL="0" indent="0" algn="just">
              <a:buNone/>
            </a:pPr>
            <a:endParaRPr lang="cs-CZ" dirty="0"/>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1042257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a:t>
            </a:r>
            <a:r>
              <a:rPr lang="ru-RU" sz="3200" b="1"/>
              <a:t>придаточные</a:t>
            </a:r>
            <a:r>
              <a:rPr lang="ru-RU" sz="3200"/>
              <a:t> причины</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251678" y="1408177"/>
            <a:ext cx="10178322" cy="4471416"/>
          </a:xfrm>
        </p:spPr>
        <p:txBody>
          <a:bodyPr>
            <a:normAutofit/>
          </a:bodyPr>
          <a:lstStyle/>
          <a:p>
            <a:pPr marL="0" indent="0" algn="just">
              <a:buNone/>
            </a:pPr>
            <a:r>
              <a:rPr lang="ru-RU" dirty="0"/>
              <a:t>Сложноподчиненные предложения с соотношением </a:t>
            </a:r>
            <a:r>
              <a:rPr lang="ru-RU" i="1" dirty="0"/>
              <a:t>оттого... что, потому... что, оттого... чтобы</a:t>
            </a:r>
            <a:r>
              <a:rPr lang="ru-RU" dirty="0"/>
              <a:t> относятся к местоименно-союзному соотносительному типу.</a:t>
            </a:r>
            <a:endParaRPr lang="cs-CZ" dirty="0"/>
          </a:p>
          <a:p>
            <a:pPr marL="0" indent="0" algn="just">
              <a:buNone/>
            </a:pPr>
            <a:r>
              <a:rPr lang="ru-RU" dirty="0"/>
              <a:t>Наличие соотносительных слов </a:t>
            </a:r>
            <a:r>
              <a:rPr lang="ru-RU" b="1" i="1" dirty="0"/>
              <a:t>оттого, потому</a:t>
            </a:r>
            <a:r>
              <a:rPr lang="ru-RU" b="1" dirty="0"/>
              <a:t> </a:t>
            </a:r>
            <a:r>
              <a:rPr lang="ru-RU" dirty="0"/>
              <a:t>(очень редко </a:t>
            </a:r>
            <a:r>
              <a:rPr lang="ru-RU" b="1" i="1" dirty="0"/>
              <a:t>затем</a:t>
            </a:r>
            <a:r>
              <a:rPr lang="ru-RU" dirty="0"/>
              <a:t>) в главной, части обязательно в следующих случаях: </a:t>
            </a:r>
            <a:endParaRPr lang="cs-CZ" dirty="0"/>
          </a:p>
          <a:p>
            <a:pPr marL="457200" lvl="0" indent="-457200" algn="just">
              <a:buFont typeface="+mj-lt"/>
              <a:buAutoNum type="arabicPeriod"/>
            </a:pPr>
            <a:r>
              <a:rPr lang="ru-RU" dirty="0"/>
              <a:t>когда указание на причину подчеркивается специальными словами, усилительными и ограничительными частицами (</a:t>
            </a:r>
            <a:r>
              <a:rPr lang="ru-RU" b="1" i="1" dirty="0"/>
              <a:t>именно, собственно, только, лишь</a:t>
            </a:r>
            <a:r>
              <a:rPr lang="ru-RU" b="1" dirty="0"/>
              <a:t> </a:t>
            </a:r>
            <a:r>
              <a:rPr lang="ru-RU" dirty="0"/>
              <a:t>и т.д.). Таким образом, первая часть союза выделяется как рема, коммуникативно значимый компонент, чем подчеркивается важность приводимой причины: </a:t>
            </a:r>
            <a:endParaRPr lang="cs-CZ" dirty="0"/>
          </a:p>
          <a:p>
            <a:pPr algn="just"/>
            <a:r>
              <a:rPr lang="ru-RU" i="1" dirty="0"/>
              <a:t>Я согласился только потому, что вы мне симпатичны</a:t>
            </a:r>
            <a:r>
              <a:rPr lang="ru-RU" dirty="0"/>
              <a:t>.</a:t>
            </a:r>
          </a:p>
          <a:p>
            <a:pPr algn="just"/>
            <a:r>
              <a:rPr lang="ru-RU" i="1" dirty="0"/>
              <a:t>Да и на этот раз он зашел к Сидорову лишь потому, что случайно оказался в том районе.</a:t>
            </a:r>
            <a:endParaRPr lang="cs-CZ" dirty="0"/>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4273240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a:t>
            </a:r>
            <a:r>
              <a:rPr lang="ru-RU" sz="3200" b="1"/>
              <a:t>придаточные</a:t>
            </a:r>
            <a:r>
              <a:rPr lang="ru-RU" sz="3200"/>
              <a:t> причины</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5260848"/>
          </a:xfrm>
        </p:spPr>
        <p:txBody>
          <a:bodyPr>
            <a:normAutofit fontScale="92500" lnSpcReduction="10000"/>
          </a:bodyPr>
          <a:lstStyle/>
          <a:p>
            <a:pPr marL="0" lvl="0" indent="0" algn="just">
              <a:buNone/>
            </a:pPr>
            <a:r>
              <a:rPr lang="ru-RU" dirty="0"/>
              <a:t>2. при наличии вводных слов или словосочетаний при словах </a:t>
            </a:r>
            <a:r>
              <a:rPr lang="ru-RU" b="1" i="1" dirty="0"/>
              <a:t>оттого, потому</a:t>
            </a:r>
            <a:r>
              <a:rPr lang="ru-RU" dirty="0"/>
              <a:t> (</a:t>
            </a:r>
            <a:r>
              <a:rPr lang="ru-RU" b="1" i="1" dirty="0"/>
              <a:t>вероятно, может быть, во-первых</a:t>
            </a:r>
            <a:r>
              <a:rPr lang="ru-RU" b="1" dirty="0"/>
              <a:t> </a:t>
            </a:r>
            <a:r>
              <a:rPr lang="ru-RU" dirty="0"/>
              <a:t>и т.д.): </a:t>
            </a:r>
            <a:endParaRPr lang="cs-CZ" dirty="0"/>
          </a:p>
          <a:p>
            <a:pPr marL="0" indent="0" algn="just">
              <a:buNone/>
            </a:pPr>
            <a:r>
              <a:rPr lang="ru-RU" i="1" dirty="0"/>
              <a:t>Молодые тетеревята долго не откликались на мой свист, вероятно оттого, что я свистел недостаточно естественно. </a:t>
            </a:r>
          </a:p>
          <a:p>
            <a:pPr marL="0" indent="0" algn="just">
              <a:buNone/>
            </a:pPr>
            <a:endParaRPr lang="cs-CZ" dirty="0"/>
          </a:p>
          <a:p>
            <a:pPr marL="0" lvl="0" indent="0" algn="just">
              <a:buNone/>
            </a:pPr>
            <a:r>
              <a:rPr lang="ru-RU" dirty="0"/>
              <a:t>3. при указании на возможную, но на самом деле не имевшую места причину (при отрицании): </a:t>
            </a:r>
            <a:endParaRPr lang="cs-CZ" dirty="0"/>
          </a:p>
          <a:p>
            <a:pPr algn="just"/>
            <a:r>
              <a:rPr lang="ru-RU" i="1" dirty="0"/>
              <a:t>Она вернулась не потому, чтобы угодить ему, а просто захотела побыть дома; </a:t>
            </a:r>
            <a:endParaRPr lang="cs-CZ" dirty="0"/>
          </a:p>
          <a:p>
            <a:pPr algn="just"/>
            <a:r>
              <a:rPr lang="ru-RU" i="1" dirty="0"/>
              <a:t>Она любила Ричардсона не потому, чтобы прочла, не потому, что Грандисона она Ловласу предпочла... </a:t>
            </a:r>
            <a:r>
              <a:rPr lang="ru-RU" dirty="0"/>
              <a:t> </a:t>
            </a:r>
            <a:endParaRPr lang="cs-CZ" dirty="0"/>
          </a:p>
          <a:p>
            <a:pPr marL="0" indent="0" algn="just">
              <a:buNone/>
            </a:pPr>
            <a:r>
              <a:rPr lang="ru-RU" dirty="0"/>
              <a:t>В качестве соотносительных слов могут использоваться и сочетания </a:t>
            </a:r>
            <a:r>
              <a:rPr lang="ru-RU" b="1" i="1" dirty="0"/>
              <a:t>по той причине </a:t>
            </a:r>
            <a:r>
              <a:rPr lang="ru-RU" dirty="0"/>
              <a:t>и </a:t>
            </a:r>
            <a:r>
              <a:rPr lang="ru-RU" b="1" i="1" dirty="0"/>
              <a:t>на том основании</a:t>
            </a:r>
            <a:r>
              <a:rPr lang="ru-RU" dirty="0"/>
              <a:t>: </a:t>
            </a:r>
          </a:p>
          <a:p>
            <a:pPr algn="just"/>
            <a:r>
              <a:rPr lang="ru-RU" i="1" dirty="0"/>
              <a:t>Денег американец еще не прислал, на том основании, что, дескать, пока не окупилась еще плата переводчику</a:t>
            </a:r>
            <a:r>
              <a:rPr lang="ru-RU" dirty="0"/>
              <a:t>.</a:t>
            </a:r>
          </a:p>
          <a:p>
            <a:pPr algn="just"/>
            <a:r>
              <a:rPr lang="ru-RU" i="1" dirty="0"/>
              <a:t>Нельзя отрицать существование вещей только по той причине, что мы их не видим.</a:t>
            </a:r>
            <a:endParaRPr lang="cs-CZ" i="1" dirty="0"/>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849317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a:t>
            </a:r>
            <a:r>
              <a:rPr lang="ru-RU" sz="3200" b="1"/>
              <a:t>придаточные</a:t>
            </a:r>
            <a:r>
              <a:rPr lang="ru-RU" sz="3200"/>
              <a:t> причины</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a:bodyPr>
          <a:lstStyle/>
          <a:p>
            <a:pPr marL="0" indent="0" algn="just">
              <a:buNone/>
            </a:pPr>
            <a:r>
              <a:rPr lang="ru-RU" dirty="0"/>
              <a:t>Причинные союзы очень разнообразны по своей стилистической окраске. Союзы </a:t>
            </a:r>
            <a:r>
              <a:rPr lang="ru-RU" i="1" dirty="0"/>
              <a:t>потому что, оттого что, так как, поскольку</a:t>
            </a:r>
            <a:r>
              <a:rPr lang="ru-RU" dirty="0"/>
              <a:t> употребительны как в книжной, так и в разговорной речи. </a:t>
            </a:r>
            <a:endParaRPr lang="cs-CZ" dirty="0"/>
          </a:p>
          <a:p>
            <a:pPr marL="0" indent="0" algn="just">
              <a:buNone/>
            </a:pPr>
            <a:r>
              <a:rPr lang="ru-RU" dirty="0"/>
              <a:t>Союзы </a:t>
            </a:r>
            <a:r>
              <a:rPr lang="ru-RU" i="1" dirty="0"/>
              <a:t>благодаря тому что, вследствие того что, из-за того что, в силу того что, ввиду того что</a:t>
            </a:r>
            <a:r>
              <a:rPr lang="ru-RU" dirty="0"/>
              <a:t> почти исключительно относятся к книжной речи делового характера. </a:t>
            </a:r>
            <a:endParaRPr lang="cs-CZ" dirty="0"/>
          </a:p>
          <a:p>
            <a:pPr marL="0" indent="0" algn="just">
              <a:buNone/>
            </a:pPr>
            <a:r>
              <a:rPr lang="ru-RU" dirty="0"/>
              <a:t>Союз </a:t>
            </a:r>
            <a:r>
              <a:rPr lang="ru-RU" i="1" dirty="0"/>
              <a:t>ибо</a:t>
            </a:r>
            <a:r>
              <a:rPr lang="ru-RU" dirty="0"/>
              <a:t> имеет книжную окраску: </a:t>
            </a:r>
            <a:endParaRPr lang="cs-CZ" dirty="0"/>
          </a:p>
          <a:p>
            <a:pPr marL="0" indent="0" algn="just">
              <a:buNone/>
            </a:pPr>
            <a:r>
              <a:rPr lang="ru-RU" i="1" dirty="0"/>
              <a:t>Мария Ивановна сильно была встревожена, но молчала, ибо в высшей степени была одарена скромностью и осторожностью</a:t>
            </a:r>
            <a:r>
              <a:rPr lang="ru-RU" dirty="0"/>
              <a:t>. </a:t>
            </a:r>
            <a:endParaRPr lang="cs-CZ" dirty="0"/>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3364875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fontScale="90000"/>
          </a:bodyPr>
          <a:lstStyle/>
          <a:p>
            <a:pPr algn="ctr"/>
            <a:r>
              <a:rPr lang="ru-RU" sz="3200" b="1" dirty="0"/>
              <a:t>Детерминантные сложноподчиненные предложения – качественно-количественные придаточные</a:t>
            </a:r>
            <a:r>
              <a:rPr lang="ru-RU" sz="3200" dirty="0"/>
              <a:t> </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a:bodyPr>
          <a:lstStyle/>
          <a:p>
            <a:pPr marL="0" indent="0" algn="just">
              <a:buNone/>
            </a:pPr>
            <a:r>
              <a:rPr lang="ru-RU" dirty="0"/>
              <a:t>Сложноподчиненные предложения могут иметь общее значение </a:t>
            </a:r>
            <a:r>
              <a:rPr lang="ru-RU" b="1" dirty="0"/>
              <a:t>качественно-количественное</a:t>
            </a:r>
            <a:r>
              <a:rPr lang="ru-RU" dirty="0"/>
              <a:t>. Придаточные части в таком случае конкретизируют это значение либо как значение образа или способа действия (на переднем плане качественный оттенок), либо как значение меры или степени (на переднем плане количественный оттенок). Качественно-количественные значения часто бывают малодифференцированными:</a:t>
            </a:r>
          </a:p>
          <a:p>
            <a:pPr algn="just"/>
            <a:r>
              <a:rPr lang="ru-RU" i="1" dirty="0"/>
              <a:t>Маша так дружелюбно и крепко стиснула его руку, что сердце у него забилось от радости.</a:t>
            </a:r>
          </a:p>
          <a:p>
            <a:pPr algn="just"/>
            <a:r>
              <a:rPr lang="ru-RU" i="1" dirty="0"/>
              <a:t>Она была настолько красива, что никто не пытался за ней ухаживать. </a:t>
            </a:r>
          </a:p>
          <a:p>
            <a:pPr algn="just"/>
            <a:r>
              <a:rPr lang="ru-RU" i="1" dirty="0"/>
              <a:t>До того мне стало вдруг стыдно, что буквально слезы потекли по щекам моим.</a:t>
            </a:r>
            <a:r>
              <a:rPr lang="ru-RU" dirty="0"/>
              <a:t> </a:t>
            </a:r>
            <a:endParaRPr lang="cs-CZ" dirty="0"/>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4046725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fontScale="90000"/>
          </a:bodyPr>
          <a:lstStyle/>
          <a:p>
            <a:pPr algn="ctr"/>
            <a:r>
              <a:rPr lang="ru-RU" sz="3200" b="1" dirty="0"/>
              <a:t>Детерминантные сложноподчиненные предложения – качественно-количественные придаточные</a:t>
            </a:r>
            <a:r>
              <a:rPr lang="ru-RU" sz="3200" dirty="0"/>
              <a:t> </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5224272"/>
          </a:xfrm>
        </p:spPr>
        <p:txBody>
          <a:bodyPr>
            <a:normAutofit lnSpcReduction="10000"/>
          </a:bodyPr>
          <a:lstStyle/>
          <a:p>
            <a:pPr marL="0" indent="0" algn="just">
              <a:buNone/>
            </a:pPr>
            <a:r>
              <a:rPr lang="ru-RU" dirty="0"/>
              <a:t>Сложноподчиненные предложения с </a:t>
            </a:r>
            <a:r>
              <a:rPr lang="ru-RU" b="1" dirty="0"/>
              <a:t>придаточными образа действия, меры и степени</a:t>
            </a:r>
            <a:r>
              <a:rPr lang="ru-RU" dirty="0"/>
              <a:t> имеют в главной части местоименные слова, значение которых конкретизируется придаточной, присоединяемой обычно при помощи союзов. Таким образом, несмотря на различие в семантике, подчас очень тонкое и слабо уловимое, данные предложения едины по строению. Структурное единство определило и единый порядок расположения частей: придаточная часть всегда следует за главной.</a:t>
            </a:r>
            <a:endParaRPr lang="cs-CZ" dirty="0"/>
          </a:p>
          <a:p>
            <a:pPr marL="0" indent="0" algn="just">
              <a:buNone/>
            </a:pPr>
            <a:r>
              <a:rPr lang="ru-RU" i="1" dirty="0"/>
              <a:t>Трое офицеров, бывших в столовой, поздоровались с ним сухо и заговорили между собой вполголоса, так, чтоб он не слышал. </a:t>
            </a:r>
          </a:p>
          <a:p>
            <a:pPr marL="0" indent="0" algn="just">
              <a:buNone/>
            </a:pPr>
            <a:r>
              <a:rPr lang="ru-RU" i="1" dirty="0"/>
              <a:t>Плакала она так, что видеть это было не тяжело, хотя и грустно немножко</a:t>
            </a:r>
            <a:r>
              <a:rPr lang="ru-RU" dirty="0"/>
              <a:t>.</a:t>
            </a:r>
            <a:endParaRPr lang="cs-CZ" dirty="0"/>
          </a:p>
          <a:p>
            <a:pPr marL="0" indent="0" algn="just">
              <a:buNone/>
            </a:pPr>
            <a:r>
              <a:rPr lang="ru-RU" dirty="0"/>
              <a:t>придаточная часть содержит указание на качество действия (при этом дополнительное значение следствия, цели и пр.)</a:t>
            </a:r>
            <a:endParaRPr lang="cs-CZ" dirty="0"/>
          </a:p>
          <a:p>
            <a:pPr marL="0" indent="0" algn="just">
              <a:buNone/>
            </a:pPr>
            <a:r>
              <a:rPr lang="ru-RU" dirty="0"/>
              <a:t> </a:t>
            </a:r>
            <a:endParaRPr lang="cs-CZ" dirty="0"/>
          </a:p>
          <a:p>
            <a:pPr marL="0" indent="0" algn="just">
              <a:buNone/>
            </a:pPr>
            <a:r>
              <a:rPr lang="ru-RU" i="1" dirty="0"/>
              <a:t>Савельич так поражен был моими словами, что всплеснул руками и остолбенел</a:t>
            </a:r>
            <a:r>
              <a:rPr lang="ru-RU" dirty="0"/>
              <a:t>. придаточная часть обозначает степень проявления признака </a:t>
            </a:r>
            <a:endParaRPr lang="cs-CZ" dirty="0"/>
          </a:p>
          <a:p>
            <a:pPr marL="0" indent="0">
              <a:buNone/>
            </a:pPr>
            <a:endParaRPr lang="cs-CZ" dirty="0"/>
          </a:p>
        </p:txBody>
      </p:sp>
    </p:spTree>
    <p:extLst>
      <p:ext uri="{BB962C8B-B14F-4D97-AF65-F5344CB8AC3E}">
        <p14:creationId xmlns:p14="http://schemas.microsoft.com/office/powerpoint/2010/main" val="2169279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fontScale="90000"/>
          </a:bodyPr>
          <a:lstStyle/>
          <a:p>
            <a:pPr algn="ctr"/>
            <a:r>
              <a:rPr lang="ru-RU" sz="3200" b="1" dirty="0"/>
              <a:t>Детерминантные сложноподчиненные предложения – качественно-количественные придаточные</a:t>
            </a:r>
            <a:r>
              <a:rPr lang="ru-RU" sz="3200" dirty="0"/>
              <a:t> </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a:bodyPr>
          <a:lstStyle/>
          <a:p>
            <a:pPr marL="0" indent="0" algn="just">
              <a:buNone/>
            </a:pPr>
            <a:r>
              <a:rPr lang="ru-RU" dirty="0"/>
              <a:t>Придаточные образа действия, меры и степени присоединяются к главной посредством союзов </a:t>
            </a:r>
            <a:r>
              <a:rPr lang="ru-RU" b="1" i="1" dirty="0"/>
              <a:t>что</a:t>
            </a:r>
            <a:r>
              <a:rPr lang="ru-RU" dirty="0"/>
              <a:t> (в соотношении с </a:t>
            </a:r>
            <a:r>
              <a:rPr lang="ru-RU" i="1" dirty="0"/>
              <a:t>так, до того, настолько, сколько, таким образом, до такой степени</a:t>
            </a:r>
            <a:r>
              <a:rPr lang="ru-RU" dirty="0"/>
              <a:t>), </a:t>
            </a:r>
            <a:r>
              <a:rPr lang="ru-RU" b="1" i="1" dirty="0"/>
              <a:t>чтобы</a:t>
            </a:r>
            <a:r>
              <a:rPr lang="ru-RU" dirty="0"/>
              <a:t> (в соотношении с </a:t>
            </a:r>
            <a:r>
              <a:rPr lang="ru-RU" i="1" dirty="0"/>
              <a:t>так, таким образом</a:t>
            </a:r>
            <a:r>
              <a:rPr lang="ru-RU" dirty="0"/>
              <a:t>), </a:t>
            </a:r>
            <a:r>
              <a:rPr lang="ru-RU" b="1" i="1" dirty="0"/>
              <a:t>словно, точно</a:t>
            </a:r>
            <a:r>
              <a:rPr lang="ru-RU" dirty="0"/>
              <a:t> (в соотношении с </a:t>
            </a:r>
            <a:r>
              <a:rPr lang="ru-RU" i="1" dirty="0"/>
              <a:t>так, таким образом</a:t>
            </a:r>
            <a:r>
              <a:rPr lang="ru-RU" dirty="0"/>
              <a:t>), а также союзного слова </a:t>
            </a:r>
            <a:r>
              <a:rPr lang="ru-RU" b="1" i="1" dirty="0"/>
              <a:t>как</a:t>
            </a:r>
            <a:r>
              <a:rPr lang="ru-RU" dirty="0"/>
              <a:t> (в соотношении с </a:t>
            </a:r>
            <a:r>
              <a:rPr lang="ru-RU" i="1" dirty="0"/>
              <a:t>так</a:t>
            </a:r>
            <a:r>
              <a:rPr lang="ru-RU" dirty="0"/>
              <a:t>):</a:t>
            </a:r>
            <a:endParaRPr lang="cs-CZ" dirty="0"/>
          </a:p>
          <a:p>
            <a:pPr algn="just"/>
            <a:r>
              <a:rPr lang="ru-RU" i="1" dirty="0"/>
              <a:t>Вчера мы до того были утомлены, что даже не осмотрелись как следует. </a:t>
            </a:r>
            <a:endParaRPr lang="cs-CZ" dirty="0"/>
          </a:p>
          <a:p>
            <a:pPr algn="just"/>
            <a:r>
              <a:rPr lang="ru-RU" i="1" dirty="0"/>
              <a:t>Грей так задумался, что позабыл о хозяине</a:t>
            </a:r>
            <a:r>
              <a:rPr lang="ru-RU" dirty="0"/>
              <a:t>.</a:t>
            </a:r>
          </a:p>
          <a:p>
            <a:pPr algn="just"/>
            <a:r>
              <a:rPr lang="ru-RU" i="1" dirty="0"/>
              <a:t>Она выытирала губы салфеткой так крепко, чтоб все поняли: губы у нее не накрашены.</a:t>
            </a:r>
            <a:endParaRPr lang="cs-CZ" i="1" dirty="0"/>
          </a:p>
          <a:p>
            <a:pPr algn="just"/>
            <a:r>
              <a:rPr lang="ru-RU" i="1" dirty="0"/>
              <a:t>День казался таким высоким, будто небо распахнулось до самой глубины</a:t>
            </a:r>
            <a:r>
              <a:rPr lang="ru-RU" dirty="0"/>
              <a:t>. </a:t>
            </a:r>
            <a:endParaRPr lang="cs-CZ" dirty="0"/>
          </a:p>
          <a:p>
            <a:pPr algn="just"/>
            <a:r>
              <a:rPr lang="ru-RU" i="1" dirty="0"/>
              <a:t>Он потратил столько времени, сколько нужно было, чтобы хорошо подготовить задание.</a:t>
            </a:r>
            <a:endParaRPr lang="cs-CZ" dirty="0"/>
          </a:p>
          <a:p>
            <a:pPr marL="0" indent="0">
              <a:buNone/>
            </a:pPr>
            <a:endParaRPr lang="cs-CZ" dirty="0"/>
          </a:p>
        </p:txBody>
      </p:sp>
    </p:spTree>
    <p:extLst>
      <p:ext uri="{BB962C8B-B14F-4D97-AF65-F5344CB8AC3E}">
        <p14:creationId xmlns:p14="http://schemas.microsoft.com/office/powerpoint/2010/main" val="74760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сравнительные придаточные</a:t>
            </a:r>
            <a:r>
              <a:rPr lang="ru-RU" sz="3200" dirty="0"/>
              <a:t> </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a:bodyPr>
          <a:lstStyle/>
          <a:p>
            <a:pPr marL="0" indent="0" algn="just">
              <a:buNone/>
            </a:pPr>
            <a:r>
              <a:rPr lang="ru-RU" dirty="0"/>
              <a:t>Сравнительные придаточные поясняют главную часть предложения путем сравнения, основываясь на ассоциативной связи явлений. Сравнительные отношения выражаются союзами </a:t>
            </a:r>
            <a:r>
              <a:rPr lang="ru-RU" i="1" dirty="0"/>
              <a:t>как, подобно тому как, словно, будто, как будто, точно, как если бы. </a:t>
            </a:r>
            <a:r>
              <a:rPr lang="ru-RU" dirty="0"/>
              <a:t>Оттенки значений сравнительных придаточных разнообразны (собственно сравнение, уподобление, соответствие и др.) и определяются лексическим значением союзов. </a:t>
            </a:r>
            <a:endParaRPr lang="cs-CZ" dirty="0"/>
          </a:p>
          <a:p>
            <a:pPr marL="0" indent="0">
              <a:buNone/>
            </a:pPr>
            <a:endParaRPr lang="cs-CZ" dirty="0"/>
          </a:p>
        </p:txBody>
      </p:sp>
    </p:spTree>
    <p:extLst>
      <p:ext uri="{BB962C8B-B14F-4D97-AF65-F5344CB8AC3E}">
        <p14:creationId xmlns:p14="http://schemas.microsoft.com/office/powerpoint/2010/main" val="691643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сравнительные придаточные</a:t>
            </a:r>
            <a:r>
              <a:rPr lang="ru-RU" sz="3200" dirty="0"/>
              <a:t> </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a:bodyPr>
          <a:lstStyle/>
          <a:p>
            <a:pPr marL="0" indent="0" algn="just">
              <a:buNone/>
            </a:pPr>
            <a:r>
              <a:rPr lang="ru-RU" dirty="0"/>
              <a:t>Значение соответствия, равенства сравниваемых предметов или явлений передается придаточными с союзом </a:t>
            </a:r>
            <a:r>
              <a:rPr lang="ru-RU" b="1" i="1" dirty="0"/>
              <a:t>как </a:t>
            </a:r>
            <a:r>
              <a:rPr lang="ru-RU" dirty="0"/>
              <a:t>и</a:t>
            </a:r>
            <a:r>
              <a:rPr lang="ru-RU" b="1" i="1" dirty="0"/>
              <a:t> что</a:t>
            </a:r>
            <a:r>
              <a:rPr lang="ru-RU" dirty="0"/>
              <a:t>: </a:t>
            </a:r>
            <a:endParaRPr lang="cs-CZ" dirty="0"/>
          </a:p>
          <a:p>
            <a:pPr algn="just"/>
            <a:r>
              <a:rPr lang="ru-RU" i="1" dirty="0"/>
              <a:t>Выражение его лица было грустное и сонное, как будто его только что разбудили.</a:t>
            </a:r>
            <a:endParaRPr lang="cs-CZ" dirty="0"/>
          </a:p>
          <a:p>
            <a:pPr algn="just"/>
            <a:r>
              <a:rPr lang="ru-RU" i="1" dirty="0"/>
              <a:t>Борис еще поморщится немного, что пьяница пред чаркою вина</a:t>
            </a:r>
            <a:r>
              <a:rPr lang="ru-RU" dirty="0"/>
              <a:t>.</a:t>
            </a:r>
            <a:endParaRPr lang="cs-CZ" dirty="0"/>
          </a:p>
          <a:p>
            <a:pPr marL="0" indent="0" algn="just">
              <a:buNone/>
            </a:pPr>
            <a:r>
              <a:rPr lang="ru-RU" dirty="0"/>
              <a:t>Придаточные с союзами </a:t>
            </a:r>
            <a:r>
              <a:rPr lang="ru-RU" b="1" i="1" dirty="0"/>
              <a:t>словно, точно, будто, как будто, как если бы</a:t>
            </a:r>
            <a:r>
              <a:rPr lang="ru-RU" dirty="0"/>
              <a:t> содержат сравнение, которое представляется не как нечто реальное, а лишь как возможное (или воображаемое), т.е. имеют значение сравнительно-условное:</a:t>
            </a:r>
            <a:endParaRPr lang="cs-CZ" dirty="0"/>
          </a:p>
          <a:p>
            <a:pPr algn="just"/>
            <a:r>
              <a:rPr lang="ru-RU" i="1" dirty="0"/>
              <a:t>Море все в живых белых пятнах, словно бесчисленные стаи птиц опускались на его синюю равнину. </a:t>
            </a:r>
            <a:endParaRPr lang="cs-CZ" dirty="0"/>
          </a:p>
          <a:p>
            <a:pPr algn="just"/>
            <a:r>
              <a:rPr lang="ru-RU" i="1" dirty="0"/>
              <a:t>Она была возбуждена, будто только что получила известие самое радостное в своей жизни</a:t>
            </a:r>
            <a:r>
              <a:rPr lang="ru-RU" dirty="0"/>
              <a:t>.</a:t>
            </a:r>
            <a:endParaRPr lang="cs-CZ" dirty="0"/>
          </a:p>
          <a:p>
            <a:pPr marL="0" indent="0">
              <a:buNone/>
            </a:pPr>
            <a:endParaRPr lang="cs-CZ" dirty="0"/>
          </a:p>
        </p:txBody>
      </p:sp>
    </p:spTree>
    <p:extLst>
      <p:ext uri="{BB962C8B-B14F-4D97-AF65-F5344CB8AC3E}">
        <p14:creationId xmlns:p14="http://schemas.microsoft.com/office/powerpoint/2010/main" val="1028916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сравнительные придаточные</a:t>
            </a:r>
            <a:r>
              <a:rPr lang="ru-RU" sz="3200" dirty="0"/>
              <a:t> </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a:bodyPr>
          <a:lstStyle/>
          <a:p>
            <a:pPr marL="0" indent="0" algn="just">
              <a:buNone/>
            </a:pPr>
            <a:r>
              <a:rPr lang="ru-RU" u="sng" dirty="0"/>
              <a:t>Примечание</a:t>
            </a:r>
            <a:r>
              <a:rPr lang="ru-RU" dirty="0"/>
              <a:t>. С придаточными сравнительными по средствам связи и по значению сближаются сравнительные обороты: </a:t>
            </a:r>
            <a:endParaRPr lang="cs-CZ" dirty="0"/>
          </a:p>
          <a:p>
            <a:pPr marL="0" indent="0" algn="just">
              <a:buNone/>
            </a:pPr>
            <a:r>
              <a:rPr lang="ru-RU" i="1" dirty="0"/>
              <a:t>Хочу быть сильным, как Геркулес.</a:t>
            </a:r>
          </a:p>
          <a:p>
            <a:pPr marL="0" indent="0" algn="just">
              <a:buNone/>
            </a:pPr>
            <a:r>
              <a:rPr lang="ru-RU" i="1" dirty="0"/>
              <a:t>Мать, как и отец, ничем не смогла помочь ему. </a:t>
            </a:r>
            <a:endParaRPr lang="cs-CZ" dirty="0"/>
          </a:p>
          <a:p>
            <a:pPr marL="0" indent="0" algn="just">
              <a:buNone/>
            </a:pPr>
            <a:r>
              <a:rPr lang="ru-RU" i="1" dirty="0"/>
              <a:t>Вправо и влево от магистрального канала, словно сучья и ветки от могучего ствола дуба, разрослись каналы поменьше, густо опутали все поле</a:t>
            </a:r>
            <a:r>
              <a:rPr lang="ru-RU" dirty="0"/>
              <a:t>. </a:t>
            </a:r>
            <a:endParaRPr lang="cs-CZ" dirty="0"/>
          </a:p>
          <a:p>
            <a:pPr marL="0" indent="0" algn="just">
              <a:buNone/>
            </a:pPr>
            <a:r>
              <a:rPr lang="ru-RU" dirty="0"/>
              <a:t>Сравнительные обороты отличаются от сравнительных придаточных своей структурной неполнотой (в сравнении со структурой простого предложения), в результате чего в них не усматриваются признаки предикативного соединения слов:</a:t>
            </a:r>
          </a:p>
          <a:p>
            <a:pPr marL="0" indent="0" algn="just">
              <a:buNone/>
            </a:pPr>
            <a:r>
              <a:rPr lang="ru-RU" dirty="0"/>
              <a:t>Ср.: </a:t>
            </a:r>
            <a:r>
              <a:rPr lang="cs-CZ" i="1" dirty="0" err="1"/>
              <a:t>Каждый</a:t>
            </a:r>
            <a:r>
              <a:rPr lang="cs-CZ" i="1" dirty="0"/>
              <a:t> </a:t>
            </a:r>
            <a:r>
              <a:rPr lang="cs-CZ" i="1" dirty="0" err="1"/>
              <a:t>звук</a:t>
            </a:r>
            <a:r>
              <a:rPr lang="cs-CZ" i="1" dirty="0"/>
              <a:t> </a:t>
            </a:r>
            <a:r>
              <a:rPr lang="cs-CZ" i="1" dirty="0" err="1"/>
              <a:t>рождал</a:t>
            </a:r>
            <a:r>
              <a:rPr lang="cs-CZ" i="1" dirty="0"/>
              <a:t> </a:t>
            </a:r>
            <a:r>
              <a:rPr lang="cs-CZ" i="1" dirty="0" err="1"/>
              <a:t>какие-то</a:t>
            </a:r>
            <a:r>
              <a:rPr lang="cs-CZ" i="1" dirty="0"/>
              <a:t> </a:t>
            </a:r>
            <a:r>
              <a:rPr lang="cs-CZ" i="1" dirty="0" err="1"/>
              <a:t>искры</a:t>
            </a:r>
            <a:r>
              <a:rPr lang="cs-CZ" i="1" dirty="0"/>
              <a:t> и </a:t>
            </a:r>
            <a:r>
              <a:rPr lang="cs-CZ" i="1" dirty="0" err="1"/>
              <a:t>смутные</a:t>
            </a:r>
            <a:r>
              <a:rPr lang="cs-CZ" i="1" dirty="0"/>
              <a:t> </a:t>
            </a:r>
            <a:r>
              <a:rPr lang="cs-CZ" i="1" dirty="0" err="1"/>
              <a:t>запахи</a:t>
            </a:r>
            <a:r>
              <a:rPr lang="cs-CZ" i="1" dirty="0"/>
              <a:t>, </a:t>
            </a:r>
            <a:r>
              <a:rPr lang="cs-CZ" i="1" dirty="0" err="1"/>
              <a:t>как</a:t>
            </a:r>
            <a:r>
              <a:rPr lang="cs-CZ" i="1" dirty="0"/>
              <a:t> </a:t>
            </a:r>
            <a:r>
              <a:rPr lang="cs-CZ" i="1" dirty="0" err="1"/>
              <a:t>капля</a:t>
            </a:r>
            <a:r>
              <a:rPr lang="cs-CZ" i="1" dirty="0"/>
              <a:t> </a:t>
            </a:r>
            <a:r>
              <a:rPr lang="cs-CZ" i="1" dirty="0" err="1"/>
              <a:t>рождает</a:t>
            </a:r>
            <a:r>
              <a:rPr lang="cs-CZ" i="1" dirty="0"/>
              <a:t> </a:t>
            </a:r>
            <a:r>
              <a:rPr lang="cs-CZ" i="1" dirty="0" err="1"/>
              <a:t>дрожь</a:t>
            </a:r>
            <a:r>
              <a:rPr lang="cs-CZ" i="1" dirty="0"/>
              <a:t> </a:t>
            </a:r>
            <a:r>
              <a:rPr lang="cs-CZ" i="1" dirty="0" err="1"/>
              <a:t>воды</a:t>
            </a:r>
            <a:r>
              <a:rPr lang="ru-RU" i="1" dirty="0"/>
              <a:t>. </a:t>
            </a:r>
            <a:endParaRPr lang="cs-CZ" i="1" dirty="0"/>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1237123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Сложноподчиненные предложения детерминантные</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251678" y="1408176"/>
            <a:ext cx="10178322" cy="4956047"/>
          </a:xfrm>
        </p:spPr>
        <p:txBody>
          <a:bodyPr/>
          <a:lstStyle/>
          <a:p>
            <a:pPr marL="0" indent="0" algn="just">
              <a:buNone/>
            </a:pPr>
            <a:r>
              <a:rPr lang="ru-RU" dirty="0"/>
              <a:t>В детерминантных сложноподчиненных предложениях придаточная часть относится к главной в целом (как детерминант!), причем часто главная часть не требует распространения придаточной частью. Для расчлененных сложноподчиненных предложений дифференцирующим признаком является характер союзных средств. Классификация данного типа сложноподчиненных предложений основана на семантике союзов, так как семантический союз не просто определяет характер отношения, но и предопределяет структурные особенности сложноподчиненного предложения.</a:t>
            </a:r>
          </a:p>
          <a:p>
            <a:pPr marL="0" indent="0" algn="just">
              <a:buNone/>
            </a:pPr>
            <a:r>
              <a:rPr lang="ru-RU" dirty="0"/>
              <a:t>Союзы, закрепленные за определенными видами придаточных, т. е. с четко выраженной семантикой, называются семантическими (</a:t>
            </a:r>
            <a:r>
              <a:rPr lang="ru-RU" i="1" dirty="0"/>
              <a:t>так как, потому что </a:t>
            </a:r>
            <a:r>
              <a:rPr lang="ru-RU" dirty="0"/>
              <a:t>- причинные; </a:t>
            </a:r>
            <a:r>
              <a:rPr lang="ru-RU" i="1" dirty="0"/>
              <a:t>хотя, несмотря на то что</a:t>
            </a:r>
            <a:r>
              <a:rPr lang="ru-RU" dirty="0"/>
              <a:t> - уступительные и др.) . Союзы с неопределенной семантикой, употребляемые в различных видах придаточных и имеющие чисто синтаксическое значение, называются функциональными (</a:t>
            </a:r>
            <a:r>
              <a:rPr lang="ru-RU" i="1" dirty="0"/>
              <a:t>что, как </a:t>
            </a:r>
            <a:r>
              <a:rPr lang="ru-RU" dirty="0"/>
              <a:t>и др.). </a:t>
            </a:r>
            <a:endParaRPr lang="cs-CZ" dirty="0"/>
          </a:p>
          <a:p>
            <a:endParaRPr lang="cs-CZ" dirty="0"/>
          </a:p>
        </p:txBody>
      </p:sp>
    </p:spTree>
    <p:extLst>
      <p:ext uri="{BB962C8B-B14F-4D97-AF65-F5344CB8AC3E}">
        <p14:creationId xmlns:p14="http://schemas.microsoft.com/office/powerpoint/2010/main" val="16049684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придаточные</a:t>
            </a:r>
            <a:r>
              <a:rPr lang="ru-RU" sz="3200" dirty="0"/>
              <a:t> условия</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lnSpcReduction="10000"/>
          </a:bodyPr>
          <a:lstStyle/>
          <a:p>
            <a:pPr marL="0" indent="0" algn="just">
              <a:buNone/>
            </a:pPr>
            <a:r>
              <a:rPr lang="ru-RU" b="1" dirty="0"/>
              <a:t>Условные придаточные</a:t>
            </a:r>
            <a:r>
              <a:rPr lang="ru-RU" dirty="0"/>
              <a:t> содержат указание на условие, от которого зависит осуществление того, о чем говорится в главной части.</a:t>
            </a:r>
            <a:endParaRPr lang="cs-CZ" dirty="0"/>
          </a:p>
          <a:p>
            <a:pPr marL="0" indent="0" algn="just">
              <a:buNone/>
            </a:pPr>
            <a:r>
              <a:rPr lang="ru-RU" dirty="0"/>
              <a:t>Придаточные условные присоединяются к главной части предложения посредством союзов </a:t>
            </a:r>
            <a:r>
              <a:rPr lang="ru-RU" i="1" dirty="0"/>
              <a:t>если, ежели, коли (коль), как, как скоро, раз, когда, кабы, буде, ли... ли</a:t>
            </a:r>
            <a:r>
              <a:rPr lang="ru-RU" dirty="0"/>
              <a:t>.</a:t>
            </a:r>
            <a:endParaRPr lang="cs-CZ" dirty="0"/>
          </a:p>
          <a:p>
            <a:pPr algn="just"/>
            <a:r>
              <a:rPr lang="ru-RU" i="1" dirty="0"/>
              <a:t>Если придешь раньше, разогрей обед.</a:t>
            </a:r>
          </a:p>
          <a:p>
            <a:pPr algn="just"/>
            <a:r>
              <a:rPr lang="ru-RU" i="1" dirty="0"/>
              <a:t>Раз ты уезжаешь, то оставь вещи у меня.</a:t>
            </a:r>
          </a:p>
          <a:p>
            <a:pPr marL="0" indent="0" algn="just">
              <a:buNone/>
            </a:pPr>
            <a:endParaRPr lang="ru-RU" i="1" dirty="0"/>
          </a:p>
          <a:p>
            <a:pPr marL="0" indent="0" algn="just">
              <a:buNone/>
            </a:pPr>
            <a:r>
              <a:rPr lang="ru-RU" dirty="0"/>
              <a:t>Однако отношение обусловленности может быть передано и без специальных союзов, при помощи лексико-морфологических средств (с формой повелительного или сослагательного наклонения): </a:t>
            </a:r>
            <a:endParaRPr lang="cs-CZ" dirty="0"/>
          </a:p>
          <a:p>
            <a:pPr algn="just"/>
            <a:r>
              <a:rPr lang="ru-RU" i="1" dirty="0"/>
              <a:t>Не были бы живы - ваш покорный слуга не имел бы удовольствия вас здесь видеть...</a:t>
            </a:r>
            <a:endParaRPr lang="cs-CZ" dirty="0"/>
          </a:p>
          <a:p>
            <a:pPr algn="just"/>
            <a:r>
              <a:rPr lang="ru-RU" i="1" dirty="0"/>
              <a:t>Знай я об этом раньше, приехал бы к вам еще вчера.</a:t>
            </a:r>
            <a:endParaRPr lang="cs-CZ" dirty="0"/>
          </a:p>
          <a:p>
            <a:pPr marL="0" indent="0" algn="just">
              <a:buNone/>
            </a:pPr>
            <a:r>
              <a:rPr lang="ru-RU" dirty="0"/>
              <a:t>Такие предложения особенно распространены в разговорной речи.</a:t>
            </a:r>
            <a:endParaRPr lang="cs-CZ" dirty="0"/>
          </a:p>
          <a:p>
            <a:pPr marL="0" indent="0">
              <a:buNone/>
            </a:pPr>
            <a:endParaRPr lang="cs-CZ" dirty="0"/>
          </a:p>
        </p:txBody>
      </p:sp>
    </p:spTree>
    <p:extLst>
      <p:ext uri="{BB962C8B-B14F-4D97-AF65-F5344CB8AC3E}">
        <p14:creationId xmlns:p14="http://schemas.microsoft.com/office/powerpoint/2010/main" val="2742872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придаточные</a:t>
            </a:r>
            <a:r>
              <a:rPr lang="ru-RU" sz="3200" dirty="0"/>
              <a:t> условия</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a:bodyPr>
          <a:lstStyle/>
          <a:p>
            <a:pPr marL="0" indent="0" algn="just">
              <a:buNone/>
            </a:pPr>
            <a:r>
              <a:rPr lang="ru-RU" dirty="0"/>
              <a:t>Отношения обусловленности могут подчеркиваться сочетанием </a:t>
            </a:r>
            <a:r>
              <a:rPr lang="ru-RU" b="1" i="1" dirty="0"/>
              <a:t>в том случае</a:t>
            </a:r>
            <a:r>
              <a:rPr lang="ru-RU" dirty="0"/>
              <a:t>: </a:t>
            </a:r>
            <a:endParaRPr lang="cs-CZ" dirty="0"/>
          </a:p>
          <a:p>
            <a:pPr algn="just"/>
            <a:r>
              <a:rPr lang="ru-RU" dirty="0"/>
              <a:t>Он имеет шанс спастись даже в том случае, если эти трое поднимут запоздалую тревогу.</a:t>
            </a:r>
            <a:endParaRPr lang="cs-CZ" dirty="0"/>
          </a:p>
          <a:p>
            <a:pPr algn="just"/>
            <a:r>
              <a:rPr lang="ru-RU" dirty="0"/>
              <a:t>Даже в том случае, если я ничего не выбираю, я тем самым все-таки выбираю.</a:t>
            </a:r>
          </a:p>
          <a:p>
            <a:pPr marL="0" indent="0" algn="just">
              <a:buNone/>
            </a:pPr>
            <a:endParaRPr lang="ru-RU" dirty="0"/>
          </a:p>
          <a:p>
            <a:pPr marL="0" indent="0" algn="just">
              <a:buNone/>
            </a:pPr>
            <a:r>
              <a:rPr lang="ru-RU" dirty="0"/>
              <a:t>Условные придаточные по отношению к главной части могут занимать любое положение, хотя более характерна препозиция придаточной, так как при таком расположении частей более четко передаются условно-следственные отношения. </a:t>
            </a:r>
          </a:p>
          <a:p>
            <a:pPr marL="0" indent="0" algn="just">
              <a:buNone/>
            </a:pPr>
            <a:endParaRPr lang="cs-CZ" dirty="0"/>
          </a:p>
          <a:p>
            <a:pPr marL="0" indent="0" algn="just">
              <a:buNone/>
            </a:pPr>
            <a:r>
              <a:rPr lang="ru-RU" dirty="0"/>
              <a:t>Сложные предложения с придаточными условными имеют две разновидности: </a:t>
            </a:r>
            <a:endParaRPr lang="cs-CZ" dirty="0"/>
          </a:p>
          <a:p>
            <a:pPr marL="0" indent="0" algn="just">
              <a:buNone/>
            </a:pPr>
            <a:r>
              <a:rPr lang="ru-RU" dirty="0"/>
              <a:t>1) предложения с реальным условием </a:t>
            </a:r>
            <a:endParaRPr lang="cs-CZ" dirty="0"/>
          </a:p>
          <a:p>
            <a:pPr marL="0" indent="0" algn="just">
              <a:buNone/>
            </a:pPr>
            <a:r>
              <a:rPr lang="ru-RU" dirty="0"/>
              <a:t>2) предложения с желаемым, возможным или предполагаемым условием.</a:t>
            </a:r>
            <a:endParaRPr lang="cs-CZ" dirty="0"/>
          </a:p>
          <a:p>
            <a:pPr marL="0" indent="0">
              <a:buNone/>
            </a:pPr>
            <a:endParaRPr lang="cs-CZ" dirty="0"/>
          </a:p>
        </p:txBody>
      </p:sp>
    </p:spTree>
    <p:extLst>
      <p:ext uri="{BB962C8B-B14F-4D97-AF65-F5344CB8AC3E}">
        <p14:creationId xmlns:p14="http://schemas.microsoft.com/office/powerpoint/2010/main" val="459182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придаточные</a:t>
            </a:r>
            <a:r>
              <a:rPr lang="ru-RU" sz="3200" dirty="0"/>
              <a:t> условия</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fontScale="92500" lnSpcReduction="10000"/>
          </a:bodyPr>
          <a:lstStyle/>
          <a:p>
            <a:pPr marL="0" indent="0" algn="just">
              <a:buNone/>
            </a:pPr>
            <a:r>
              <a:rPr lang="ru-RU" dirty="0"/>
              <a:t>В предложениях первой группы (</a:t>
            </a:r>
            <a:r>
              <a:rPr lang="ru-RU" b="1" dirty="0"/>
              <a:t>с реальным условием</a:t>
            </a:r>
            <a:r>
              <a:rPr lang="ru-RU" dirty="0"/>
              <a:t>) придаточные присоединяются при помощи союзов </a:t>
            </a:r>
            <a:r>
              <a:rPr lang="ru-RU" i="1" dirty="0"/>
              <a:t>если, ежели, коли (коль), как скоро, как, раз, буде, когда, ли... ли</a:t>
            </a:r>
            <a:r>
              <a:rPr lang="ru-RU" dirty="0"/>
              <a:t>.</a:t>
            </a:r>
            <a:endParaRPr lang="cs-CZ" dirty="0"/>
          </a:p>
          <a:p>
            <a:pPr marL="0" indent="0" algn="just">
              <a:buNone/>
            </a:pPr>
            <a:r>
              <a:rPr lang="ru-RU" dirty="0"/>
              <a:t>Наиболее употребителен союз </a:t>
            </a:r>
            <a:r>
              <a:rPr lang="ru-RU" b="1" i="1" dirty="0"/>
              <a:t>если</a:t>
            </a:r>
            <a:r>
              <a:rPr lang="ru-RU" dirty="0"/>
              <a:t>, стилистически нейтральный: </a:t>
            </a:r>
            <a:endParaRPr lang="cs-CZ" dirty="0"/>
          </a:p>
          <a:p>
            <a:pPr marL="0" indent="0" algn="just">
              <a:buNone/>
            </a:pPr>
            <a:r>
              <a:rPr lang="ru-RU" i="1" dirty="0"/>
              <a:t>Не жалко сил, если они дают такие результаты</a:t>
            </a:r>
            <a:r>
              <a:rPr lang="ru-RU" dirty="0"/>
              <a:t>.</a:t>
            </a:r>
            <a:endParaRPr lang="cs-CZ" dirty="0"/>
          </a:p>
          <a:p>
            <a:pPr marL="0" indent="0" algn="just">
              <a:buNone/>
            </a:pPr>
            <a:r>
              <a:rPr lang="ru-RU" dirty="0"/>
              <a:t>При обозначении нескольких условий может использоваться повторяющийся союз </a:t>
            </a:r>
            <a:r>
              <a:rPr lang="ru-RU" b="1" i="1" dirty="0"/>
              <a:t>ли</a:t>
            </a:r>
            <a:r>
              <a:rPr lang="ru-RU" dirty="0"/>
              <a:t>: </a:t>
            </a:r>
            <a:r>
              <a:rPr lang="ru-RU" i="1" dirty="0"/>
              <a:t>Горит ли африканский день, свежеет ли ночная тень, всечасно роскошь и искусства ей тешат дремлющие чувства</a:t>
            </a:r>
            <a:r>
              <a:rPr lang="ru-RU" dirty="0"/>
              <a:t>.</a:t>
            </a:r>
            <a:endParaRPr lang="cs-CZ" dirty="0"/>
          </a:p>
          <a:p>
            <a:pPr marL="0" indent="0" algn="just">
              <a:buNone/>
            </a:pPr>
            <a:r>
              <a:rPr lang="ru-RU" dirty="0"/>
              <a:t>Союз </a:t>
            </a:r>
            <a:r>
              <a:rPr lang="ru-RU" b="1" i="1" dirty="0"/>
              <a:t>раз</a:t>
            </a:r>
            <a:r>
              <a:rPr lang="ru-RU" dirty="0"/>
              <a:t>, характерный для разговорной речи, обычно указывает на осуществившееся условие и вывод, вытекающий из него. Сложные предложения с союзом </a:t>
            </a:r>
            <a:r>
              <a:rPr lang="ru-RU" i="1" dirty="0"/>
              <a:t>раз</a:t>
            </a:r>
            <a:r>
              <a:rPr lang="ru-RU" dirty="0"/>
              <a:t> осложняются причинными отношениями: </a:t>
            </a:r>
            <a:endParaRPr lang="cs-CZ" dirty="0"/>
          </a:p>
          <a:p>
            <a:pPr marL="0" indent="0" algn="just">
              <a:buNone/>
            </a:pPr>
            <a:r>
              <a:rPr lang="ru-RU" i="1" dirty="0"/>
              <a:t>Раз выбор зависит от меня, значит, я участвую в развитии событий своей свободной волей</a:t>
            </a:r>
            <a:r>
              <a:rPr lang="ru-RU" dirty="0"/>
              <a:t>. </a:t>
            </a:r>
            <a:endParaRPr lang="cs-CZ" dirty="0"/>
          </a:p>
          <a:p>
            <a:pPr marL="0" indent="0" algn="just">
              <a:buNone/>
            </a:pPr>
            <a:r>
              <a:rPr lang="ru-RU" dirty="0"/>
              <a:t>Причинный оттенок может выступать и при других союзах (</a:t>
            </a:r>
            <a:r>
              <a:rPr lang="ru-RU" i="1" dirty="0"/>
              <a:t>если, ежели, коли</a:t>
            </a:r>
            <a:r>
              <a:rPr lang="ru-RU" dirty="0"/>
              <a:t>) и обычно подчеркивается частицей </a:t>
            </a:r>
            <a:r>
              <a:rPr lang="ru-RU" b="1" i="1" dirty="0"/>
              <a:t>уж</a:t>
            </a:r>
            <a:r>
              <a:rPr lang="ru-RU" dirty="0"/>
              <a:t>: </a:t>
            </a:r>
            <a:endParaRPr lang="cs-CZ" dirty="0"/>
          </a:p>
          <a:p>
            <a:pPr marL="0" indent="0" algn="just">
              <a:buNone/>
            </a:pPr>
            <a:r>
              <a:rPr lang="ru-RU" i="1" dirty="0"/>
              <a:t>Ежели уж вы приглашаете, то я останусь</a:t>
            </a:r>
            <a:r>
              <a:rPr lang="ru-RU" dirty="0"/>
              <a:t>.</a:t>
            </a:r>
            <a:endParaRPr lang="cs-CZ" dirty="0"/>
          </a:p>
          <a:p>
            <a:pPr marL="0" indent="0">
              <a:buNone/>
            </a:pPr>
            <a:endParaRPr lang="cs-CZ" dirty="0"/>
          </a:p>
        </p:txBody>
      </p:sp>
    </p:spTree>
    <p:extLst>
      <p:ext uri="{BB962C8B-B14F-4D97-AF65-F5344CB8AC3E}">
        <p14:creationId xmlns:p14="http://schemas.microsoft.com/office/powerpoint/2010/main" val="3398102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придаточные</a:t>
            </a:r>
            <a:r>
              <a:rPr lang="ru-RU" sz="3200" dirty="0"/>
              <a:t> условия</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a:bodyPr>
          <a:lstStyle/>
          <a:p>
            <a:pPr marL="0" indent="0" algn="just">
              <a:buNone/>
            </a:pPr>
            <a:r>
              <a:rPr lang="ru-RU" dirty="0"/>
              <a:t>В предложениях второй группы (</a:t>
            </a:r>
            <a:r>
              <a:rPr lang="ru-RU" b="1" dirty="0"/>
              <a:t>с желаемым, возможным или предполагаемым условием</a:t>
            </a:r>
            <a:r>
              <a:rPr lang="ru-RU" dirty="0"/>
              <a:t>) придаточные присоединяются при помощи союзов </a:t>
            </a:r>
            <a:r>
              <a:rPr lang="ru-RU" i="1" dirty="0"/>
              <a:t>если, ежели, когда, коли </a:t>
            </a:r>
            <a:r>
              <a:rPr lang="ru-RU" dirty="0"/>
              <a:t>в сочетании с частицей бы (при сослагательном наклонении глаголов), а также посредством специального союза </a:t>
            </a:r>
            <a:r>
              <a:rPr lang="ru-RU" i="1" dirty="0"/>
              <a:t>кабы</a:t>
            </a:r>
            <a:r>
              <a:rPr lang="ru-RU" dirty="0"/>
              <a:t>:</a:t>
            </a:r>
            <a:endParaRPr lang="cs-CZ" dirty="0"/>
          </a:p>
          <a:p>
            <a:pPr marL="0" indent="0" algn="just">
              <a:buNone/>
            </a:pPr>
            <a:r>
              <a:rPr lang="ru-RU" i="1" dirty="0"/>
              <a:t>Если бы мы встретились раньше, наша жизнь бы была иной</a:t>
            </a:r>
            <a:r>
              <a:rPr lang="ru-RU" dirty="0"/>
              <a:t>.</a:t>
            </a:r>
          </a:p>
          <a:p>
            <a:pPr marL="0" indent="0" algn="just">
              <a:buNone/>
            </a:pPr>
            <a:r>
              <a:rPr lang="ru-RU" i="1" dirty="0"/>
              <a:t>Когда дети здоровы, я спокоен.</a:t>
            </a:r>
          </a:p>
          <a:p>
            <a:pPr marL="0" indent="0" algn="just">
              <a:buNone/>
            </a:pPr>
            <a:endParaRPr lang="cs-CZ" i="1" dirty="0"/>
          </a:p>
          <a:p>
            <a:pPr marL="0" indent="0" algn="just">
              <a:buNone/>
            </a:pPr>
            <a:r>
              <a:rPr lang="ru-RU" dirty="0"/>
              <a:t>Союз </a:t>
            </a:r>
            <a:r>
              <a:rPr lang="ru-RU" b="1" i="1" dirty="0"/>
              <a:t>кабы</a:t>
            </a:r>
            <a:r>
              <a:rPr lang="ru-RU" dirty="0"/>
              <a:t> имеет фольклорный характер: </a:t>
            </a:r>
            <a:endParaRPr lang="cs-CZ" dirty="0"/>
          </a:p>
          <a:p>
            <a:pPr marL="0" indent="0" algn="just">
              <a:buNone/>
            </a:pPr>
            <a:r>
              <a:rPr lang="ru-RU" i="1" dirty="0"/>
              <a:t>- Кабы я была царица, - третья молвила сестрица, - я б для батюшки-царя родила богатыря</a:t>
            </a:r>
            <a:r>
              <a:rPr lang="ru-RU" dirty="0"/>
              <a:t>.</a:t>
            </a:r>
            <a:endParaRPr lang="cs-CZ" dirty="0"/>
          </a:p>
          <a:p>
            <a:pPr marL="0" indent="0">
              <a:buNone/>
            </a:pPr>
            <a:endParaRPr lang="cs-CZ" dirty="0"/>
          </a:p>
        </p:txBody>
      </p:sp>
    </p:spTree>
    <p:extLst>
      <p:ext uri="{BB962C8B-B14F-4D97-AF65-F5344CB8AC3E}">
        <p14:creationId xmlns:p14="http://schemas.microsoft.com/office/powerpoint/2010/main" val="3212042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придаточные</a:t>
            </a:r>
            <a:r>
              <a:rPr lang="ru-RU" sz="3200" dirty="0"/>
              <a:t> уступки</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5132832"/>
          </a:xfrm>
        </p:spPr>
        <p:txBody>
          <a:bodyPr>
            <a:normAutofit/>
          </a:bodyPr>
          <a:lstStyle/>
          <a:p>
            <a:pPr marL="0" indent="0" algn="just">
              <a:buNone/>
            </a:pPr>
            <a:r>
              <a:rPr lang="ru-RU" b="1" dirty="0"/>
              <a:t>Уступительные придаточные</a:t>
            </a:r>
            <a:r>
              <a:rPr lang="ru-RU" dirty="0"/>
              <a:t> содержат указание на условие, вопреки которому совершается то, о чем говорится в главной части предложения:</a:t>
            </a:r>
            <a:endParaRPr lang="cs-CZ" dirty="0"/>
          </a:p>
          <a:p>
            <a:pPr marL="0" indent="0" algn="just">
              <a:buNone/>
            </a:pPr>
            <a:r>
              <a:rPr lang="ru-RU" i="1" dirty="0"/>
              <a:t>Я уговорил Шакирова идти берегом, хотя это был длиннейший путь.</a:t>
            </a:r>
            <a:endParaRPr lang="cs-CZ" dirty="0"/>
          </a:p>
          <a:p>
            <a:pPr marL="0" indent="0" algn="just">
              <a:buNone/>
            </a:pPr>
            <a:r>
              <a:rPr lang="ru-RU" dirty="0"/>
              <a:t>в предложении содержится указание на то, что в главной части предложения излагается нечто противоположное тому, что логически должно было бы вытекать из сказанного в придаточной.</a:t>
            </a:r>
            <a:endParaRPr lang="cs-CZ" dirty="0"/>
          </a:p>
          <a:p>
            <a:pPr marL="0" indent="0" algn="just">
              <a:buNone/>
            </a:pPr>
            <a:endParaRPr lang="ru-RU" dirty="0"/>
          </a:p>
          <a:p>
            <a:pPr marL="0" indent="0" algn="just">
              <a:buNone/>
            </a:pPr>
            <a:r>
              <a:rPr lang="ru-RU" dirty="0"/>
              <a:t>Противопоставление сообщений главной и придаточной частей предложения, имеющееся в сложных предложениях с придаточными уступительными, роднит их со сложносочиненными предложениями с противительными отношениями. Однако составные части последних более равноправны, в них нет оттенка обусловленности. </a:t>
            </a:r>
          </a:p>
          <a:p>
            <a:pPr marL="0" indent="0" algn="just">
              <a:buNone/>
            </a:pPr>
            <a:r>
              <a:rPr lang="ru-RU" dirty="0"/>
              <a:t>Ср.: </a:t>
            </a:r>
            <a:r>
              <a:rPr lang="ru-RU" i="1" dirty="0"/>
              <a:t>Было темно, но мы не прекратили поисков. - Хотя было темно, мы не прекратили поисков</a:t>
            </a:r>
            <a:r>
              <a:rPr lang="ru-RU" dirty="0"/>
              <a:t>.</a:t>
            </a:r>
            <a:endParaRPr lang="cs-CZ" dirty="0"/>
          </a:p>
          <a:p>
            <a:pPr marL="0" indent="0">
              <a:buNone/>
            </a:pPr>
            <a:endParaRPr lang="cs-CZ" dirty="0"/>
          </a:p>
        </p:txBody>
      </p:sp>
    </p:spTree>
    <p:extLst>
      <p:ext uri="{BB962C8B-B14F-4D97-AF65-F5344CB8AC3E}">
        <p14:creationId xmlns:p14="http://schemas.microsoft.com/office/powerpoint/2010/main" val="8668069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придаточные</a:t>
            </a:r>
            <a:r>
              <a:rPr lang="ru-RU" sz="3200" dirty="0"/>
              <a:t> уступки</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lnSpcReduction="10000"/>
          </a:bodyPr>
          <a:lstStyle/>
          <a:p>
            <a:pPr marL="0" indent="0" algn="just">
              <a:buNone/>
            </a:pPr>
            <a:r>
              <a:rPr lang="ru-RU" dirty="0"/>
              <a:t>Придаточные уступительные присоединяются к главной части посредством союзов и союзных сочетаний </a:t>
            </a:r>
            <a:r>
              <a:rPr lang="ru-RU" i="1" dirty="0"/>
              <a:t>хотя (хоть), несмотря на то что, невзирая на то что, пускай, пусть, даром что </a:t>
            </a:r>
            <a:r>
              <a:rPr lang="ru-RU" dirty="0"/>
              <a:t>(разг):</a:t>
            </a:r>
            <a:endParaRPr lang="cs-CZ" dirty="0"/>
          </a:p>
          <a:p>
            <a:pPr algn="just"/>
            <a:r>
              <a:rPr lang="ru-RU" i="1" dirty="0"/>
              <a:t>Мы с Иваном до слез хохотали, хотя история сама по себе грустная.</a:t>
            </a:r>
          </a:p>
          <a:p>
            <a:pPr algn="just"/>
            <a:r>
              <a:rPr lang="ru-RU" i="1" dirty="0"/>
              <a:t>Пусть вы недовольны собой, но для других вы прекрасны!</a:t>
            </a:r>
            <a:endParaRPr lang="cs-CZ" i="1" dirty="0"/>
          </a:p>
          <a:p>
            <a:pPr algn="just"/>
            <a:r>
              <a:rPr lang="ru-RU" i="1" dirty="0"/>
              <a:t>Он весь был ясно виден, даром что ехал в тени</a:t>
            </a:r>
            <a:r>
              <a:rPr lang="ru-RU" dirty="0"/>
              <a:t>.</a:t>
            </a:r>
            <a:endParaRPr lang="cs-CZ" dirty="0"/>
          </a:p>
          <a:p>
            <a:pPr marL="0" indent="0" algn="just">
              <a:buNone/>
            </a:pPr>
            <a:endParaRPr lang="ru-RU" dirty="0"/>
          </a:p>
          <a:p>
            <a:pPr marL="0" indent="0" algn="just">
              <a:buNone/>
            </a:pPr>
            <a:r>
              <a:rPr lang="ru-RU" dirty="0"/>
              <a:t>Союзы </a:t>
            </a:r>
            <a:r>
              <a:rPr lang="ru-RU" i="1" dirty="0"/>
              <a:t>несмотря на то что, невзирая на то что</a:t>
            </a:r>
            <a:r>
              <a:rPr lang="ru-RU" dirty="0"/>
              <a:t> имеют более книжный характер и могут употребляться расчлененно: </a:t>
            </a:r>
            <a:endParaRPr lang="cs-CZ" dirty="0"/>
          </a:p>
          <a:p>
            <a:pPr algn="just"/>
            <a:r>
              <a:rPr lang="ru-RU" i="1" dirty="0"/>
              <a:t>Несмотря на то, что было холодно, снег на воротнике таял весьма скоро.</a:t>
            </a:r>
            <a:endParaRPr lang="cs-CZ" dirty="0"/>
          </a:p>
          <a:p>
            <a:pPr marL="0" indent="0" algn="just">
              <a:buNone/>
            </a:pPr>
            <a:r>
              <a:rPr lang="ru-RU" dirty="0"/>
              <a:t>Придаточные уступительные могут располагаться в любом месте по отношению к главной, причем препозитивное положение придаточной подчеркивает несоответствие между содержанием частей.</a:t>
            </a:r>
            <a:endParaRPr lang="cs-CZ" dirty="0"/>
          </a:p>
          <a:p>
            <a:pPr marL="0" indent="0">
              <a:buNone/>
            </a:pPr>
            <a:endParaRPr lang="cs-CZ" dirty="0"/>
          </a:p>
        </p:txBody>
      </p:sp>
    </p:spTree>
    <p:extLst>
      <p:ext uri="{BB962C8B-B14F-4D97-AF65-F5344CB8AC3E}">
        <p14:creationId xmlns:p14="http://schemas.microsoft.com/office/powerpoint/2010/main" val="14863643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придаточные</a:t>
            </a:r>
            <a:r>
              <a:rPr lang="ru-RU" sz="3200" dirty="0"/>
              <a:t> уступки</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a:bodyPr>
          <a:lstStyle/>
          <a:p>
            <a:pPr marL="0" indent="0" algn="just">
              <a:buNone/>
            </a:pPr>
            <a:r>
              <a:rPr lang="ru-RU" dirty="0"/>
              <a:t>Среди сложных предложений с уступительной придаточной выделяются такие, которые указывают на предельное проявление того, о чем в них сообщается, они называются обобщенно-уступительными. </a:t>
            </a:r>
            <a:endParaRPr lang="cs-CZ" dirty="0"/>
          </a:p>
          <a:p>
            <a:pPr marL="0" indent="0" algn="just">
              <a:buNone/>
            </a:pPr>
            <a:r>
              <a:rPr lang="ru-RU" dirty="0"/>
              <a:t>Ср.: </a:t>
            </a:r>
            <a:r>
              <a:rPr lang="ru-RU" i="1" dirty="0"/>
              <a:t>Хотя утро было прекрасное, но мы выехали в поле не так рано. - Как ни прекрасно было утро, но мы выехали в поле не так рано</a:t>
            </a:r>
            <a:r>
              <a:rPr lang="ru-RU" dirty="0"/>
              <a:t>. </a:t>
            </a:r>
            <a:endParaRPr lang="cs-CZ" dirty="0"/>
          </a:p>
          <a:p>
            <a:pPr marL="0" indent="0" algn="just">
              <a:buNone/>
            </a:pPr>
            <a:r>
              <a:rPr lang="ru-RU" dirty="0"/>
              <a:t>Во втором предложении придаточная часть сообщает, что признак доведен до предела, и, несмотря на это, результат получается противоположный тому, которого следовало ожидать:</a:t>
            </a:r>
          </a:p>
          <a:p>
            <a:pPr algn="just"/>
            <a:r>
              <a:rPr lang="ru-RU" i="1" dirty="0"/>
              <a:t>Огней деревни, сколько ни приглядывались, было не видать.</a:t>
            </a:r>
          </a:p>
          <a:p>
            <a:pPr algn="just"/>
            <a:r>
              <a:rPr lang="ru-RU" i="1" dirty="0"/>
              <a:t>Как ни старался он нас убедить, никто ему не поверил.</a:t>
            </a:r>
            <a:endParaRPr lang="cs-CZ" i="1" dirty="0"/>
          </a:p>
          <a:p>
            <a:pPr marL="0" indent="0">
              <a:buNone/>
            </a:pPr>
            <a:endParaRPr lang="cs-CZ" dirty="0"/>
          </a:p>
        </p:txBody>
      </p:sp>
    </p:spTree>
    <p:extLst>
      <p:ext uri="{BB962C8B-B14F-4D97-AF65-F5344CB8AC3E}">
        <p14:creationId xmlns:p14="http://schemas.microsoft.com/office/powerpoint/2010/main" val="8635366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придаточные</a:t>
            </a:r>
            <a:r>
              <a:rPr lang="ru-RU" sz="3200" dirty="0"/>
              <a:t> следствия</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a:bodyPr>
          <a:lstStyle/>
          <a:p>
            <a:pPr marL="0" indent="0" algn="just">
              <a:buNone/>
            </a:pPr>
            <a:r>
              <a:rPr lang="ru-RU" b="1" dirty="0"/>
              <a:t>Придаточные следствия</a:t>
            </a:r>
            <a:r>
              <a:rPr lang="ru-RU" dirty="0"/>
              <a:t> указывают на следствие, вытекающее из содержания главной части предложения.</a:t>
            </a:r>
            <a:endParaRPr lang="cs-CZ" dirty="0"/>
          </a:p>
          <a:p>
            <a:pPr marL="0" indent="0">
              <a:buNone/>
            </a:pPr>
            <a:r>
              <a:rPr lang="ru-RU" dirty="0"/>
              <a:t>Придаточные следствия связываются с главной посредством единственного специального союза </a:t>
            </a:r>
            <a:r>
              <a:rPr lang="ru-RU" b="1" i="1" dirty="0"/>
              <a:t>так что</a:t>
            </a:r>
            <a:r>
              <a:rPr lang="ru-RU" dirty="0"/>
              <a:t>: </a:t>
            </a:r>
            <a:endParaRPr lang="cs-CZ" dirty="0"/>
          </a:p>
          <a:p>
            <a:pPr algn="just"/>
            <a:r>
              <a:rPr lang="ru-RU" i="1" dirty="0"/>
              <a:t>Тут в комнату ворвался ветер, так что пламя свечей в канделябрах легло.</a:t>
            </a:r>
          </a:p>
          <a:p>
            <a:pPr algn="just"/>
            <a:r>
              <a:rPr lang="cs-CZ" i="1" dirty="0" err="1"/>
              <a:t>Снег</a:t>
            </a:r>
            <a:r>
              <a:rPr lang="cs-CZ" i="1" dirty="0"/>
              <a:t> </a:t>
            </a:r>
            <a:r>
              <a:rPr lang="cs-CZ" i="1" dirty="0" err="1"/>
              <a:t>все</a:t>
            </a:r>
            <a:r>
              <a:rPr lang="ru-RU" i="1" dirty="0"/>
              <a:t> </a:t>
            </a:r>
            <a:r>
              <a:rPr lang="cs-CZ" i="1" dirty="0" err="1"/>
              <a:t>становился</a:t>
            </a:r>
            <a:r>
              <a:rPr lang="cs-CZ" i="1" dirty="0"/>
              <a:t> </a:t>
            </a:r>
            <a:r>
              <a:rPr lang="cs-CZ" i="1" dirty="0" err="1"/>
              <a:t>белее</a:t>
            </a:r>
            <a:r>
              <a:rPr lang="cs-CZ" i="1" dirty="0"/>
              <a:t> и </a:t>
            </a:r>
            <a:r>
              <a:rPr lang="cs-CZ" i="1" dirty="0" err="1"/>
              <a:t>ярче</a:t>
            </a:r>
            <a:r>
              <a:rPr lang="cs-CZ" i="1" dirty="0"/>
              <a:t>, </a:t>
            </a:r>
            <a:r>
              <a:rPr lang="cs-CZ" i="1" dirty="0" err="1"/>
              <a:t>так</a:t>
            </a:r>
            <a:r>
              <a:rPr lang="cs-CZ" i="1" dirty="0"/>
              <a:t> </a:t>
            </a:r>
            <a:r>
              <a:rPr lang="cs-CZ" i="1" dirty="0" err="1"/>
              <a:t>что</a:t>
            </a:r>
            <a:r>
              <a:rPr lang="cs-CZ" i="1" dirty="0"/>
              <a:t> </a:t>
            </a:r>
            <a:r>
              <a:rPr lang="cs-CZ" i="1" dirty="0" err="1"/>
              <a:t>ломило</a:t>
            </a:r>
            <a:r>
              <a:rPr lang="cs-CZ" i="1" dirty="0"/>
              <a:t> </a:t>
            </a:r>
            <a:r>
              <a:rPr lang="cs-CZ" i="1" dirty="0" err="1"/>
              <a:t>глаза</a:t>
            </a:r>
            <a:r>
              <a:rPr lang="cs-CZ" dirty="0"/>
              <a:t> (М. </a:t>
            </a:r>
            <a:r>
              <a:rPr lang="cs-CZ" dirty="0" err="1"/>
              <a:t>Лермонтов</a:t>
            </a:r>
            <a:r>
              <a:rPr lang="cs-CZ" dirty="0"/>
              <a:t>).</a:t>
            </a:r>
          </a:p>
          <a:p>
            <a:pPr marL="0" indent="0" algn="just">
              <a:buNone/>
            </a:pPr>
            <a:r>
              <a:rPr lang="ru-RU" dirty="0"/>
              <a:t>В придаточных следствия очень слабо выражен характер подчинения и структура главной части предложения, как правило, не подчеркивает обязательность придаточной. Вот почему придаточные со значением следствия часто представляют собой добавочные суждения и приобретают характер присоединения (схожесть со сложносочиненными присоединительными конструкциями!):</a:t>
            </a:r>
          </a:p>
          <a:p>
            <a:pPr marL="0" indent="0" algn="just">
              <a:buNone/>
            </a:pPr>
            <a:r>
              <a:rPr lang="cs-CZ" i="1" dirty="0" err="1"/>
              <a:t>Ни</a:t>
            </a:r>
            <a:r>
              <a:rPr lang="cs-CZ" i="1" dirty="0"/>
              <a:t> </a:t>
            </a:r>
            <a:r>
              <a:rPr lang="cs-CZ" i="1" dirty="0" err="1"/>
              <a:t>отец</a:t>
            </a:r>
            <a:r>
              <a:rPr lang="cs-CZ" i="1" dirty="0"/>
              <a:t>, </a:t>
            </a:r>
            <a:r>
              <a:rPr lang="cs-CZ" i="1" dirty="0" err="1"/>
              <a:t>ни</a:t>
            </a:r>
            <a:r>
              <a:rPr lang="cs-CZ" i="1" dirty="0"/>
              <a:t> </a:t>
            </a:r>
            <a:r>
              <a:rPr lang="cs-CZ" i="1" dirty="0" err="1"/>
              <a:t>мать</a:t>
            </a:r>
            <a:r>
              <a:rPr lang="cs-CZ" i="1" dirty="0"/>
              <a:t> </a:t>
            </a:r>
            <a:r>
              <a:rPr lang="cs-CZ" i="1" dirty="0" err="1"/>
              <a:t>не</a:t>
            </a:r>
            <a:r>
              <a:rPr lang="cs-CZ" i="1" dirty="0"/>
              <a:t> </a:t>
            </a:r>
            <a:r>
              <a:rPr lang="cs-CZ" i="1" dirty="0" err="1"/>
              <a:t>дали</a:t>
            </a:r>
            <a:r>
              <a:rPr lang="cs-CZ" i="1" dirty="0"/>
              <a:t> </a:t>
            </a:r>
            <a:r>
              <a:rPr lang="cs-CZ" i="1" dirty="0" err="1"/>
              <a:t>ни</a:t>
            </a:r>
            <a:r>
              <a:rPr lang="cs-CZ" i="1" dirty="0"/>
              <a:t> </a:t>
            </a:r>
            <a:r>
              <a:rPr lang="cs-CZ" i="1" dirty="0" err="1"/>
              <a:t>девочке</a:t>
            </a:r>
            <a:r>
              <a:rPr lang="cs-CZ" i="1" dirty="0"/>
              <a:t>, </a:t>
            </a:r>
            <a:r>
              <a:rPr lang="cs-CZ" i="1" dirty="0" err="1"/>
              <a:t>ни</a:t>
            </a:r>
            <a:r>
              <a:rPr lang="cs-CZ" i="1" dirty="0"/>
              <a:t> </a:t>
            </a:r>
            <a:r>
              <a:rPr lang="cs-CZ" i="1" dirty="0" err="1"/>
              <a:t>мальчику</a:t>
            </a:r>
            <a:r>
              <a:rPr lang="cs-CZ" i="1" dirty="0"/>
              <a:t> </a:t>
            </a:r>
            <a:r>
              <a:rPr lang="cs-CZ" i="1" dirty="0" err="1"/>
              <a:t>объяснения</a:t>
            </a:r>
            <a:r>
              <a:rPr lang="ru-RU" i="1" dirty="0"/>
              <a:t> </a:t>
            </a:r>
            <a:r>
              <a:rPr lang="cs-CZ" i="1" dirty="0" err="1"/>
              <a:t>того</a:t>
            </a:r>
            <a:r>
              <a:rPr lang="cs-CZ" i="1" dirty="0"/>
              <a:t>, </a:t>
            </a:r>
            <a:r>
              <a:rPr lang="cs-CZ" i="1" dirty="0" err="1"/>
              <a:t>что</a:t>
            </a:r>
            <a:r>
              <a:rPr lang="cs-CZ" i="1" dirty="0"/>
              <a:t> </a:t>
            </a:r>
            <a:r>
              <a:rPr lang="cs-CZ" i="1" dirty="0" err="1"/>
              <a:t>они</a:t>
            </a:r>
            <a:r>
              <a:rPr lang="cs-CZ" i="1" dirty="0"/>
              <a:t> </a:t>
            </a:r>
            <a:r>
              <a:rPr lang="cs-CZ" i="1" dirty="0" err="1"/>
              <a:t>видели</a:t>
            </a:r>
            <a:r>
              <a:rPr lang="cs-CZ" i="1" dirty="0"/>
              <a:t>. </a:t>
            </a:r>
            <a:r>
              <a:rPr lang="cs-CZ" i="1" dirty="0" err="1"/>
              <a:t>Так</a:t>
            </a:r>
            <a:r>
              <a:rPr lang="cs-CZ" i="1" dirty="0"/>
              <a:t> </a:t>
            </a:r>
            <a:r>
              <a:rPr lang="cs-CZ" i="1" dirty="0" err="1"/>
              <a:t>что</a:t>
            </a:r>
            <a:r>
              <a:rPr lang="cs-CZ" i="1" dirty="0"/>
              <a:t> </a:t>
            </a:r>
            <a:r>
              <a:rPr lang="cs-CZ" i="1" dirty="0" err="1"/>
              <a:t>дети</a:t>
            </a:r>
            <a:r>
              <a:rPr lang="cs-CZ" i="1" dirty="0"/>
              <a:t> </a:t>
            </a:r>
            <a:r>
              <a:rPr lang="cs-CZ" i="1" dirty="0" err="1"/>
              <a:t>должны</a:t>
            </a:r>
            <a:r>
              <a:rPr lang="cs-CZ" i="1" dirty="0"/>
              <a:t> </a:t>
            </a:r>
            <a:r>
              <a:rPr lang="cs-CZ" i="1" dirty="0" err="1"/>
              <a:t>были</a:t>
            </a:r>
            <a:r>
              <a:rPr lang="cs-CZ" i="1" dirty="0"/>
              <a:t> </a:t>
            </a:r>
            <a:r>
              <a:rPr lang="cs-CZ" i="1" dirty="0" err="1"/>
              <a:t>сами</a:t>
            </a:r>
            <a:r>
              <a:rPr lang="cs-CZ" i="1" dirty="0"/>
              <a:t> </a:t>
            </a:r>
            <a:r>
              <a:rPr lang="cs-CZ" i="1" dirty="0" err="1"/>
              <a:t>разрешить</a:t>
            </a:r>
            <a:r>
              <a:rPr lang="cs-CZ" i="1" dirty="0"/>
              <a:t> </a:t>
            </a:r>
            <a:r>
              <a:rPr lang="cs-CZ" i="1" dirty="0" err="1"/>
              <a:t>вопрос</a:t>
            </a:r>
            <a:r>
              <a:rPr lang="cs-CZ" i="1" dirty="0"/>
              <a:t> о </a:t>
            </a:r>
            <a:r>
              <a:rPr lang="cs-CZ" i="1" dirty="0" err="1"/>
              <a:t>значении</a:t>
            </a:r>
            <a:r>
              <a:rPr lang="cs-CZ" i="1" dirty="0"/>
              <a:t> </a:t>
            </a:r>
            <a:r>
              <a:rPr lang="cs-CZ" i="1" dirty="0" err="1"/>
              <a:t>этого</a:t>
            </a:r>
            <a:r>
              <a:rPr lang="ru-RU" i="1" dirty="0"/>
              <a:t> </a:t>
            </a:r>
            <a:r>
              <a:rPr lang="cs-CZ" i="1" dirty="0" err="1"/>
              <a:t>зрелища</a:t>
            </a:r>
            <a:r>
              <a:rPr lang="cs-CZ" dirty="0"/>
              <a:t> (Л. </a:t>
            </a:r>
            <a:r>
              <a:rPr lang="cs-CZ" dirty="0" err="1"/>
              <a:t>Толстой</a:t>
            </a:r>
            <a:r>
              <a:rPr lang="cs-CZ" dirty="0"/>
              <a:t>).</a:t>
            </a:r>
            <a:endParaRPr lang="ru-RU" dirty="0"/>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22505414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придаточные</a:t>
            </a:r>
            <a:r>
              <a:rPr lang="ru-RU" sz="3200" dirty="0"/>
              <a:t> следствия</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a:bodyPr>
          <a:lstStyle/>
          <a:p>
            <a:pPr marL="0" indent="0" algn="just">
              <a:buNone/>
            </a:pPr>
            <a:r>
              <a:rPr lang="ru-RU" dirty="0"/>
              <a:t>Придаточные следствия располагаются после главной части предложения, что объясняется специфическим значением союза, следствие после причины.</a:t>
            </a:r>
            <a:endParaRPr lang="cs-CZ" dirty="0"/>
          </a:p>
          <a:p>
            <a:pPr marL="0" indent="0" algn="just">
              <a:buNone/>
            </a:pPr>
            <a:r>
              <a:rPr lang="ru-RU" dirty="0"/>
              <a:t>Граница между предложениями сложноподчиненными с придаточной следствия и сложносочиненными с отношениями результативности размыта. Квалификация некоторых предложений проблематична.</a:t>
            </a:r>
            <a:endParaRPr lang="cs-CZ" dirty="0"/>
          </a:p>
          <a:p>
            <a:pPr marL="0" indent="0">
              <a:buNone/>
            </a:pPr>
            <a:endParaRPr lang="cs-CZ" dirty="0"/>
          </a:p>
        </p:txBody>
      </p:sp>
    </p:spTree>
    <p:extLst>
      <p:ext uri="{BB962C8B-B14F-4D97-AF65-F5344CB8AC3E}">
        <p14:creationId xmlns:p14="http://schemas.microsoft.com/office/powerpoint/2010/main" val="826946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придаточные</a:t>
            </a:r>
            <a:r>
              <a:rPr lang="ru-RU" sz="3200" dirty="0"/>
              <a:t> цели</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a:bodyPr>
          <a:lstStyle/>
          <a:p>
            <a:pPr marL="0" indent="0" algn="just">
              <a:buNone/>
            </a:pPr>
            <a:r>
              <a:rPr lang="ru-RU" b="1" dirty="0"/>
              <a:t>Придаточные цели</a:t>
            </a:r>
            <a:r>
              <a:rPr lang="ru-RU" dirty="0"/>
              <a:t> содержат указание на цель или назначение того, о чем говорится в главной части предложения:</a:t>
            </a:r>
            <a:r>
              <a:rPr lang="cs-CZ" dirty="0"/>
              <a:t> </a:t>
            </a:r>
          </a:p>
          <a:p>
            <a:pPr algn="just"/>
            <a:r>
              <a:rPr lang="ru-RU" i="1" dirty="0"/>
              <a:t>Пришлось остановиться, чтобы навести порядок</a:t>
            </a:r>
            <a:r>
              <a:rPr lang="ru-RU" dirty="0"/>
              <a:t>. </a:t>
            </a:r>
            <a:endParaRPr lang="cs-CZ" dirty="0"/>
          </a:p>
          <a:p>
            <a:pPr algn="just"/>
            <a:r>
              <a:rPr lang="ru-RU" i="1" dirty="0"/>
              <a:t>Мать разбудила сына пораньше, чтобы он не опоздал на автобус.</a:t>
            </a:r>
          </a:p>
          <a:p>
            <a:pPr marL="0" indent="0" algn="just">
              <a:buNone/>
            </a:pPr>
            <a:endParaRPr lang="ru-RU" dirty="0"/>
          </a:p>
          <a:p>
            <a:pPr marL="0" indent="0" algn="just">
              <a:buNone/>
            </a:pPr>
            <a:r>
              <a:rPr lang="ru-RU" dirty="0"/>
              <a:t>Придаточные цели присоединяются к главной посредством союзов </a:t>
            </a:r>
            <a:r>
              <a:rPr lang="ru-RU" i="1" dirty="0"/>
              <a:t>чтобы, для того чтобы, с тем чтобы, затем чтобы, дабы, лишь бы, только бы,</a:t>
            </a:r>
            <a:r>
              <a:rPr lang="ru-RU" dirty="0"/>
              <a:t> причем характерным является выражение сказуемого формой сослагательного наклонения или инфинитивом. Придаточная часть обычно относится ко всей главной части в целом: </a:t>
            </a:r>
          </a:p>
          <a:p>
            <a:pPr marL="0" indent="0" algn="just">
              <a:buNone/>
            </a:pPr>
            <a:r>
              <a:rPr lang="ru-RU" i="1" dirty="0"/>
              <a:t>Надо всегда поступать, чтобы ни перед кем не было стыдно (К. Паустовский).</a:t>
            </a:r>
            <a:endParaRPr lang="cs-CZ" dirty="0"/>
          </a:p>
        </p:txBody>
      </p:sp>
    </p:spTree>
    <p:extLst>
      <p:ext uri="{BB962C8B-B14F-4D97-AF65-F5344CB8AC3E}">
        <p14:creationId xmlns:p14="http://schemas.microsoft.com/office/powerpoint/2010/main" val="1127565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Классификация расчлененных сложноподчиненных предложений</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251678" y="1408177"/>
            <a:ext cx="10178322" cy="4471416"/>
          </a:xfrm>
        </p:spPr>
        <p:txBody>
          <a:bodyPr/>
          <a:lstStyle/>
          <a:p>
            <a:pPr marL="0" indent="0" algn="just">
              <a:buNone/>
            </a:pPr>
            <a:r>
              <a:rPr lang="ru-RU" b="1" dirty="0"/>
              <a:t>Временные придаточные</a:t>
            </a:r>
            <a:r>
              <a:rPr lang="ru-RU" dirty="0"/>
              <a:t> содержат указание на время совершения действия или проявления признака, о которых говорится в главной части предложения: </a:t>
            </a:r>
            <a:endParaRPr lang="cs-CZ" dirty="0"/>
          </a:p>
          <a:p>
            <a:pPr algn="just"/>
            <a:r>
              <a:rPr lang="ru-RU" i="1" dirty="0"/>
              <a:t>Солнце уже было высоко, когда я открыл глаза</a:t>
            </a:r>
            <a:r>
              <a:rPr lang="ru-RU" dirty="0"/>
              <a:t>. </a:t>
            </a:r>
          </a:p>
          <a:p>
            <a:pPr algn="just"/>
            <a:r>
              <a:rPr lang="ru-RU" i="1" dirty="0"/>
              <a:t>Пока я болел, меня навещали друзья</a:t>
            </a:r>
            <a:r>
              <a:rPr lang="ru-RU" dirty="0"/>
              <a:t>. </a:t>
            </a:r>
            <a:endParaRPr lang="cs-CZ" dirty="0"/>
          </a:p>
          <a:p>
            <a:pPr marL="0" indent="0" algn="just">
              <a:buNone/>
            </a:pPr>
            <a:r>
              <a:rPr lang="ru-RU" dirty="0"/>
              <a:t>Временные придаточные могут занимать по отношению к главной части любое положение. Ограничения связаны лишь с теми случаями, когда они уточняют значение имеющегося в главной части обстоятельства времени и естественно помещаются после него: </a:t>
            </a:r>
            <a:endParaRPr lang="cs-CZ" dirty="0"/>
          </a:p>
          <a:p>
            <a:pPr marL="0" indent="0" algn="just">
              <a:buNone/>
            </a:pPr>
            <a:r>
              <a:rPr lang="ru-RU" i="1" dirty="0"/>
              <a:t>Вечером, когда я шел на матч, у билетных касс стояли длинные очереди</a:t>
            </a:r>
            <a:r>
              <a:rPr lang="ru-RU" dirty="0"/>
              <a:t>.</a:t>
            </a:r>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4724686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придаточные</a:t>
            </a:r>
            <a:r>
              <a:rPr lang="ru-RU" sz="3200" dirty="0"/>
              <a:t> цели</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lnSpcReduction="10000"/>
          </a:bodyPr>
          <a:lstStyle/>
          <a:p>
            <a:pPr marL="0" indent="0" algn="just">
              <a:buNone/>
            </a:pPr>
            <a:r>
              <a:rPr lang="ru-RU" dirty="0"/>
              <a:t>Составные союзы (</a:t>
            </a:r>
            <a:r>
              <a:rPr lang="ru-RU" b="1" i="1" dirty="0"/>
              <a:t>для того чтобы, затем чтобы, с тем чтобы</a:t>
            </a:r>
            <a:r>
              <a:rPr lang="ru-RU" dirty="0"/>
              <a:t>) могут употребляться расчлененно, вследствие чего в придаточной остается лишь союз </a:t>
            </a:r>
            <a:r>
              <a:rPr lang="ru-RU" i="1" dirty="0"/>
              <a:t>чтобы</a:t>
            </a:r>
            <a:r>
              <a:rPr lang="ru-RU" dirty="0"/>
              <a:t>, а первая часть союза переходит в главную и приобретает характер соотносительного слова, к которому и прикрепляется придаточная: </a:t>
            </a:r>
            <a:endParaRPr lang="cs-CZ" dirty="0"/>
          </a:p>
          <a:p>
            <a:pPr marL="0" indent="0" algn="just">
              <a:buNone/>
            </a:pPr>
            <a:r>
              <a:rPr lang="ru-RU" i="1" dirty="0"/>
              <a:t>Для того, чтобы навестить бабушку в больнице, я перенес давно запланированный опыт</a:t>
            </a:r>
            <a:r>
              <a:rPr lang="ru-RU" dirty="0"/>
              <a:t>. </a:t>
            </a:r>
          </a:p>
          <a:p>
            <a:pPr marL="0" indent="0" algn="just">
              <a:buNone/>
            </a:pPr>
            <a:r>
              <a:rPr lang="ru-RU" i="1" dirty="0"/>
              <a:t>Николай приходит обыкновенно ко мне по праздникам как будто за делом, но больше затем, чтобы повидаться (А. Чехов).</a:t>
            </a:r>
            <a:endParaRPr lang="cs-CZ" dirty="0"/>
          </a:p>
          <a:p>
            <a:pPr marL="0" indent="0" algn="just">
              <a:buNone/>
            </a:pPr>
            <a:endParaRPr lang="cs-CZ" dirty="0"/>
          </a:p>
          <a:p>
            <a:pPr marL="0" indent="0" algn="just">
              <a:buNone/>
            </a:pPr>
            <a:r>
              <a:rPr lang="ru-RU" dirty="0"/>
              <a:t>Членение союза обязательно, если ему предшествуют ограничительные, сравнительные и другие частицы, а также вводные слова: </a:t>
            </a:r>
            <a:endParaRPr lang="cs-CZ" dirty="0"/>
          </a:p>
          <a:p>
            <a:pPr marL="0" indent="0" algn="just">
              <a:buNone/>
            </a:pPr>
            <a:r>
              <a:rPr lang="ru-RU" i="1" dirty="0"/>
              <a:t>Он разрешал молчание разве только для того, чтобы ругать своих дочерей. </a:t>
            </a:r>
            <a:endParaRPr lang="cs-CZ" dirty="0"/>
          </a:p>
          <a:p>
            <a:pPr marL="0" indent="0" algn="just">
              <a:buNone/>
            </a:pPr>
            <a:r>
              <a:rPr lang="ru-RU" i="1" dirty="0"/>
              <a:t>Обо всем этом говорилось словно затем, чтобы как можно больше затруднить и без того трудную задачу</a:t>
            </a:r>
            <a:r>
              <a:rPr lang="ru-RU" dirty="0"/>
              <a:t>.</a:t>
            </a:r>
          </a:p>
          <a:p>
            <a:pPr marL="0" indent="0">
              <a:buNone/>
            </a:pPr>
            <a:endParaRPr lang="cs-CZ" dirty="0"/>
          </a:p>
        </p:txBody>
      </p:sp>
    </p:spTree>
    <p:extLst>
      <p:ext uri="{BB962C8B-B14F-4D97-AF65-F5344CB8AC3E}">
        <p14:creationId xmlns:p14="http://schemas.microsoft.com/office/powerpoint/2010/main" val="1839667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придаточные</a:t>
            </a:r>
            <a:r>
              <a:rPr lang="ru-RU" sz="3200" dirty="0"/>
              <a:t> цели</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a:bodyPr>
          <a:lstStyle/>
          <a:p>
            <a:pPr marL="0" indent="0" algn="just">
              <a:buNone/>
            </a:pPr>
            <a:r>
              <a:rPr lang="ru-RU" dirty="0"/>
              <a:t>Придаточные цели могут занимать по отношению к главной любое положение, кроме тех случаев, когда союз расчленяется.</a:t>
            </a:r>
            <a:endParaRPr lang="cs-CZ" dirty="0"/>
          </a:p>
          <a:p>
            <a:pPr marL="0" indent="0" algn="just">
              <a:buNone/>
            </a:pPr>
            <a:r>
              <a:rPr lang="ru-RU" dirty="0"/>
              <a:t>Наиболее употребителен союз </a:t>
            </a:r>
            <a:r>
              <a:rPr lang="ru-RU" i="1" dirty="0"/>
              <a:t>чтобы</a:t>
            </a:r>
            <a:r>
              <a:rPr lang="ru-RU" dirty="0"/>
              <a:t>, характерный как для разговорной, так и для книжной речи. Сложные союзы </a:t>
            </a:r>
            <a:r>
              <a:rPr lang="ru-RU" i="1" dirty="0"/>
              <a:t>для того чтобы, с тем чтобы, затем чтобы</a:t>
            </a:r>
            <a:r>
              <a:rPr lang="ru-RU" dirty="0"/>
              <a:t> особенно распространены в книжной речи: </a:t>
            </a:r>
            <a:endParaRPr lang="cs-CZ" dirty="0"/>
          </a:p>
          <a:p>
            <a:pPr algn="just"/>
            <a:r>
              <a:rPr lang="ru-RU" i="1" dirty="0"/>
              <a:t>Мне надо было прослушать концерт и быстро вернуться, с тем чтобы написать отчет.</a:t>
            </a:r>
            <a:endParaRPr lang="cs-CZ" i="1" dirty="0"/>
          </a:p>
          <a:p>
            <a:pPr algn="just"/>
            <a:r>
              <a:rPr lang="ru-RU" i="1" dirty="0"/>
              <a:t>Для того чтобы капуста оставалась хрустящей, не стоит слишком сильно перетирать её с солью</a:t>
            </a:r>
            <a:r>
              <a:rPr lang="ru-RU" dirty="0"/>
              <a:t>.</a:t>
            </a:r>
          </a:p>
          <a:p>
            <a:pPr marL="0" indent="0" algn="just">
              <a:buNone/>
            </a:pPr>
            <a:endParaRPr lang="ru-RU" dirty="0"/>
          </a:p>
          <a:p>
            <a:pPr marL="0" indent="0" algn="just">
              <a:buNone/>
            </a:pPr>
            <a:r>
              <a:rPr lang="ru-RU" dirty="0"/>
              <a:t>Целевое значение может быть подчеркнуто специальными словами: </a:t>
            </a:r>
            <a:endParaRPr lang="cs-CZ" dirty="0"/>
          </a:p>
          <a:p>
            <a:pPr marL="0" indent="0" algn="just">
              <a:buNone/>
            </a:pPr>
            <a:r>
              <a:rPr lang="ru-RU" i="1" dirty="0"/>
              <a:t>Я долго бродил по знакомой до последнего камешка улице вокруг дорогого мне дома, с той целью, чтобы еще раз увидеть ее перед долгой разлукой</a:t>
            </a:r>
            <a:r>
              <a:rPr lang="ru-RU" dirty="0"/>
              <a:t>.</a:t>
            </a:r>
            <a:endParaRPr lang="cs-CZ" dirty="0"/>
          </a:p>
          <a:p>
            <a:pPr marL="0" indent="0">
              <a:buNone/>
            </a:pPr>
            <a:endParaRPr lang="cs-CZ" dirty="0"/>
          </a:p>
        </p:txBody>
      </p:sp>
    </p:spTree>
    <p:extLst>
      <p:ext uri="{BB962C8B-B14F-4D97-AF65-F5344CB8AC3E}">
        <p14:creationId xmlns:p14="http://schemas.microsoft.com/office/powerpoint/2010/main" val="42329751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придаточные</a:t>
            </a:r>
            <a:r>
              <a:rPr lang="ru-RU" sz="3200" dirty="0"/>
              <a:t> цели</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036320" y="1408176"/>
            <a:ext cx="10393680" cy="4974335"/>
          </a:xfrm>
        </p:spPr>
        <p:txBody>
          <a:bodyPr>
            <a:normAutofit/>
          </a:bodyPr>
          <a:lstStyle/>
          <a:p>
            <a:pPr marL="0" indent="0" algn="just">
              <a:buNone/>
            </a:pPr>
            <a:r>
              <a:rPr lang="ru-RU" u="sng" dirty="0"/>
              <a:t>Примечание</a:t>
            </a:r>
            <a:r>
              <a:rPr lang="ru-RU" dirty="0"/>
              <a:t>. Придаточные цели со сказуемым, выраженным инфинитивом, при совпадении субъекта действия в обеих частях предложения иногда квалифицируют как целевые обороты:</a:t>
            </a:r>
            <a:endParaRPr lang="cs-CZ" dirty="0"/>
          </a:p>
          <a:p>
            <a:pPr marL="0" indent="0" algn="just">
              <a:buNone/>
            </a:pPr>
            <a:r>
              <a:rPr lang="ru-RU" i="1" dirty="0"/>
              <a:t>Я поехал в санаторий, чтобы полечиться</a:t>
            </a:r>
            <a:r>
              <a:rPr lang="ru-RU" dirty="0"/>
              <a:t> (по аналогии с целевым инфинитивом в рамках простого предложения: </a:t>
            </a:r>
            <a:r>
              <a:rPr lang="ru-RU" i="1" dirty="0"/>
              <a:t>Я поехал в санаторий полечиться</a:t>
            </a:r>
            <a:r>
              <a:rPr lang="ru-RU" dirty="0"/>
              <a:t>)</a:t>
            </a:r>
            <a:endParaRPr lang="cs-CZ" dirty="0"/>
          </a:p>
          <a:p>
            <a:pPr marL="0" indent="0">
              <a:buNone/>
            </a:pPr>
            <a:endParaRPr lang="cs-CZ" dirty="0"/>
          </a:p>
        </p:txBody>
      </p:sp>
    </p:spTree>
    <p:extLst>
      <p:ext uri="{BB962C8B-B14F-4D97-AF65-F5344CB8AC3E}">
        <p14:creationId xmlns:p14="http://schemas.microsoft.com/office/powerpoint/2010/main" val="460081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Zástupný symbol pro obsah 4">
            <a:extLst>
              <a:ext uri="{FF2B5EF4-FFF2-40B4-BE49-F238E27FC236}">
                <a16:creationId xmlns:a16="http://schemas.microsoft.com/office/drawing/2014/main" id="{BDFB2978-0C7D-447D-BF96-3CDDFA73C16B}"/>
              </a:ext>
            </a:extLst>
          </p:cNvPr>
          <p:cNvPicPr>
            <a:picLocks noGrp="1" noChangeAspect="1"/>
          </p:cNvPicPr>
          <p:nvPr>
            <p:ph idx="4294967295"/>
          </p:nvPr>
        </p:nvPicPr>
        <p:blipFill>
          <a:blip r:embed="rId2"/>
          <a:stretch>
            <a:fillRect/>
          </a:stretch>
        </p:blipFill>
        <p:spPr>
          <a:xfrm>
            <a:off x="3501044" y="1285875"/>
            <a:ext cx="5715000" cy="4286250"/>
          </a:xfrm>
        </p:spPr>
      </p:pic>
    </p:spTree>
    <p:extLst>
      <p:ext uri="{BB962C8B-B14F-4D97-AF65-F5344CB8AC3E}">
        <p14:creationId xmlns:p14="http://schemas.microsoft.com/office/powerpoint/2010/main" val="3789279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Временные придаточные</a:t>
            </a:r>
            <a:r>
              <a:rPr lang="ru-RU" sz="3200" dirty="0"/>
              <a:t> </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251678" y="1408177"/>
            <a:ext cx="10178322" cy="4471416"/>
          </a:xfrm>
        </p:spPr>
        <p:txBody>
          <a:bodyPr/>
          <a:lstStyle/>
          <a:p>
            <a:pPr marL="0" indent="0" algn="just">
              <a:buNone/>
            </a:pPr>
            <a:r>
              <a:rPr lang="ru-RU" dirty="0"/>
              <a:t>Определенный порядок следования частей связан также с употреблением двойных союзов. В таких случаях главная часть, обязательно постпозитивная, имеет слова-скрепы: </a:t>
            </a:r>
            <a:endParaRPr lang="cs-CZ" dirty="0"/>
          </a:p>
          <a:p>
            <a:pPr algn="just"/>
            <a:r>
              <a:rPr lang="ru-RU" i="1" dirty="0"/>
              <a:t>Когда же он открыл глаза, то Варя все еще сидела возле его кровати. </a:t>
            </a:r>
            <a:endParaRPr lang="cs-CZ" dirty="0"/>
          </a:p>
          <a:p>
            <a:pPr algn="just"/>
            <a:r>
              <a:rPr lang="ru-RU" i="1" dirty="0"/>
              <a:t>Я как подошел к своему дому, так слышу, что вся семья ругается.</a:t>
            </a:r>
          </a:p>
          <a:p>
            <a:pPr marL="0" indent="0" algn="just">
              <a:buNone/>
            </a:pPr>
            <a:endParaRPr lang="ru-RU" i="1" dirty="0"/>
          </a:p>
          <a:p>
            <a:pPr marL="0" indent="0">
              <a:buNone/>
            </a:pPr>
            <a:r>
              <a:rPr lang="ru-RU" dirty="0"/>
              <a:t>Обязателен порядок частей и в предложениях типа: </a:t>
            </a:r>
            <a:endParaRPr lang="cs-CZ" dirty="0"/>
          </a:p>
          <a:p>
            <a:r>
              <a:rPr lang="ru-RU" i="1" dirty="0"/>
              <a:t>Не прошло и десяти минут, как мы тронулись с места. </a:t>
            </a:r>
            <a:endParaRPr lang="cs-CZ" dirty="0"/>
          </a:p>
          <a:p>
            <a:r>
              <a:rPr lang="ru-RU" i="1" dirty="0"/>
              <a:t>Еще не успеешь раскрыть рта, как они уже готовы спорить</a:t>
            </a:r>
            <a:r>
              <a:rPr lang="ru-RU" dirty="0"/>
              <a:t>.</a:t>
            </a:r>
            <a:endParaRPr lang="cs-CZ" dirty="0"/>
          </a:p>
          <a:p>
            <a:pPr marL="0" indent="0" algn="just">
              <a:buNone/>
            </a:pPr>
            <a:r>
              <a:rPr lang="ru-RU" dirty="0"/>
              <a:t>где временные отношения создаются общей семантикой лексически ограниченных и структурно связанных оборотов </a:t>
            </a:r>
            <a:r>
              <a:rPr lang="ru-RU" i="1" dirty="0"/>
              <a:t>не прошло и... как; не успеешь... как</a:t>
            </a:r>
            <a:r>
              <a:rPr lang="ru-RU" dirty="0"/>
              <a:t>. Такие предложения экспрессивно окрашены (тип предложения с так называемым взаимным подчинением).</a:t>
            </a:r>
            <a:endParaRPr lang="cs-CZ" dirty="0"/>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3066133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придаточные</a:t>
            </a:r>
            <a:r>
              <a:rPr lang="ru-RU" sz="3200" dirty="0"/>
              <a:t> места</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251678" y="1408177"/>
            <a:ext cx="10178322" cy="4471416"/>
          </a:xfrm>
        </p:spPr>
        <p:txBody>
          <a:bodyPr/>
          <a:lstStyle/>
          <a:p>
            <a:pPr marL="0" indent="0" algn="just">
              <a:buNone/>
            </a:pPr>
            <a:r>
              <a:rPr lang="ru-RU" b="1" dirty="0"/>
              <a:t>Придаточные места</a:t>
            </a:r>
            <a:r>
              <a:rPr lang="ru-RU" dirty="0"/>
              <a:t> содержат указание на место или пространство, где совершается то, о чем говорится в главной части. Придаточные места присоединяются к главной союзными словами </a:t>
            </a:r>
            <a:r>
              <a:rPr lang="ru-RU" i="1" dirty="0"/>
              <a:t>где, куда, откуда</a:t>
            </a:r>
            <a:r>
              <a:rPr lang="ru-RU" dirty="0"/>
              <a:t>. Они могут распространять главную часть предложения, раскрывать содержание наречий </a:t>
            </a:r>
            <a:r>
              <a:rPr lang="ru-RU" i="1" dirty="0"/>
              <a:t>там, туда, оттуда, везде, всюду</a:t>
            </a:r>
            <a:r>
              <a:rPr lang="ru-RU" dirty="0"/>
              <a:t>:</a:t>
            </a:r>
            <a:endParaRPr lang="cs-CZ" dirty="0"/>
          </a:p>
          <a:p>
            <a:pPr marL="0" indent="0" algn="just">
              <a:buNone/>
            </a:pPr>
            <a:r>
              <a:rPr lang="ru-RU" i="1" dirty="0"/>
              <a:t>Там, где была раньше мусорная свалка, построили клуб.</a:t>
            </a:r>
          </a:p>
          <a:p>
            <a:pPr marL="0" indent="0" algn="just">
              <a:buNone/>
            </a:pPr>
            <a:r>
              <a:rPr lang="ru-RU" i="1" dirty="0"/>
              <a:t>Он уехал туда, где открыли новый университет. </a:t>
            </a:r>
            <a:endParaRPr lang="cs-CZ" dirty="0"/>
          </a:p>
          <a:p>
            <a:pPr marL="0" indent="0" algn="just">
              <a:buNone/>
            </a:pPr>
            <a:endParaRPr lang="ru-RU" dirty="0"/>
          </a:p>
          <a:p>
            <a:pPr marL="0" indent="0" algn="just">
              <a:buNone/>
            </a:pPr>
            <a:r>
              <a:rPr lang="ru-RU" dirty="0"/>
              <a:t>Сложноподчиненные предложения без соотносительных слов в главной части более свойственны разговорному стилю. Придаточные места могут занимать по отношению к главной части любое положение. Если же они относятся к отдельным словам в главной, то располагаются после них.</a:t>
            </a:r>
            <a:endParaRPr lang="cs-CZ" dirty="0"/>
          </a:p>
          <a:p>
            <a:pPr marL="0" indent="0" algn="just">
              <a:buNone/>
            </a:pPr>
            <a:endParaRPr lang="cs-CZ" dirty="0"/>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1173533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придаточные</a:t>
            </a:r>
            <a:r>
              <a:rPr lang="ru-RU" sz="3200" dirty="0"/>
              <a:t> места</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251678" y="1408177"/>
            <a:ext cx="10178322" cy="4471416"/>
          </a:xfrm>
        </p:spPr>
        <p:txBody>
          <a:bodyPr/>
          <a:lstStyle/>
          <a:p>
            <a:pPr marL="0" indent="0" algn="just">
              <a:buNone/>
            </a:pPr>
            <a:r>
              <a:rPr lang="ru-RU" dirty="0"/>
              <a:t>Предложения с придаточными места чаще всего бывают местоименно-соотносительными и в таких случаях имеют в главной части соотносительные слова - </a:t>
            </a:r>
            <a:r>
              <a:rPr lang="ru-RU" i="1" dirty="0"/>
              <a:t>там, туда, оттуда, везде</a:t>
            </a:r>
            <a:r>
              <a:rPr lang="ru-RU" dirty="0"/>
              <a:t>: </a:t>
            </a:r>
            <a:endParaRPr lang="cs-CZ" dirty="0"/>
          </a:p>
          <a:p>
            <a:pPr algn="just"/>
            <a:r>
              <a:rPr lang="ru-RU" i="1" dirty="0"/>
              <a:t>Родители, конечно, разослали просьбы всюду, куда только могли</a:t>
            </a:r>
            <a:r>
              <a:rPr lang="ru-RU" dirty="0"/>
              <a:t>.</a:t>
            </a:r>
            <a:endParaRPr lang="cs-CZ" dirty="0"/>
          </a:p>
          <a:p>
            <a:pPr algn="just"/>
            <a:r>
              <a:rPr lang="ru-RU" i="1" dirty="0"/>
              <a:t>Где лживость, там трусость и малодушие. </a:t>
            </a:r>
            <a:endParaRPr lang="cs-CZ" dirty="0"/>
          </a:p>
          <a:p>
            <a:pPr algn="just"/>
            <a:r>
              <a:rPr lang="ru-RU" i="1" dirty="0"/>
              <a:t>Оттуда, куда он указал пальцем, валил дым.</a:t>
            </a:r>
            <a:endParaRPr lang="cs-CZ" dirty="0"/>
          </a:p>
          <a:p>
            <a:pPr algn="just"/>
            <a:endParaRPr lang="cs-CZ" dirty="0"/>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4160265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придаточные</a:t>
            </a:r>
            <a:r>
              <a:rPr lang="ru-RU" sz="3200" dirty="0"/>
              <a:t> причины</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251678" y="1408177"/>
            <a:ext cx="10178322" cy="4471416"/>
          </a:xfrm>
        </p:spPr>
        <p:txBody>
          <a:bodyPr/>
          <a:lstStyle/>
          <a:p>
            <a:pPr marL="0" indent="0" algn="just">
              <a:buNone/>
            </a:pPr>
            <a:r>
              <a:rPr lang="ru-RU" b="1" dirty="0"/>
              <a:t>Причинные придаточные</a:t>
            </a:r>
            <a:r>
              <a:rPr lang="ru-RU" dirty="0"/>
              <a:t> содержат указание на причину или обоснование того, о чем говорится в главной части предложения.</a:t>
            </a:r>
            <a:endParaRPr lang="cs-CZ" dirty="0"/>
          </a:p>
          <a:p>
            <a:pPr marL="0" indent="0" algn="just">
              <a:buNone/>
            </a:pPr>
            <a:r>
              <a:rPr lang="ru-RU" i="1" dirty="0"/>
              <a:t>Он, вероятно, заболел, потому что не пришел  на лекцию.</a:t>
            </a:r>
          </a:p>
          <a:p>
            <a:pPr marL="0" indent="0" algn="just">
              <a:buNone/>
            </a:pPr>
            <a:r>
              <a:rPr lang="ru-RU" i="1" dirty="0"/>
              <a:t>Борис сдал все экзамены на «отлично», так как усердно занимался весь учебный год.</a:t>
            </a:r>
          </a:p>
          <a:p>
            <a:pPr marL="0" indent="0" algn="just">
              <a:buNone/>
            </a:pPr>
            <a:r>
              <a:rPr lang="ru-RU" i="1" dirty="0"/>
              <a:t>Мы не поехали на экскурсию, потому что преподаватель заболел.</a:t>
            </a:r>
          </a:p>
          <a:p>
            <a:pPr marL="0" indent="0" algn="just">
              <a:buNone/>
            </a:pPr>
            <a:endParaRPr lang="cs-CZ" dirty="0"/>
          </a:p>
          <a:p>
            <a:pPr marL="0" indent="0" algn="just">
              <a:buNone/>
            </a:pPr>
            <a:r>
              <a:rPr lang="ru-RU" dirty="0"/>
              <a:t>Придаточные причины присоединяются к главной части посредством союзов и союзных сочетаний </a:t>
            </a:r>
            <a:r>
              <a:rPr lang="ru-RU" i="1" dirty="0"/>
              <a:t>потому что, оттого что, вследствие того что, благодаря тому что, в силу того что, из-за того что, затем что, так как, поскольку, ибо, благо</a:t>
            </a:r>
            <a:r>
              <a:rPr lang="ru-RU" dirty="0"/>
              <a:t>.</a:t>
            </a:r>
            <a:endParaRPr lang="cs-CZ" dirty="0"/>
          </a:p>
          <a:p>
            <a:pPr algn="just"/>
            <a:endParaRPr lang="cs-CZ" dirty="0"/>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1370584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a:t>
            </a:r>
            <a:r>
              <a:rPr lang="ru-RU" sz="3200" b="1"/>
              <a:t>придаточные</a:t>
            </a:r>
            <a:r>
              <a:rPr lang="ru-RU" sz="3200"/>
              <a:t> причины</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251678" y="1408176"/>
            <a:ext cx="10178322" cy="4821935"/>
          </a:xfrm>
        </p:spPr>
        <p:txBody>
          <a:bodyPr/>
          <a:lstStyle/>
          <a:p>
            <a:pPr marL="0" indent="0" algn="just">
              <a:buNone/>
            </a:pPr>
            <a:r>
              <a:rPr lang="ru-RU" dirty="0"/>
              <a:t>Придаточные причины обычно помещаются после главной части предложения, за исключением тех случаев, когда необходимо подчеркнуть причину или обоснование чего-либо и указать на следствие: </a:t>
            </a:r>
            <a:endParaRPr lang="cs-CZ" dirty="0"/>
          </a:p>
          <a:p>
            <a:pPr algn="just"/>
            <a:r>
              <a:rPr lang="ru-RU" i="1" dirty="0"/>
              <a:t>Оттого что нельзя плакать и возмущаться вслух, Вася молчит и дрыгает ногами</a:t>
            </a:r>
            <a:r>
              <a:rPr lang="ru-RU" dirty="0"/>
              <a:t>.</a:t>
            </a:r>
          </a:p>
          <a:p>
            <a:pPr algn="just"/>
            <a:r>
              <a:rPr lang="ru-RU" i="1" dirty="0"/>
              <a:t>Благодаря тому что повысили стипендию, студенты-отличники смогли съездить в Россию.</a:t>
            </a:r>
            <a:endParaRPr lang="cs-CZ" i="1" dirty="0"/>
          </a:p>
          <a:p>
            <a:pPr marL="0" indent="0" algn="just">
              <a:buNone/>
            </a:pPr>
            <a:endParaRPr lang="ru-RU" dirty="0"/>
          </a:p>
          <a:p>
            <a:pPr marL="0" indent="0" algn="just">
              <a:buNone/>
            </a:pPr>
            <a:r>
              <a:rPr lang="ru-RU" dirty="0"/>
              <a:t>Придаточные, присоединяемые союзами </a:t>
            </a:r>
            <a:r>
              <a:rPr lang="ru-RU" i="1" dirty="0"/>
              <a:t>ибо, благо, потому что</a:t>
            </a:r>
            <a:r>
              <a:rPr lang="ru-RU" dirty="0"/>
              <a:t>, помещаются только после главной части: </a:t>
            </a:r>
            <a:endParaRPr lang="cs-CZ" dirty="0"/>
          </a:p>
          <a:p>
            <a:pPr algn="just"/>
            <a:r>
              <a:rPr lang="ru-RU" i="1" dirty="0"/>
              <a:t>Верить хотелось, ибо книги уже внушали мне веру в человека. </a:t>
            </a:r>
            <a:endParaRPr lang="cs-CZ" dirty="0"/>
          </a:p>
          <a:p>
            <a:pPr algn="just"/>
            <a:r>
              <a:rPr lang="ru-RU" i="1" dirty="0"/>
              <a:t>Собаки далеко залезли в конуры, благо не на кого было лаять.</a:t>
            </a:r>
          </a:p>
          <a:p>
            <a:pPr algn="just"/>
            <a:r>
              <a:rPr lang="ru-RU" i="1" dirty="0"/>
              <a:t>Сашка даже прошелся перед Зоей на руках, благо подморозило</a:t>
            </a:r>
            <a:r>
              <a:rPr lang="ru-RU" dirty="0"/>
              <a:t>.</a:t>
            </a:r>
            <a:endParaRPr lang="cs-CZ" dirty="0"/>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3842236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36D96-5032-4FE7-8807-799B8CE82B59}"/>
              </a:ext>
            </a:extLst>
          </p:cNvPr>
          <p:cNvSpPr>
            <a:spLocks noGrp="1"/>
          </p:cNvSpPr>
          <p:nvPr>
            <p:ph type="title"/>
          </p:nvPr>
        </p:nvSpPr>
        <p:spPr>
          <a:xfrm>
            <a:off x="1251678" y="382385"/>
            <a:ext cx="10178322" cy="1025791"/>
          </a:xfrm>
        </p:spPr>
        <p:txBody>
          <a:bodyPr>
            <a:normAutofit/>
          </a:bodyPr>
          <a:lstStyle/>
          <a:p>
            <a:pPr algn="ctr"/>
            <a:r>
              <a:rPr lang="ru-RU" sz="3200" b="1" dirty="0"/>
              <a:t>Детерминантные сложноподчиненные предложения - </a:t>
            </a:r>
            <a:r>
              <a:rPr lang="ru-RU" sz="3200" b="1"/>
              <a:t>придаточные</a:t>
            </a:r>
            <a:r>
              <a:rPr lang="ru-RU" sz="3200"/>
              <a:t> причины</a:t>
            </a:r>
            <a:endParaRPr lang="cs-CZ" sz="3200" dirty="0"/>
          </a:p>
        </p:txBody>
      </p:sp>
      <p:sp>
        <p:nvSpPr>
          <p:cNvPr id="3" name="Zástupný symbol pro obsah 2">
            <a:extLst>
              <a:ext uri="{FF2B5EF4-FFF2-40B4-BE49-F238E27FC236}">
                <a16:creationId xmlns:a16="http://schemas.microsoft.com/office/drawing/2014/main" id="{C71B07C2-4387-4E27-81BF-C4D05CE98493}"/>
              </a:ext>
            </a:extLst>
          </p:cNvPr>
          <p:cNvSpPr>
            <a:spLocks noGrp="1"/>
          </p:cNvSpPr>
          <p:nvPr>
            <p:ph idx="1"/>
          </p:nvPr>
        </p:nvSpPr>
        <p:spPr>
          <a:xfrm>
            <a:off x="1251678" y="1408177"/>
            <a:ext cx="10178322" cy="4471416"/>
          </a:xfrm>
        </p:spPr>
        <p:txBody>
          <a:bodyPr/>
          <a:lstStyle/>
          <a:p>
            <a:pPr marL="0" indent="0" algn="just">
              <a:buNone/>
            </a:pPr>
            <a:r>
              <a:rPr lang="ru-RU" dirty="0"/>
              <a:t>Придаточные, начинающиеся союзом </a:t>
            </a:r>
            <a:r>
              <a:rPr lang="ru-RU" b="1" i="1" dirty="0"/>
              <a:t>так как</a:t>
            </a:r>
            <a:r>
              <a:rPr lang="ru-RU" dirty="0"/>
              <a:t>, могут занимать по отношению к главной любое положение, но если придаточная стоит на первом месте, то главная часть обычно имеет слово, скрепляющее части сложного целого, - </a:t>
            </a:r>
            <a:r>
              <a:rPr lang="ru-RU" b="1" i="1" dirty="0"/>
              <a:t>то</a:t>
            </a:r>
            <a:r>
              <a:rPr lang="ru-RU" dirty="0"/>
              <a:t>: </a:t>
            </a:r>
            <a:endParaRPr lang="cs-CZ" dirty="0"/>
          </a:p>
          <a:p>
            <a:pPr algn="just"/>
            <a:r>
              <a:rPr lang="ru-RU" i="1" dirty="0"/>
              <a:t>Так как Каштанка взвизгнула и попала ему под ноги, то он не мог не обратить на нее внимания.</a:t>
            </a:r>
            <a:endParaRPr lang="cs-CZ" dirty="0"/>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3352595274"/>
      </p:ext>
    </p:extLst>
  </p:cSld>
  <p:clrMapOvr>
    <a:masterClrMapping/>
  </p:clrMapOvr>
</p:sld>
</file>

<file path=ppt/theme/theme1.xml><?xml version="1.0" encoding="utf-8"?>
<a:theme xmlns:a="http://schemas.openxmlformats.org/drawingml/2006/main" name="Odznáček">
  <a:themeElements>
    <a:clrScheme name="Odznáček">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Odznáček">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dznáček">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TM10001106[[fn=Značka]]</Template>
  <TotalTime>264</TotalTime>
  <Words>3458</Words>
  <Application>Microsoft Office PowerPoint</Application>
  <PresentationFormat>Širokoúhlá obrazovka</PresentationFormat>
  <Paragraphs>212</Paragraphs>
  <Slides>33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33</vt:i4>
      </vt:variant>
    </vt:vector>
  </HeadingPairs>
  <TitlesOfParts>
    <vt:vector size="38" baseType="lpstr">
      <vt:lpstr>Arial</vt:lpstr>
      <vt:lpstr>Corbel</vt:lpstr>
      <vt:lpstr>Gill Sans MT</vt:lpstr>
      <vt:lpstr>Impact</vt:lpstr>
      <vt:lpstr>Odznáček</vt:lpstr>
      <vt:lpstr>Сложноподчиненные предложения детерминантные (расчлененные) </vt:lpstr>
      <vt:lpstr>Сложноподчиненные предложения детерминантные</vt:lpstr>
      <vt:lpstr>Классификация расчлененных сложноподчиненных предложений</vt:lpstr>
      <vt:lpstr>Детерминантные сложноподчиненные предложения - Временные придаточные </vt:lpstr>
      <vt:lpstr>Детерминантные сложноподчиненные предложения - придаточные места</vt:lpstr>
      <vt:lpstr>Детерминантные сложноподчиненные предложения - придаточные места</vt:lpstr>
      <vt:lpstr>Детерминантные сложноподчиненные предложения - придаточные причины</vt:lpstr>
      <vt:lpstr>Детерминантные сложноподчиненные предложения - придаточные причины</vt:lpstr>
      <vt:lpstr>Детерминантные сложноподчиненные предложения - придаточные причины</vt:lpstr>
      <vt:lpstr>Детерминантные сложноподчиненные предложения - придаточные причины</vt:lpstr>
      <vt:lpstr>Детерминантные сложноподчиненные предложения - придаточные причины</vt:lpstr>
      <vt:lpstr>Детерминантные сложноподчиненные предложения - придаточные причины</vt:lpstr>
      <vt:lpstr>Детерминантные сложноподчиненные предложения - придаточные причины</vt:lpstr>
      <vt:lpstr>Детерминантные сложноподчиненные предложения – качественно-количественные придаточные </vt:lpstr>
      <vt:lpstr>Детерминантные сложноподчиненные предложения – качественно-количественные придаточные </vt:lpstr>
      <vt:lpstr>Детерминантные сложноподчиненные предложения – качественно-количественные придаточные </vt:lpstr>
      <vt:lpstr>Детерминантные сложноподчиненные предложения – сравнительные придаточные </vt:lpstr>
      <vt:lpstr>Детерминантные сложноподчиненные предложения – сравнительные придаточные </vt:lpstr>
      <vt:lpstr>Детерминантные сложноподчиненные предложения – сравнительные придаточные </vt:lpstr>
      <vt:lpstr>Детерминантные сложноподчиненные предложения – придаточные условия</vt:lpstr>
      <vt:lpstr>Детерминантные сложноподчиненные предложения – придаточные условия</vt:lpstr>
      <vt:lpstr>Детерминантные сложноподчиненные предложения – придаточные условия</vt:lpstr>
      <vt:lpstr>Детерминантные сложноподчиненные предложения – придаточные условия</vt:lpstr>
      <vt:lpstr>Детерминантные сложноподчиненные предложения – придаточные уступки</vt:lpstr>
      <vt:lpstr>Детерминантные сложноподчиненные предложения – придаточные уступки</vt:lpstr>
      <vt:lpstr>Детерминантные сложноподчиненные предложения – придаточные уступки</vt:lpstr>
      <vt:lpstr>Детерминантные сложноподчиненные предложения – придаточные следствия</vt:lpstr>
      <vt:lpstr>Детерминантные сложноподчиненные предложения – придаточные следствия</vt:lpstr>
      <vt:lpstr>Детерминантные сложноподчиненные предложения – придаточные цели</vt:lpstr>
      <vt:lpstr>Детерминантные сложноподчиненные предложения – придаточные цели</vt:lpstr>
      <vt:lpstr>Детерминантные сложноподчиненные предложения – придаточные цели</vt:lpstr>
      <vt:lpstr>Детерминантные сложноподчиненные предложения – придаточные цели</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Сложноподчиненные предложения детерминантные (расчлененные) </dc:title>
  <dc:creator>oxinity@outlook.cz</dc:creator>
  <cp:lastModifiedBy>oxinity@outlook.cz</cp:lastModifiedBy>
  <cp:revision>26</cp:revision>
  <dcterms:created xsi:type="dcterms:W3CDTF">2018-04-17T18:50:10Z</dcterms:created>
  <dcterms:modified xsi:type="dcterms:W3CDTF">2018-04-20T21:06:57Z</dcterms:modified>
</cp:coreProperties>
</file>