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9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6314CE-4824-4817-AF7E-2BB9E3B699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Сложносочиненное предложение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FE57979-7CDC-4CE7-9EF1-D6C1C39148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703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00BB9B-6434-477D-8BD2-9076A8F7E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701040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3100" b="1" dirty="0"/>
            </a:br>
            <a:br>
              <a:rPr lang="ru-RU" sz="3100" b="1" dirty="0"/>
            </a:br>
            <a:br>
              <a:rPr lang="ru-RU" sz="3100" b="1" dirty="0"/>
            </a:br>
            <a:br>
              <a:rPr lang="ru-RU" sz="3100" b="1" dirty="0"/>
            </a:br>
            <a:r>
              <a:rPr lang="ru-RU" sz="3200" b="1" dirty="0"/>
              <a:t>Разделительные отношения</a:t>
            </a:r>
            <a:br>
              <a:rPr lang="cs-CZ" sz="3200" dirty="0"/>
            </a:br>
            <a:br>
              <a:rPr lang="cs-CZ" sz="3200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380D1F-D4DE-4C3F-8377-E4813F731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21536"/>
            <a:ext cx="10155936" cy="4687824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/>
              <a:t>Сложносочиненные предложения с разделительными союзами (или, ли…ли, то…то) указывают на чередование событий, последовательную смену, несовместимость.</a:t>
            </a:r>
            <a:endParaRPr lang="cs-CZ" dirty="0"/>
          </a:p>
          <a:p>
            <a:pPr algn="just"/>
            <a:r>
              <a:rPr lang="ru-RU" dirty="0"/>
              <a:t>Союзы </a:t>
            </a:r>
            <a:r>
              <a:rPr lang="ru-RU" b="1" i="1" dirty="0"/>
              <a:t>или</a:t>
            </a:r>
            <a:r>
              <a:rPr lang="ru-RU" dirty="0"/>
              <a:t>, </a:t>
            </a:r>
            <a:r>
              <a:rPr lang="ru-RU" b="1" i="1" dirty="0"/>
              <a:t>либо</a:t>
            </a:r>
            <a:r>
              <a:rPr lang="ru-RU" dirty="0"/>
              <a:t> выражающие отношения взаимоисключения, могут быть одиночными или повторяющимися: </a:t>
            </a:r>
            <a:r>
              <a:rPr lang="ru-RU" i="1" dirty="0"/>
              <a:t>Либо моя речь произвела сильное впечатление, либо и без того у колонистов накипело.</a:t>
            </a:r>
            <a:endParaRPr lang="cs-CZ" dirty="0"/>
          </a:p>
          <a:p>
            <a:pPr algn="just"/>
            <a:r>
              <a:rPr lang="ru-RU" dirty="0"/>
              <a:t>Двойные союзы </a:t>
            </a:r>
            <a:r>
              <a:rPr lang="ru-RU" b="1" i="1" dirty="0"/>
              <a:t>ли</a:t>
            </a:r>
            <a:r>
              <a:rPr lang="ru-RU" dirty="0"/>
              <a:t> … </a:t>
            </a:r>
            <a:r>
              <a:rPr lang="ru-RU" b="1" i="1" dirty="0"/>
              <a:t>ли</a:t>
            </a:r>
            <a:r>
              <a:rPr lang="ru-RU" dirty="0"/>
              <a:t>, </a:t>
            </a:r>
            <a:r>
              <a:rPr lang="ru-RU" b="1" i="1" dirty="0"/>
              <a:t>ли</a:t>
            </a:r>
            <a:r>
              <a:rPr lang="ru-RU" dirty="0"/>
              <a:t> … </a:t>
            </a:r>
            <a:r>
              <a:rPr lang="ru-RU" b="1" i="1" dirty="0"/>
              <a:t>или</a:t>
            </a:r>
            <a:r>
              <a:rPr lang="ru-RU" dirty="0"/>
              <a:t> придают высказыванию оттенок перечисления: </a:t>
            </a:r>
            <a:r>
              <a:rPr lang="ru-RU" i="1" dirty="0"/>
              <a:t>Судьба ли нас свела опять на Кавказе, или она нарочно сюда приехала, зная, что меня встретит?</a:t>
            </a:r>
            <a:endParaRPr lang="cs-CZ" dirty="0"/>
          </a:p>
          <a:p>
            <a:pPr algn="just"/>
            <a:r>
              <a:rPr lang="ru-RU" dirty="0"/>
              <a:t>Повторяющийся союз </a:t>
            </a:r>
            <a:r>
              <a:rPr lang="ru-RU" b="1" i="1" dirty="0"/>
              <a:t>то</a:t>
            </a:r>
            <a:r>
              <a:rPr lang="ru-RU" dirty="0"/>
              <a:t> … </a:t>
            </a:r>
            <a:r>
              <a:rPr lang="ru-RU" b="1" i="1" dirty="0"/>
              <a:t>то</a:t>
            </a:r>
            <a:r>
              <a:rPr lang="ru-RU" dirty="0"/>
              <a:t> указывает на чередование действий, на последовательную их смену: </a:t>
            </a:r>
            <a:r>
              <a:rPr lang="ru-RU" i="1" dirty="0"/>
              <a:t>То падал как будто туман, то вдруг припускал косой дождь.</a:t>
            </a:r>
            <a:endParaRPr lang="cs-CZ" dirty="0"/>
          </a:p>
          <a:p>
            <a:pPr algn="just"/>
            <a:r>
              <a:rPr lang="ru-RU" dirty="0"/>
              <a:t>Союзы </a:t>
            </a:r>
            <a:r>
              <a:rPr lang="ru-RU" b="1" i="1" dirty="0"/>
              <a:t>то ли</a:t>
            </a:r>
            <a:r>
              <a:rPr lang="ru-RU" dirty="0"/>
              <a:t>…</a:t>
            </a:r>
            <a:r>
              <a:rPr lang="ru-RU" b="1" i="1" dirty="0"/>
              <a:t>то ли</a:t>
            </a:r>
            <a:r>
              <a:rPr lang="ru-RU" dirty="0"/>
              <a:t>, </a:t>
            </a:r>
            <a:r>
              <a:rPr lang="ru-RU" b="1" i="1" dirty="0"/>
              <a:t>не то</a:t>
            </a:r>
            <a:r>
              <a:rPr lang="ru-RU" dirty="0"/>
              <a:t>…</a:t>
            </a:r>
            <a:r>
              <a:rPr lang="ru-RU" b="1" i="1" dirty="0"/>
              <a:t>не то</a:t>
            </a:r>
            <a:r>
              <a:rPr lang="ru-RU" dirty="0"/>
              <a:t> вносят в высказывание оттенок предположительности: </a:t>
            </a:r>
            <a:r>
              <a:rPr lang="ru-RU" i="1" dirty="0"/>
              <a:t>Сколько с вами общаюсь, не могу понять, то ли вы хорошо притворяетесь, то ли знатный демагог</a:t>
            </a:r>
            <a:r>
              <a:rPr lang="ru-RU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3694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00BB9B-6434-477D-8BD2-9076A8F7E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701040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3100" b="1" dirty="0"/>
            </a:br>
            <a:br>
              <a:rPr lang="ru-RU" sz="3100" b="1" dirty="0"/>
            </a:br>
            <a:br>
              <a:rPr lang="ru-RU" sz="3100" b="1" dirty="0"/>
            </a:br>
            <a:br>
              <a:rPr lang="ru-RU" sz="3100" b="1" dirty="0"/>
            </a:br>
            <a:br>
              <a:rPr lang="ru-RU" sz="3100" b="1" dirty="0"/>
            </a:br>
            <a:r>
              <a:rPr lang="ru-RU" sz="3200" b="1" dirty="0"/>
              <a:t>Градационные отношения</a:t>
            </a:r>
            <a:br>
              <a:rPr lang="cs-CZ" sz="3200" dirty="0"/>
            </a:br>
            <a:br>
              <a:rPr lang="cs-CZ" sz="3200" dirty="0"/>
            </a:br>
            <a:br>
              <a:rPr lang="cs-CZ" sz="3200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380D1F-D4DE-4C3F-8377-E4813F731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21536"/>
            <a:ext cx="10155936" cy="4687824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В предложениях такого типа предикативные части соединены расчлененными союзами </a:t>
            </a:r>
            <a:r>
              <a:rPr lang="ru-RU" b="1" i="1" dirty="0"/>
              <a:t>не только</a:t>
            </a:r>
            <a:r>
              <a:rPr lang="ru-RU" dirty="0"/>
              <a:t> … </a:t>
            </a:r>
            <a:r>
              <a:rPr lang="ru-RU" b="1" i="1" dirty="0"/>
              <a:t>но и</a:t>
            </a:r>
            <a:r>
              <a:rPr lang="ru-RU" dirty="0"/>
              <a:t>; </a:t>
            </a:r>
            <a:r>
              <a:rPr lang="ru-RU" b="1" i="1" dirty="0"/>
              <a:t>не то чтобы</a:t>
            </a:r>
            <a:r>
              <a:rPr lang="ru-RU" dirty="0"/>
              <a:t> … </a:t>
            </a:r>
            <a:r>
              <a:rPr lang="ru-RU" b="1" i="1" dirty="0"/>
              <a:t>но</a:t>
            </a:r>
            <a:r>
              <a:rPr lang="ru-RU" dirty="0"/>
              <a:t>; а также непарными союзами </a:t>
            </a:r>
            <a:r>
              <a:rPr lang="ru-RU" b="1" i="1" dirty="0"/>
              <a:t>и даже</a:t>
            </a:r>
            <a:r>
              <a:rPr lang="ru-RU" dirty="0"/>
              <a:t>. При градационных отношениях вторая предикативная часть имеет бОльшую смысловую нагрузку по сравнению с первой:</a:t>
            </a:r>
            <a:endParaRPr lang="cs-CZ" dirty="0"/>
          </a:p>
          <a:p>
            <a:pPr algn="just"/>
            <a:r>
              <a:rPr lang="ru-RU" i="1" dirty="0"/>
              <a:t>Не только что клуба нашего не было, или фонарей на улицах, но и лавок на весь город было только две. </a:t>
            </a:r>
          </a:p>
          <a:p>
            <a:pPr algn="just"/>
            <a:r>
              <a:rPr lang="ru-RU" i="1" dirty="0"/>
              <a:t>К утру не только потеплело, но и ветер утих.</a:t>
            </a:r>
            <a:endParaRPr lang="cs-CZ" dirty="0"/>
          </a:p>
          <a:p>
            <a:pPr algn="just"/>
            <a:r>
              <a:rPr lang="ru-RU" i="1" dirty="0"/>
              <a:t>Здесь мой голос на резком ветру огрубел, и даже сердце мое огрубело.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6219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00BB9B-6434-477D-8BD2-9076A8F7E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701040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3100" b="1" dirty="0"/>
            </a:br>
            <a:br>
              <a:rPr lang="ru-RU" sz="3100" b="1" dirty="0"/>
            </a:br>
            <a:br>
              <a:rPr lang="ru-RU" sz="3100" b="1" dirty="0"/>
            </a:br>
            <a:br>
              <a:rPr lang="ru-RU" sz="3100" b="1" dirty="0"/>
            </a:br>
            <a:br>
              <a:rPr lang="ru-RU" sz="3100" b="1" dirty="0"/>
            </a:br>
            <a:br>
              <a:rPr lang="ru-RU" sz="3100" b="1" dirty="0"/>
            </a:br>
            <a:r>
              <a:rPr lang="ru-RU" sz="3200" b="1" dirty="0"/>
              <a:t>Пояснительные отношения</a:t>
            </a:r>
            <a:br>
              <a:rPr lang="cs-CZ" sz="3200" dirty="0"/>
            </a:br>
            <a:br>
              <a:rPr lang="cs-CZ" sz="3200" dirty="0"/>
            </a:br>
            <a:br>
              <a:rPr lang="cs-CZ" sz="3200" dirty="0"/>
            </a:br>
            <a:br>
              <a:rPr lang="cs-CZ" sz="3200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380D1F-D4DE-4C3F-8377-E4813F731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21536"/>
            <a:ext cx="10155936" cy="4687824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В сложносочиненном предложении такие отношения выражаются с помощью союзов </a:t>
            </a:r>
            <a:r>
              <a:rPr lang="ru-RU" b="1" i="1" dirty="0"/>
              <a:t>то есть</a:t>
            </a:r>
            <a:r>
              <a:rPr lang="ru-RU" dirty="0"/>
              <a:t>,</a:t>
            </a:r>
            <a:r>
              <a:rPr lang="ru-RU" b="1" i="1" dirty="0"/>
              <a:t> а именно</a:t>
            </a:r>
            <a:r>
              <a:rPr lang="ru-RU" dirty="0"/>
              <a:t>: </a:t>
            </a:r>
            <a:endParaRPr lang="cs-CZ" dirty="0"/>
          </a:p>
          <a:p>
            <a:pPr algn="just"/>
            <a:r>
              <a:rPr lang="ru-RU" i="1" dirty="0"/>
              <a:t>Мужская комнатная прислуга была доведена у нас до минимума, а именно для всего дома полагалось достаточным не больше двух лакеев</a:t>
            </a:r>
            <a:r>
              <a:rPr lang="ru-RU" dirty="0"/>
              <a:t>.</a:t>
            </a:r>
            <a:endParaRPr lang="cs-CZ" dirty="0"/>
          </a:p>
          <a:p>
            <a:pPr algn="just"/>
            <a:r>
              <a:rPr lang="ru-RU" i="1" dirty="0"/>
              <a:t>Мы спали, то есть сестра спала, а я лежал с открытыми глазами</a:t>
            </a:r>
            <a:r>
              <a:rPr lang="ru-RU" dirty="0"/>
              <a:t>.</a:t>
            </a:r>
            <a:endParaRPr lang="cs-CZ" dirty="0"/>
          </a:p>
          <a:p>
            <a:pPr algn="just"/>
            <a:r>
              <a:rPr lang="ru-RU" i="1" dirty="0"/>
              <a:t>Угнетает вопрос, совсем к делу не относящийся, а именно – кто такой господин Шмидт</a:t>
            </a:r>
            <a:r>
              <a:rPr lang="ru-RU" dirty="0"/>
              <a:t>.</a:t>
            </a:r>
            <a:endParaRPr lang="cs-CZ" dirty="0"/>
          </a:p>
          <a:p>
            <a:r>
              <a:rPr lang="ru-RU" i="1" dirty="0"/>
              <a:t>Вот поэтому я прошу вас заняться этим делом, то есть принять все меры к охране Иуды из Кириафы </a:t>
            </a:r>
            <a:r>
              <a:rPr lang="ru-RU" dirty="0"/>
              <a:t>(М. Булгаков).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4140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00BB9B-6434-477D-8BD2-9076A8F7E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701040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3100" b="1" dirty="0"/>
            </a:br>
            <a:br>
              <a:rPr lang="ru-RU" sz="3100" b="1" dirty="0"/>
            </a:br>
            <a:br>
              <a:rPr lang="ru-RU" sz="3100" b="1" dirty="0"/>
            </a:br>
            <a:br>
              <a:rPr lang="ru-RU" sz="3100" b="1" dirty="0"/>
            </a:br>
            <a:br>
              <a:rPr lang="ru-RU" sz="3100" b="1" dirty="0"/>
            </a:br>
            <a:br>
              <a:rPr lang="ru-RU" sz="3100" b="1" dirty="0"/>
            </a:br>
            <a:br>
              <a:rPr lang="ru-RU" sz="3100" b="1" dirty="0"/>
            </a:br>
            <a:r>
              <a:rPr lang="ru-RU" sz="3200" b="1" dirty="0"/>
              <a:t>Результативные отношения</a:t>
            </a:r>
            <a:br>
              <a:rPr lang="cs-CZ" sz="3200" dirty="0"/>
            </a:br>
            <a:br>
              <a:rPr lang="cs-CZ" sz="3200" dirty="0"/>
            </a:br>
            <a:br>
              <a:rPr lang="cs-CZ" sz="3200" dirty="0"/>
            </a:br>
            <a:br>
              <a:rPr lang="cs-CZ" sz="3200" dirty="0"/>
            </a:br>
            <a:br>
              <a:rPr lang="cs-CZ" sz="3200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380D1F-D4DE-4C3F-8377-E4813F731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21536"/>
            <a:ext cx="10155936" cy="4687824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В подобных сложносочиненных предложениях вторая (постпозитивная) часть выражает результат, следствие, вывод, который обусловлен содержанием первой предикативной части. В постпозитивной части употребляются союзные сочетания </a:t>
            </a:r>
            <a:r>
              <a:rPr lang="ru-RU" b="1" i="1" dirty="0"/>
              <a:t>поэтому, потому, оттого</a:t>
            </a:r>
            <a:r>
              <a:rPr lang="ru-RU" dirty="0"/>
              <a:t> и вводные слова </a:t>
            </a:r>
            <a:r>
              <a:rPr lang="ru-RU" b="1" i="1" dirty="0"/>
              <a:t>следовательно, стало быть, значит</a:t>
            </a:r>
            <a:r>
              <a:rPr lang="ru-RU" dirty="0"/>
              <a:t>. </a:t>
            </a:r>
            <a:endParaRPr lang="cs-CZ" dirty="0"/>
          </a:p>
          <a:p>
            <a:pPr algn="just"/>
            <a:r>
              <a:rPr lang="ru-RU" dirty="0"/>
              <a:t>Этим выражениям часто предшествует союз </a:t>
            </a:r>
            <a:r>
              <a:rPr lang="ru-RU" b="1" dirty="0"/>
              <a:t>и</a:t>
            </a:r>
            <a:r>
              <a:rPr lang="ru-RU" dirty="0"/>
              <a:t>, в редких случаях союз </a:t>
            </a:r>
            <a:r>
              <a:rPr lang="ru-RU" b="1" dirty="0"/>
              <a:t>а</a:t>
            </a:r>
            <a:r>
              <a:rPr lang="ru-RU" dirty="0"/>
              <a:t>:</a:t>
            </a:r>
            <a:endParaRPr lang="cs-CZ" dirty="0"/>
          </a:p>
          <a:p>
            <a:pPr algn="just"/>
            <a:r>
              <a:rPr lang="ru-RU" i="1" dirty="0"/>
              <a:t>Стояла плохая погода, и поэтому экскурсию пришлось отложить.</a:t>
            </a:r>
            <a:endParaRPr lang="cs-CZ" dirty="0"/>
          </a:p>
          <a:p>
            <a:pPr algn="just"/>
            <a:r>
              <a:rPr lang="ru-RU" i="1" dirty="0"/>
              <a:t>Навалило снегу, и дороги стали непроходимыми.</a:t>
            </a:r>
            <a:endParaRPr lang="cs-CZ" dirty="0"/>
          </a:p>
          <a:p>
            <a:pPr algn="just"/>
            <a:r>
              <a:rPr lang="ru-RU" i="1" dirty="0"/>
              <a:t>Нигде в мире подобной коллекции нет, и оттого она уникальна.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7324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00BB9B-6434-477D-8BD2-9076A8F7E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701040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3100" b="1" dirty="0"/>
            </a:br>
            <a:br>
              <a:rPr lang="ru-RU" sz="3100" b="1" dirty="0"/>
            </a:br>
            <a:br>
              <a:rPr lang="ru-RU" sz="3100" b="1" dirty="0"/>
            </a:br>
            <a:br>
              <a:rPr lang="ru-RU" sz="3100" b="1" dirty="0"/>
            </a:br>
            <a:br>
              <a:rPr lang="ru-RU" sz="3100" b="1" dirty="0"/>
            </a:br>
            <a:br>
              <a:rPr lang="ru-RU" sz="3100" b="1" dirty="0"/>
            </a:br>
            <a:br>
              <a:rPr lang="ru-RU" sz="3100" b="1" dirty="0"/>
            </a:br>
            <a:br>
              <a:rPr lang="ru-RU" sz="3100" b="1" dirty="0"/>
            </a:br>
            <a:r>
              <a:rPr lang="ru-RU" sz="3200" b="1" dirty="0"/>
              <a:t>Присоединительные отношения</a:t>
            </a:r>
            <a:br>
              <a:rPr lang="cs-CZ" sz="3200" dirty="0"/>
            </a:br>
            <a:br>
              <a:rPr lang="cs-CZ" sz="3200" dirty="0"/>
            </a:br>
            <a:br>
              <a:rPr lang="cs-CZ" sz="3200" dirty="0"/>
            </a:br>
            <a:br>
              <a:rPr lang="cs-CZ" sz="3200" dirty="0"/>
            </a:br>
            <a:br>
              <a:rPr lang="cs-CZ" sz="3200" dirty="0"/>
            </a:br>
            <a:br>
              <a:rPr lang="cs-CZ" sz="3200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380D1F-D4DE-4C3F-8377-E4813F731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21536"/>
            <a:ext cx="10155936" cy="468782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Некоторые сочинительные союзы употребляются в сложносочиненном предложении для выражения присоединительных отношений, при которых вторая предикативная часть присоединяет добавочные мысли, явля­ющиеся: а) следствием, выводом; б) попутным замечанием; в) чем-то неожи­данным, вдруг пришедшим в голову. </a:t>
            </a:r>
          </a:p>
          <a:p>
            <a:pPr algn="just"/>
            <a:r>
              <a:rPr lang="ru-RU" b="1" dirty="0"/>
              <a:t>Присоединительно-соединительное</a:t>
            </a:r>
            <a:r>
              <a:rPr lang="ru-RU" dirty="0"/>
              <a:t> значение имеют союзы </a:t>
            </a:r>
            <a:r>
              <a:rPr lang="ru-RU" b="1" i="1" dirty="0"/>
              <a:t>также, тоже</a:t>
            </a:r>
            <a:r>
              <a:rPr lang="ru-RU" dirty="0"/>
              <a:t>: </a:t>
            </a:r>
            <a:r>
              <a:rPr lang="ru-RU" i="1" dirty="0"/>
              <a:t>Люди сильно проголодались, лошади тоже нуждались в отдыхе</a:t>
            </a:r>
            <a:r>
              <a:rPr lang="ru-RU" dirty="0"/>
              <a:t>.</a:t>
            </a:r>
            <a:endParaRPr lang="cs-CZ" dirty="0"/>
          </a:p>
          <a:p>
            <a:pPr algn="just"/>
            <a:r>
              <a:rPr lang="ru-RU" b="1" dirty="0"/>
              <a:t>Присоединительно-противительное</a:t>
            </a:r>
            <a:r>
              <a:rPr lang="ru-RU" dirty="0"/>
              <a:t> значение может выражено с помощью союза </a:t>
            </a:r>
            <a:r>
              <a:rPr lang="ru-RU" b="1" i="1" dirty="0"/>
              <a:t>а</a:t>
            </a:r>
            <a:r>
              <a:rPr lang="ru-RU" dirty="0"/>
              <a:t>: </a:t>
            </a:r>
            <a:r>
              <a:rPr lang="ru-RU" i="1" dirty="0"/>
              <a:t>Ты скучаешь, не находишь себе места, а скука и праздность заразительны</a:t>
            </a:r>
            <a:r>
              <a:rPr lang="ru-RU" dirty="0"/>
              <a:t>.</a:t>
            </a:r>
            <a:endParaRPr lang="cs-CZ" dirty="0"/>
          </a:p>
          <a:p>
            <a:pPr algn="just"/>
            <a:r>
              <a:rPr lang="ru-RU" dirty="0"/>
              <a:t>Союз </a:t>
            </a:r>
            <a:r>
              <a:rPr lang="ru-RU" b="1" i="1" dirty="0"/>
              <a:t>да и</a:t>
            </a:r>
            <a:r>
              <a:rPr lang="ru-RU" dirty="0"/>
              <a:t> выражает присоединительные отношения с оттенком добавления: </a:t>
            </a:r>
            <a:r>
              <a:rPr lang="ru-RU" i="1" dirty="0"/>
              <a:t>Мне не хотелось идти домой, да и незачем было идти туда; Бедной Наденьке больше уже негде слышать тех слов, да и некому произносить их. </a:t>
            </a:r>
            <a:endParaRPr lang="cs-CZ" dirty="0"/>
          </a:p>
          <a:p>
            <a:r>
              <a:rPr lang="ru-RU" dirty="0"/>
              <a:t> 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44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6169B-453C-4F8A-BC90-BBCB33364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499872"/>
            <a:ext cx="9720072" cy="835152"/>
          </a:xfrm>
        </p:spPr>
        <p:txBody>
          <a:bodyPr>
            <a:normAutofit/>
          </a:bodyPr>
          <a:lstStyle/>
          <a:p>
            <a:r>
              <a:rPr lang="ru-RU" sz="3600" dirty="0"/>
              <a:t>Сложносочиненные предложения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842529-8470-4246-A500-8B59A9FFCD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98192"/>
            <a:ext cx="9720073" cy="4011168"/>
          </a:xfrm>
        </p:spPr>
        <p:txBody>
          <a:bodyPr/>
          <a:lstStyle/>
          <a:p>
            <a:pPr algn="just"/>
            <a:r>
              <a:rPr lang="ru-RU" dirty="0"/>
              <a:t>Итак, ССП – это полипредикативная синтаксическая единица, части которой относительно равноправны, образуют открытый или закрытый (двучленный) ряд; основными средствами связи являются интонация и сочинительные союзы. В целом система ССП представлена в следующей таблице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7318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E9352C-D877-44E3-9C58-1FCC835FC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341376"/>
            <a:ext cx="9720072" cy="493776"/>
          </a:xfrm>
        </p:spPr>
        <p:txBody>
          <a:bodyPr>
            <a:noAutofit/>
          </a:bodyPr>
          <a:lstStyle/>
          <a:p>
            <a:pPr algn="ctr"/>
            <a:r>
              <a:rPr lang="ru-RU" sz="3200" dirty="0"/>
              <a:t>Система сложносочиненных предложений</a:t>
            </a:r>
            <a:endParaRPr lang="cs-CZ" sz="3200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80470DA1-EFE0-4723-9398-4930C10A33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8291585"/>
              </p:ext>
            </p:extLst>
          </p:nvPr>
        </p:nvGraphicFramePr>
        <p:xfrm>
          <a:off x="1023938" y="1060704"/>
          <a:ext cx="10089069" cy="5699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3023">
                  <a:extLst>
                    <a:ext uri="{9D8B030D-6E8A-4147-A177-3AD203B41FA5}">
                      <a16:colId xmlns:a16="http://schemas.microsoft.com/office/drawing/2014/main" val="4169559624"/>
                    </a:ext>
                  </a:extLst>
                </a:gridCol>
                <a:gridCol w="4043807">
                  <a:extLst>
                    <a:ext uri="{9D8B030D-6E8A-4147-A177-3AD203B41FA5}">
                      <a16:colId xmlns:a16="http://schemas.microsoft.com/office/drawing/2014/main" val="1145809337"/>
                    </a:ext>
                  </a:extLst>
                </a:gridCol>
                <a:gridCol w="2682239">
                  <a:extLst>
                    <a:ext uri="{9D8B030D-6E8A-4147-A177-3AD203B41FA5}">
                      <a16:colId xmlns:a16="http://schemas.microsoft.com/office/drawing/2014/main" val="677084240"/>
                    </a:ext>
                  </a:extLst>
                </a:gridCol>
              </a:tblGrid>
              <a:tr h="407126">
                <a:tc>
                  <a:txBody>
                    <a:bodyPr/>
                    <a:lstStyle/>
                    <a:p>
                      <a:r>
                        <a:rPr lang="ru-RU" dirty="0"/>
                        <a:t>Отношения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Частные значения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Структура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772952"/>
                  </a:ext>
                </a:extLst>
              </a:tr>
              <a:tr h="407126">
                <a:tc rowSpan="2">
                  <a:txBody>
                    <a:bodyPr/>
                    <a:lstStyle/>
                    <a:p>
                      <a:pPr algn="l"/>
                      <a:r>
                        <a:rPr lang="ru-RU" b="1" dirty="0"/>
                        <a:t>Разделительные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Взаимоисключение</a:t>
                      </a:r>
                      <a:endParaRPr lang="cs-CZ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r>
                        <a:rPr lang="ru-RU" b="1" dirty="0"/>
                        <a:t>Открытая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5150361"/>
                  </a:ext>
                </a:extLst>
              </a:tr>
              <a:tr h="40712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Чередование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305659"/>
                  </a:ext>
                </a:extLst>
              </a:tr>
              <a:tr h="407126">
                <a:tc rowSpan="4">
                  <a:txBody>
                    <a:bodyPr/>
                    <a:lstStyle/>
                    <a:p>
                      <a:r>
                        <a:rPr lang="ru-RU" b="1" dirty="0"/>
                        <a:t>Соединительные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Временное (одновременность)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7151775"/>
                  </a:ext>
                </a:extLst>
              </a:tr>
              <a:tr h="40712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Временное (последовательность)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297789"/>
                  </a:ext>
                </a:extLst>
              </a:tr>
              <a:tr h="40712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Перечислительные 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689170"/>
                  </a:ext>
                </a:extLst>
              </a:tr>
              <a:tr h="40712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Условно-следственные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171860"/>
                  </a:ext>
                </a:extLst>
              </a:tr>
              <a:tr h="407126">
                <a:tc rowSpan="3">
                  <a:txBody>
                    <a:bodyPr/>
                    <a:lstStyle/>
                    <a:p>
                      <a:r>
                        <a:rPr lang="ru-RU" b="1" dirty="0"/>
                        <a:t>Противительные</a:t>
                      </a:r>
                      <a:r>
                        <a:rPr lang="ru-RU" dirty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Сопоставительные</a:t>
                      </a:r>
                      <a:endParaRPr lang="cs-CZ" dirty="0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endParaRPr lang="ru-RU" b="1" dirty="0"/>
                    </a:p>
                    <a:p>
                      <a:endParaRPr lang="ru-RU" b="1" dirty="0"/>
                    </a:p>
                    <a:p>
                      <a:endParaRPr lang="ru-RU" b="1" dirty="0"/>
                    </a:p>
                    <a:p>
                      <a:endParaRPr lang="ru-RU" b="1" dirty="0"/>
                    </a:p>
                    <a:p>
                      <a:endParaRPr lang="ru-RU" b="1" dirty="0"/>
                    </a:p>
                    <a:p>
                      <a:r>
                        <a:rPr lang="ru-RU" b="1" dirty="0"/>
                        <a:t>Закрытая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6490346"/>
                  </a:ext>
                </a:extLst>
              </a:tr>
              <a:tr h="40712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Уступительные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314027"/>
                  </a:ext>
                </a:extLst>
              </a:tr>
              <a:tr h="40712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Возместительные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112829"/>
                  </a:ext>
                </a:extLst>
              </a:tr>
              <a:tr h="407126">
                <a:tc>
                  <a:txBody>
                    <a:bodyPr/>
                    <a:lstStyle/>
                    <a:p>
                      <a:r>
                        <a:rPr lang="ru-RU" b="1" dirty="0"/>
                        <a:t>Пояснительные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638882"/>
                  </a:ext>
                </a:extLst>
              </a:tr>
              <a:tr h="407126">
                <a:tc>
                  <a:txBody>
                    <a:bodyPr/>
                    <a:lstStyle/>
                    <a:p>
                      <a:r>
                        <a:rPr lang="ru-RU" b="1" dirty="0"/>
                        <a:t>Градационные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7503066"/>
                  </a:ext>
                </a:extLst>
              </a:tr>
              <a:tr h="407126">
                <a:tc rowSpan="2">
                  <a:txBody>
                    <a:bodyPr/>
                    <a:lstStyle/>
                    <a:p>
                      <a:r>
                        <a:rPr lang="ru-RU" b="1" dirty="0"/>
                        <a:t>Присоединительные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Присоединительно-противительные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1371124"/>
                  </a:ext>
                </a:extLst>
              </a:tr>
              <a:tr h="40712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Присоединительно-соединительные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926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713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FC4AF-5D96-4758-B8DE-37A7CC8C2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963168"/>
          </a:xfrm>
        </p:spPr>
        <p:txBody>
          <a:bodyPr>
            <a:normAutofit/>
          </a:bodyPr>
          <a:lstStyle/>
          <a:p>
            <a:r>
              <a:rPr lang="ru-RU" sz="4000" b="1" dirty="0"/>
              <a:t>То чувство, когда шаришь в теме</a:t>
            </a:r>
            <a:endParaRPr lang="cs-CZ" sz="4000" b="1" dirty="0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418CFEB4-1D7C-4935-A3C5-D161A977C0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90144" y="1920875"/>
            <a:ext cx="4387850" cy="4351909"/>
          </a:xfrm>
        </p:spPr>
      </p:pic>
    </p:spTree>
    <p:extLst>
      <p:ext uri="{BB962C8B-B14F-4D97-AF65-F5344CB8AC3E}">
        <p14:creationId xmlns:p14="http://schemas.microsoft.com/office/powerpoint/2010/main" val="249466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00BB9B-6434-477D-8BD2-9076A8F7E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90016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3100" b="1" dirty="0"/>
            </a:br>
            <a:br>
              <a:rPr lang="ru-RU" sz="3100" b="1" dirty="0"/>
            </a:br>
            <a:r>
              <a:rPr lang="ru-RU" sz="3100" b="1" dirty="0"/>
              <a:t>Сложносочиненное предложение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380D1F-D4DE-4C3F-8377-E4813F731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21536"/>
            <a:ext cx="10155936" cy="4687824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Это такие сложные предложения, предикативные части которого связаны между собой сочинительными союзами. Связь по способу сочинения придает частям сложносочиненного предложения известную синтаксическую самостоятельность, однако, самостоятельность и равноправие частей имеет относительный характер: </a:t>
            </a:r>
            <a:r>
              <a:rPr lang="ru-RU" i="1" dirty="0"/>
              <a:t>Не место красит человека, а человек – место. </a:t>
            </a:r>
            <a:r>
              <a:rPr lang="ru-RU" b="1" i="1" dirty="0"/>
              <a:t>Еще</a:t>
            </a:r>
            <a:r>
              <a:rPr lang="ru-RU" i="1" dirty="0"/>
              <a:t> земли печален вид, </a:t>
            </a:r>
            <a:r>
              <a:rPr lang="ru-RU" b="1" i="1" dirty="0"/>
              <a:t>а</a:t>
            </a:r>
            <a:r>
              <a:rPr lang="ru-RU" i="1" dirty="0"/>
              <a:t> воздух </a:t>
            </a:r>
            <a:r>
              <a:rPr lang="ru-RU" b="1" i="1" dirty="0"/>
              <a:t>уж</a:t>
            </a:r>
            <a:r>
              <a:rPr lang="ru-RU" i="1" dirty="0"/>
              <a:t> весною дышит</a:t>
            </a:r>
            <a:r>
              <a:rPr lang="ru-RU" dirty="0"/>
              <a:t>. </a:t>
            </a:r>
            <a:endParaRPr lang="cs-CZ" dirty="0"/>
          </a:p>
          <a:p>
            <a:pPr algn="just"/>
            <a:r>
              <a:rPr lang="ru-RU" dirty="0"/>
              <a:t>В первом сложносочиненном предложении наблюдаем эллипсис, общее сказуемое для обеих частей во второй предикативной части опущено. </a:t>
            </a:r>
            <a:endParaRPr lang="cs-CZ" dirty="0"/>
          </a:p>
          <a:p>
            <a:pPr algn="just"/>
            <a:r>
              <a:rPr lang="ru-RU" dirty="0"/>
              <a:t>Взаимообусловленность предикативных частей второго сложносочиненного предложения выражается с помощью слов </a:t>
            </a:r>
            <a:r>
              <a:rPr lang="ru-RU" b="1" i="1" dirty="0"/>
              <a:t>еще</a:t>
            </a:r>
            <a:r>
              <a:rPr lang="ru-RU" dirty="0"/>
              <a:t> … </a:t>
            </a:r>
            <a:r>
              <a:rPr lang="ru-RU" b="1" i="1" dirty="0"/>
              <a:t>а уж</a:t>
            </a:r>
            <a:r>
              <a:rPr lang="ru-RU" dirty="0"/>
              <a:t>.</a:t>
            </a:r>
            <a:endParaRPr lang="cs-CZ" dirty="0"/>
          </a:p>
          <a:p>
            <a:pPr algn="just"/>
            <a:r>
              <a:rPr lang="ru-RU" dirty="0"/>
              <a:t> 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58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00BB9B-6434-477D-8BD2-9076A8F7E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90016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3100" b="1" dirty="0"/>
            </a:br>
            <a:br>
              <a:rPr lang="ru-RU" sz="3100" b="1" dirty="0"/>
            </a:br>
            <a:r>
              <a:rPr lang="ru-RU" sz="3100" b="1" dirty="0"/>
              <a:t>Сложносочиненное предложение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380D1F-D4DE-4C3F-8377-E4813F731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120" y="1621536"/>
            <a:ext cx="10600944" cy="488289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Предикативные части, входящие в состав сложносочиненного предложения, могут быть </a:t>
            </a:r>
            <a:r>
              <a:rPr lang="ru-RU" b="1" i="1" dirty="0"/>
              <a:t>однотипными</a:t>
            </a:r>
            <a:r>
              <a:rPr lang="ru-RU" dirty="0"/>
              <a:t> (обе части двусоставные или односоставные) или </a:t>
            </a:r>
            <a:r>
              <a:rPr lang="ru-RU" b="1" i="1" dirty="0"/>
              <a:t>разного типа</a:t>
            </a:r>
            <a:r>
              <a:rPr lang="ru-RU" dirty="0"/>
              <a:t>: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i="1" dirty="0"/>
              <a:t> Мы поехали в Москву, а Леонид с женой остались дома.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i="1" dirty="0"/>
              <a:t>Хутор стоял на прииске, и нигде кругом не видно было ни воды, ни деревьев</a:t>
            </a:r>
            <a:r>
              <a:rPr lang="ru-RU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i="1" dirty="0"/>
              <a:t>Морозило сильнее, чем с утра; зато было так тихо</a:t>
            </a:r>
            <a:r>
              <a:rPr lang="ru-RU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i="1" dirty="0"/>
              <a:t>Егору попадало чаще, но зато его удары были крепче</a:t>
            </a:r>
            <a:r>
              <a:rPr lang="ru-RU" dirty="0"/>
              <a:t>.</a:t>
            </a:r>
            <a:endParaRPr lang="cs-CZ" dirty="0"/>
          </a:p>
          <a:p>
            <a:pPr algn="just"/>
            <a:r>
              <a:rPr lang="ru-RU" dirty="0"/>
              <a:t>Сложносочиненные предложения могут быть </a:t>
            </a:r>
            <a:r>
              <a:rPr lang="ru-RU" b="1" i="1" dirty="0"/>
              <a:t>многочленными</a:t>
            </a:r>
            <a:r>
              <a:rPr lang="ru-RU" dirty="0"/>
              <a:t>, то есть состоять из нескольких предикативных частей, иногда объединенных в группы:</a:t>
            </a: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ru-RU" i="1" dirty="0"/>
              <a:t>В такие дни жар бывает иногда весьма силен, иногда даже парит по скатам полей; но ветер разгоняет накопившийся зной.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i="1" dirty="0"/>
              <a:t>Еще не пели петухи, а собаки уже перестали выть, и только в избе с краю села сквозь щели ставней желтел свет </a:t>
            </a:r>
            <a:r>
              <a:rPr lang="ru-RU" dirty="0"/>
              <a:t>(А. Толстой).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4702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00BB9B-6434-477D-8BD2-9076A8F7E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90016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3100" b="1" dirty="0"/>
            </a:br>
            <a:br>
              <a:rPr lang="ru-RU" sz="3100" b="1" dirty="0"/>
            </a:br>
            <a:r>
              <a:rPr lang="ru-RU" sz="3100" b="1" dirty="0"/>
              <a:t>Сложносочиненное предложение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380D1F-D4DE-4C3F-8377-E4813F731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21536"/>
            <a:ext cx="10155936" cy="4687824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Сложносочиненные предложения могут быть </a:t>
            </a:r>
            <a:r>
              <a:rPr lang="ru-RU" b="1" dirty="0"/>
              <a:t>открытой структуры</a:t>
            </a:r>
            <a:r>
              <a:rPr lang="ru-RU" dirty="0"/>
              <a:t>, то есть образуют незамкнутый ряд, состоящий из двух и более частей, количество которых потенциально может быть увеличено добавлением новых частей: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i="1" dirty="0"/>
              <a:t>Прозрачный лес один чернеет, и ель сквозь иней зеленеет, и речка подо льдом бежит </a:t>
            </a:r>
            <a:r>
              <a:rPr lang="ru-RU" dirty="0"/>
              <a:t>(А. Пушкин).</a:t>
            </a:r>
            <a:endParaRPr lang="cs-CZ" dirty="0"/>
          </a:p>
          <a:p>
            <a:pPr algn="just"/>
            <a:r>
              <a:rPr lang="ru-RU" dirty="0"/>
              <a:t>Другая разновидность – </a:t>
            </a:r>
            <a:r>
              <a:rPr lang="ru-RU" b="1" dirty="0"/>
              <a:t>закрытые структуры</a:t>
            </a:r>
            <a:r>
              <a:rPr lang="ru-RU" dirty="0"/>
              <a:t>, то есть сложные предложения, образующие замкнутый ряд, состоящие всегда из двух частей и не допускающие распространения третьей и последующими частями: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i="1" dirty="0"/>
              <a:t>Григорий пошел было в дом, но вдоль улицы показались трое верховых казаков чужой сотни </a:t>
            </a:r>
            <a:r>
              <a:rPr lang="ru-RU" dirty="0"/>
              <a:t>(М. Шолохов);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i="1" dirty="0"/>
              <a:t>За этим строго следит их собственный Департамент Культурной Экспансии, да и мы присматриваем </a:t>
            </a:r>
            <a:r>
              <a:rPr lang="ru-RU" dirty="0"/>
              <a:t>(В. Пелевин).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1977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00BB9B-6434-477D-8BD2-9076A8F7E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90016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3100" b="1" dirty="0"/>
            </a:br>
            <a:br>
              <a:rPr lang="ru-RU" sz="3100" b="1" dirty="0"/>
            </a:br>
            <a:r>
              <a:rPr lang="ru-RU" sz="3100" b="1" dirty="0"/>
              <a:t>Сложносочиненное предложение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380D1F-D4DE-4C3F-8377-E4813F731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440" y="1621536"/>
            <a:ext cx="10637520" cy="468782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С точки зрения формальной устроенности ССП делятся на </a:t>
            </a:r>
            <a:r>
              <a:rPr lang="ru-RU" b="1" dirty="0"/>
              <a:t>гибкие </a:t>
            </a:r>
            <a:r>
              <a:rPr lang="ru-RU" dirty="0"/>
              <a:t>и</a:t>
            </a:r>
            <a:r>
              <a:rPr lang="ru-RU" b="1" dirty="0"/>
              <a:t> негибкие структуры</a:t>
            </a:r>
            <a:r>
              <a:rPr lang="ru-RU" dirty="0"/>
              <a:t>. Если открытость/закрытость структуры – признак, основанный на потенциальной возможности либо невозможности продолжения ряда предикативных частей в составе предложения, то гибкость/негибкость – это признак, основанный на возможности либо невозможности изменения порядка расположения частей в структуре сложного предложения.</a:t>
            </a:r>
          </a:p>
          <a:p>
            <a:pPr algn="just"/>
            <a:r>
              <a:rPr lang="ru-RU" b="1" dirty="0"/>
              <a:t>Гибкие</a:t>
            </a:r>
            <a:r>
              <a:rPr lang="ru-RU" dirty="0"/>
              <a:t> структуры допускают изменение порядка следования предикативных частей:</a:t>
            </a:r>
          </a:p>
          <a:p>
            <a:pPr algn="just"/>
            <a:r>
              <a:rPr lang="ru-RU" i="1" dirty="0"/>
              <a:t>Не то я сам за эти три года утратил мою способность уживаться с людьми, не то люди стали пройдохами </a:t>
            </a:r>
            <a:r>
              <a:rPr lang="ru-RU" dirty="0"/>
              <a:t>(М. Горький)</a:t>
            </a:r>
          </a:p>
          <a:p>
            <a:pPr algn="just"/>
            <a:r>
              <a:rPr lang="ru-RU" b="1" dirty="0"/>
              <a:t>Негибкие</a:t>
            </a:r>
            <a:r>
              <a:rPr lang="ru-RU" dirty="0"/>
              <a:t> структуры – это предложения с фиксированной последовательностью, в которых без отделения союза от второй предикативной части невозможна перестановка частей:</a:t>
            </a:r>
          </a:p>
          <a:p>
            <a:pPr algn="just"/>
            <a:r>
              <a:rPr lang="ru-RU" i="1" dirty="0"/>
              <a:t>Этого не может быть, а значит его нет в Ялте </a:t>
            </a:r>
            <a:r>
              <a:rPr lang="ru-RU" dirty="0"/>
              <a:t>(М. Булгаков).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В сложносочиненных предложениях чаще всего выражаются отношения соединительные, противительные и разделительные. Однако сложносочиненные предложения могут выражать и иные значения.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5159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00BB9B-6434-477D-8BD2-9076A8F7E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90016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3100" b="1" dirty="0"/>
            </a:br>
            <a:br>
              <a:rPr lang="ru-RU" sz="3100" b="1" dirty="0"/>
            </a:br>
            <a:br>
              <a:rPr lang="ru-RU" sz="3100" b="1" dirty="0"/>
            </a:br>
            <a:r>
              <a:rPr lang="ru-RU" sz="3200" b="1" dirty="0"/>
              <a:t>Соединительные отношения</a:t>
            </a:r>
            <a:br>
              <a:rPr lang="cs-CZ" sz="3200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380D1F-D4DE-4C3F-8377-E4813F731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368" y="1621536"/>
            <a:ext cx="11027664" cy="468782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В сложносочиненных предложениях, выражающих соединительные отношения, средством связи служат союзы </a:t>
            </a:r>
            <a:r>
              <a:rPr lang="ru-RU" b="1" i="1" dirty="0"/>
              <a:t>и</a:t>
            </a:r>
            <a:r>
              <a:rPr lang="ru-RU" dirty="0"/>
              <a:t>, </a:t>
            </a:r>
            <a:r>
              <a:rPr lang="ru-RU" b="1" i="1" dirty="0"/>
              <a:t>да</a:t>
            </a:r>
            <a:r>
              <a:rPr lang="ru-RU" dirty="0"/>
              <a:t>, </a:t>
            </a:r>
            <a:r>
              <a:rPr lang="ru-RU" b="1" i="1" dirty="0"/>
              <a:t>ни</a:t>
            </a:r>
            <a:r>
              <a:rPr lang="ru-RU" dirty="0"/>
              <a:t> … </a:t>
            </a:r>
            <a:r>
              <a:rPr lang="ru-RU" b="1" i="1" dirty="0"/>
              <a:t>ни</a:t>
            </a:r>
            <a:r>
              <a:rPr lang="ru-RU" dirty="0"/>
              <a:t>.</a:t>
            </a:r>
            <a:endParaRPr lang="cs-CZ" dirty="0"/>
          </a:p>
          <a:p>
            <a:pPr algn="just"/>
            <a:r>
              <a:rPr lang="ru-RU" dirty="0"/>
              <a:t>Союз </a:t>
            </a:r>
            <a:r>
              <a:rPr lang="ru-RU" b="1" i="1" dirty="0"/>
              <a:t>и</a:t>
            </a:r>
            <a:r>
              <a:rPr lang="ru-RU" dirty="0"/>
              <a:t> может соединять однородные высказывания, то есть такие, которые в смысловом отношении сохраняют свою независимость и равноправие: </a:t>
            </a:r>
          </a:p>
          <a:p>
            <a:pPr algn="just"/>
            <a:r>
              <a:rPr lang="ru-RU" i="1" dirty="0"/>
              <a:t>Низко над землей стояли тучи комаров, и в пустырях жалобно плакали какие-то птицы</a:t>
            </a:r>
            <a:r>
              <a:rPr lang="ru-RU" dirty="0"/>
              <a:t>.</a:t>
            </a:r>
            <a:endParaRPr lang="cs-CZ" dirty="0"/>
          </a:p>
          <a:p>
            <a:pPr algn="just"/>
            <a:r>
              <a:rPr lang="ru-RU" dirty="0"/>
              <a:t>В этих предложениях отношения обратимые, возможна перестановка частей, структура такого ССП гибкая. При повторении союза </a:t>
            </a:r>
            <a:r>
              <a:rPr lang="ru-RU" b="1" i="1" dirty="0"/>
              <a:t>и</a:t>
            </a:r>
            <a:r>
              <a:rPr lang="ru-RU" dirty="0"/>
              <a:t> отношения между частями сложносочиненного предложения получают характер перечисления: </a:t>
            </a:r>
          </a:p>
          <a:p>
            <a:pPr algn="just"/>
            <a:r>
              <a:rPr lang="ru-RU" i="1" dirty="0"/>
              <a:t>Как будто кто-то задумчиво, без слов пел, и не было слышно голоса, и только представлялась потонувшая в ночной синеве река</a:t>
            </a:r>
            <a:r>
              <a:rPr lang="ru-RU" dirty="0"/>
              <a:t>.</a:t>
            </a:r>
            <a:endParaRPr lang="cs-CZ" dirty="0"/>
          </a:p>
          <a:p>
            <a:pPr algn="just"/>
            <a:r>
              <a:rPr lang="ru-RU" dirty="0"/>
              <a:t>Сложносочиненные предложения с союзом </a:t>
            </a:r>
            <a:r>
              <a:rPr lang="ru-RU" b="1" i="1" dirty="0"/>
              <a:t>и</a:t>
            </a:r>
            <a:r>
              <a:rPr lang="ru-RU" dirty="0"/>
              <a:t> чаще всего выражают временные отношения. Для выражения этих отношений служат глагольные формы (временные и видовые), порядок частей в составе сложносочиненного предложения, интонация, союз.</a:t>
            </a:r>
            <a:endParaRPr lang="cs-CZ" dirty="0"/>
          </a:p>
          <a:p>
            <a:pPr algn="just"/>
            <a:r>
              <a:rPr lang="ru-RU" dirty="0"/>
              <a:t>В одних случаях выражается одновременность действий, событий: значение одновременности обычно передается с помощью совпадающих видов временных форм глагольных сказуемых: </a:t>
            </a:r>
            <a:r>
              <a:rPr lang="ru-RU" i="1" dirty="0"/>
              <a:t>Ночь уже </a:t>
            </a:r>
            <a:r>
              <a:rPr lang="ru-RU" b="1" i="1" dirty="0"/>
              <a:t>ложилась</a:t>
            </a:r>
            <a:r>
              <a:rPr lang="ru-RU" i="1" dirty="0"/>
              <a:t> на горы, и туман </a:t>
            </a:r>
            <a:r>
              <a:rPr lang="ru-RU" b="1" i="1" dirty="0"/>
              <a:t>начинал бродить</a:t>
            </a:r>
            <a:r>
              <a:rPr lang="ru-RU" i="1" dirty="0"/>
              <a:t> по ущельям; </a:t>
            </a:r>
            <a:r>
              <a:rPr lang="ru-RU" b="1" i="1" dirty="0"/>
              <a:t>Бушевала</a:t>
            </a:r>
            <a:r>
              <a:rPr lang="ru-RU" i="1" dirty="0"/>
              <a:t> метель, и небо </a:t>
            </a:r>
            <a:r>
              <a:rPr lang="ru-RU" b="1" i="1" dirty="0"/>
              <a:t>еще</a:t>
            </a:r>
            <a:r>
              <a:rPr lang="ru-RU" i="1" dirty="0"/>
              <a:t> не </a:t>
            </a:r>
            <a:r>
              <a:rPr lang="ru-RU" b="1" i="1" dirty="0"/>
              <a:t>прояснилось </a:t>
            </a:r>
            <a:r>
              <a:rPr lang="ru-RU" dirty="0"/>
              <a:t>(временнОе значение подчеркивается наречием)</a:t>
            </a:r>
          </a:p>
          <a:p>
            <a:pPr algn="just"/>
            <a:r>
              <a:rPr lang="ru-RU" dirty="0"/>
              <a:t>Значение одновременности может подчеркиваться наличием у предикативных частей общего второстепенного члена: </a:t>
            </a:r>
            <a:r>
              <a:rPr lang="ru-RU" b="1" i="1" dirty="0"/>
              <a:t>Из окошка</a:t>
            </a:r>
            <a:r>
              <a:rPr lang="ru-RU" i="1" dirty="0"/>
              <a:t> далеко блестят горы и виден Днепр; </a:t>
            </a:r>
            <a:r>
              <a:rPr lang="ru-RU" b="1" i="1" dirty="0"/>
              <a:t>В сердце </a:t>
            </a:r>
            <a:r>
              <a:rPr lang="ru-RU" i="1" dirty="0"/>
              <a:t>закипали слезы и трепетало ожидание горя.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0510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00BB9B-6434-477D-8BD2-9076A8F7E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90016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3100" b="1" dirty="0"/>
            </a:br>
            <a:br>
              <a:rPr lang="ru-RU" sz="3100" b="1" dirty="0"/>
            </a:br>
            <a:br>
              <a:rPr lang="ru-RU" sz="3100" b="1" dirty="0"/>
            </a:br>
            <a:r>
              <a:rPr lang="ru-RU" sz="3200" b="1" dirty="0"/>
              <a:t>Соединительные отношения</a:t>
            </a:r>
            <a:br>
              <a:rPr lang="cs-CZ" sz="3200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380D1F-D4DE-4C3F-8377-E4813F731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21536"/>
            <a:ext cx="10155936" cy="468782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Другой вид временных отношений в сложносочиненном предложении с союзом </a:t>
            </a:r>
            <a:r>
              <a:rPr lang="ru-RU" b="1" i="1" dirty="0"/>
              <a:t>и</a:t>
            </a:r>
            <a:r>
              <a:rPr lang="ru-RU" dirty="0"/>
              <a:t> – последовательность действий, выражаемая видо-временными глагольными формами в обеих предикативных частях: </a:t>
            </a:r>
            <a:r>
              <a:rPr lang="ru-RU" i="1" dirty="0"/>
              <a:t>Чуть слышно дрогнула струна, и песня стелется на воле</a:t>
            </a:r>
            <a:r>
              <a:rPr lang="ru-RU" dirty="0"/>
              <a:t>.</a:t>
            </a:r>
            <a:endParaRPr lang="cs-CZ" dirty="0"/>
          </a:p>
          <a:p>
            <a:pPr algn="just"/>
            <a:r>
              <a:rPr lang="ru-RU" dirty="0"/>
              <a:t>К значению временной последовательности может присоединяться оттенок следствия: </a:t>
            </a:r>
            <a:r>
              <a:rPr lang="ru-RU" i="1" dirty="0"/>
              <a:t>Стало совсем темно, и улица мало-помалу опустела</a:t>
            </a:r>
            <a:r>
              <a:rPr lang="ru-RU" dirty="0"/>
              <a:t>.</a:t>
            </a:r>
            <a:endParaRPr lang="cs-CZ" dirty="0"/>
          </a:p>
          <a:p>
            <a:pPr algn="just"/>
            <a:r>
              <a:rPr lang="ru-RU" dirty="0"/>
              <a:t>Соединительный союз </a:t>
            </a:r>
            <a:r>
              <a:rPr lang="ru-RU" b="1" i="1" dirty="0"/>
              <a:t>да</a:t>
            </a:r>
            <a:r>
              <a:rPr lang="ru-RU" dirty="0"/>
              <a:t> употребляется в сложных предложениях, выражающих временные отношения, при этом в плане стилистическом создается оттенок разговорной речи: </a:t>
            </a:r>
            <a:r>
              <a:rPr lang="ru-RU" i="1" dirty="0"/>
              <a:t>Тихо шепчутся березы, да ветер волнует хлеба на нивах.</a:t>
            </a:r>
            <a:endParaRPr lang="cs-CZ" dirty="0"/>
          </a:p>
          <a:p>
            <a:pPr algn="just"/>
            <a:r>
              <a:rPr lang="ru-RU" dirty="0"/>
              <a:t>Союз </a:t>
            </a:r>
            <a:r>
              <a:rPr lang="ru-RU" b="1" i="1" dirty="0"/>
              <a:t>да</a:t>
            </a:r>
            <a:r>
              <a:rPr lang="ru-RU" dirty="0"/>
              <a:t> может употребляться в сложных предложениях с перечислительными отношениями: </a:t>
            </a:r>
            <a:r>
              <a:rPr lang="ru-RU" i="1" dirty="0"/>
              <a:t>Последние тени сливались, да мгла синела, да за курганом тускнело мертвое зарево.</a:t>
            </a:r>
            <a:endParaRPr lang="cs-CZ" dirty="0"/>
          </a:p>
          <a:p>
            <a:pPr algn="just"/>
            <a:r>
              <a:rPr lang="ru-RU" dirty="0"/>
              <a:t>Повторяющийся союз </a:t>
            </a:r>
            <a:r>
              <a:rPr lang="ru-RU" b="1" i="1" dirty="0"/>
              <a:t>ни</a:t>
            </a:r>
            <a:r>
              <a:rPr lang="ru-RU" dirty="0"/>
              <a:t> … </a:t>
            </a:r>
            <a:r>
              <a:rPr lang="ru-RU" b="1" i="1" dirty="0"/>
              <a:t>ни</a:t>
            </a:r>
            <a:r>
              <a:rPr lang="ru-RU" dirty="0"/>
              <a:t> употребляется в ССП со значением отрицательного перечисления: </a:t>
            </a:r>
            <a:r>
              <a:rPr lang="ru-RU" i="1" dirty="0"/>
              <a:t>Забился в угол купе, ни я никого не обижаю, ни меня никто.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7278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00BB9B-6434-477D-8BD2-9076A8F7E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701040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3100" b="1" dirty="0"/>
            </a:br>
            <a:br>
              <a:rPr lang="ru-RU" sz="3100" b="1" dirty="0"/>
            </a:br>
            <a:br>
              <a:rPr lang="ru-RU" sz="3100" b="1" dirty="0"/>
            </a:br>
            <a:br>
              <a:rPr lang="ru-RU" sz="3100" b="1" dirty="0"/>
            </a:br>
            <a:r>
              <a:rPr lang="ru-RU" sz="3200" b="1" dirty="0"/>
              <a:t>Противительные отношения</a:t>
            </a:r>
            <a:br>
              <a:rPr lang="cs-CZ" sz="3200" dirty="0"/>
            </a:br>
            <a:br>
              <a:rPr lang="cs-CZ" sz="3200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380D1F-D4DE-4C3F-8377-E4813F731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21536"/>
            <a:ext cx="10155936" cy="491947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ССП с противительными союзами (</a:t>
            </a:r>
            <a:r>
              <a:rPr lang="ru-RU" b="1" i="1" dirty="0"/>
              <a:t>а, но, однако, зато, же </a:t>
            </a:r>
            <a:r>
              <a:rPr lang="ru-RU" dirty="0"/>
              <a:t>и др.) выражают отношения противопоставления или сопоставления, иногда с различными добавочными оттенками несоответствия, ограничения, уступки и др. С этими значениями связано и построение сложных предложений данного типа: порядок слов во второй части обусловлен характером ее противопоставления первой части.</a:t>
            </a:r>
            <a:endParaRPr lang="cs-CZ" dirty="0"/>
          </a:p>
          <a:p>
            <a:pPr algn="just"/>
            <a:r>
              <a:rPr lang="ru-RU" dirty="0"/>
              <a:t>Широко используется в сложных предложениях союз </a:t>
            </a:r>
            <a:r>
              <a:rPr lang="ru-RU" b="1" i="1" dirty="0"/>
              <a:t>а</a:t>
            </a:r>
            <a:r>
              <a:rPr lang="ru-RU" dirty="0"/>
              <a:t>: </a:t>
            </a:r>
            <a:r>
              <a:rPr lang="ru-RU" i="1" dirty="0"/>
              <a:t>С земли еще не сошел снег, а в душу просится весна</a:t>
            </a:r>
            <a:r>
              <a:rPr lang="ru-RU" dirty="0"/>
              <a:t>.</a:t>
            </a:r>
            <a:endParaRPr lang="cs-CZ" dirty="0"/>
          </a:p>
          <a:p>
            <a:pPr algn="just"/>
            <a:r>
              <a:rPr lang="ru-RU" dirty="0"/>
              <a:t>Значение противопоставления, ограничение, несоответствие выражается с помощью союза </a:t>
            </a:r>
            <a:r>
              <a:rPr lang="ru-RU" b="1" i="1" dirty="0"/>
              <a:t>но</a:t>
            </a:r>
            <a:r>
              <a:rPr lang="ru-RU" dirty="0"/>
              <a:t>: </a:t>
            </a:r>
            <a:r>
              <a:rPr lang="ru-RU" i="1" dirty="0"/>
              <a:t>Солнце село, но в лесу еще светло</a:t>
            </a:r>
            <a:r>
              <a:rPr lang="ru-RU" dirty="0"/>
              <a:t>.</a:t>
            </a:r>
            <a:endParaRPr lang="cs-CZ" dirty="0"/>
          </a:p>
          <a:p>
            <a:pPr algn="just"/>
            <a:r>
              <a:rPr lang="ru-RU" dirty="0"/>
              <a:t>Союз </a:t>
            </a:r>
            <a:r>
              <a:rPr lang="ru-RU" b="1" i="1" dirty="0"/>
              <a:t>однако</a:t>
            </a:r>
            <a:r>
              <a:rPr lang="ru-RU" dirty="0"/>
              <a:t> (однако ж) имеет добавочный смысловой оттенок вводного слова: </a:t>
            </a:r>
            <a:r>
              <a:rPr lang="ru-RU" i="1" dirty="0"/>
              <a:t>В Госдуме тоже пытаются бороться с курением, однако сами же депутаты Госдумы постоянно нарушают правила и продолжают курить </a:t>
            </a:r>
            <a:r>
              <a:rPr lang="ru-RU" dirty="0"/>
              <a:t>.</a:t>
            </a:r>
            <a:endParaRPr lang="cs-CZ" dirty="0"/>
          </a:p>
          <a:p>
            <a:pPr algn="just"/>
            <a:r>
              <a:rPr lang="ru-RU" dirty="0"/>
              <a:t>Противительный союз </a:t>
            </a:r>
            <a:r>
              <a:rPr lang="ru-RU" b="1" i="1" dirty="0"/>
              <a:t>да</a:t>
            </a:r>
            <a:r>
              <a:rPr lang="ru-RU" dirty="0"/>
              <a:t> придает высказыванию разговорный оттенок, встречается в пословицах: </a:t>
            </a:r>
            <a:r>
              <a:rPr lang="ru-RU" i="1" dirty="0"/>
              <a:t>Самовар бы я вам поставил, да чаю у меня нет. Близок локоток, да не укусишь</a:t>
            </a:r>
            <a:r>
              <a:rPr lang="ru-RU" dirty="0"/>
              <a:t>.</a:t>
            </a:r>
            <a:endParaRPr lang="cs-CZ" dirty="0"/>
          </a:p>
          <a:p>
            <a:pPr algn="just"/>
            <a:r>
              <a:rPr lang="ru-RU" dirty="0"/>
              <a:t>Союз </a:t>
            </a:r>
            <a:r>
              <a:rPr lang="ru-RU" b="1" i="1" dirty="0"/>
              <a:t>зато</a:t>
            </a:r>
            <a:r>
              <a:rPr lang="ru-RU" dirty="0"/>
              <a:t>, помимо общего значения противопоставления, содержит добавочный смысловой оттенок возмещения: </a:t>
            </a:r>
            <a:r>
              <a:rPr lang="ru-RU" i="1" dirty="0"/>
              <a:t>Здесь не пахло акацией, не было слышно музыки, зато пахло полем, зеленели рожь и пшеница</a:t>
            </a:r>
            <a:r>
              <a:rPr lang="ru-RU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5262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00BB9B-6434-477D-8BD2-9076A8F7E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701040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3100" b="1" dirty="0"/>
            </a:br>
            <a:br>
              <a:rPr lang="ru-RU" sz="3100" b="1" dirty="0"/>
            </a:br>
            <a:br>
              <a:rPr lang="ru-RU" sz="3100" b="1" dirty="0"/>
            </a:br>
            <a:br>
              <a:rPr lang="ru-RU" sz="3100" b="1" dirty="0"/>
            </a:br>
            <a:r>
              <a:rPr lang="ru-RU" sz="3200" b="1" dirty="0"/>
              <a:t>Противительные отношения</a:t>
            </a:r>
            <a:br>
              <a:rPr lang="cs-CZ" sz="3200" dirty="0"/>
            </a:br>
            <a:br>
              <a:rPr lang="cs-CZ" sz="3200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380D1F-D4DE-4C3F-8377-E4813F731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21536"/>
            <a:ext cx="10155936" cy="4687824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Союз </a:t>
            </a:r>
            <a:r>
              <a:rPr lang="ru-RU" b="1" i="1" dirty="0"/>
              <a:t>же</a:t>
            </a:r>
            <a:r>
              <a:rPr lang="ru-RU" dirty="0"/>
              <a:t>, выражая противопоставление в сложном предложении, имеет добавочное значение усилительной частицы и выделяет в смысловом отношении первое слово, после которого оно обычно ставится: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i="1" dirty="0"/>
              <a:t>Ученье и обед делали дни очень интересными, вечера же проходили скучновато.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i="1" dirty="0"/>
              <a:t>Веселее и громче всех смеялся сам студент, он же</a:t>
            </a:r>
            <a:r>
              <a:rPr lang="ru-RU" dirty="0"/>
              <a:t> </a:t>
            </a:r>
            <a:r>
              <a:rPr lang="ru-RU" i="1" dirty="0"/>
              <a:t>скорее всех и перестал</a:t>
            </a:r>
            <a:r>
              <a:rPr lang="ru-RU" dirty="0"/>
              <a:t>. </a:t>
            </a:r>
            <a:endParaRPr lang="cs-CZ" dirty="0"/>
          </a:p>
          <a:p>
            <a:pPr algn="just"/>
            <a:endParaRPr lang="ru-RU" dirty="0"/>
          </a:p>
          <a:p>
            <a:pPr algn="just"/>
            <a:r>
              <a:rPr lang="ru-RU" dirty="0"/>
              <a:t>Отношения сопоставления могут выражаться и с помощью составных союзов, ср.: </a:t>
            </a:r>
            <a:r>
              <a:rPr lang="ru-RU" i="1" dirty="0"/>
              <a:t>Растениям нужна </a:t>
            </a:r>
            <a:r>
              <a:rPr lang="ru-RU" b="1" i="1" dirty="0"/>
              <a:t>как</a:t>
            </a:r>
            <a:r>
              <a:rPr lang="ru-RU" i="1" dirty="0"/>
              <a:t> влага, </a:t>
            </a:r>
            <a:r>
              <a:rPr lang="ru-RU" b="1" i="1" dirty="0"/>
              <a:t>так и</a:t>
            </a:r>
            <a:r>
              <a:rPr lang="ru-RU" i="1" dirty="0"/>
              <a:t> солнечное тепло им необходимо.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2916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450</TotalTime>
  <Words>1669</Words>
  <Application>Microsoft Office PowerPoint</Application>
  <PresentationFormat>Širokoúhlá obrazovka</PresentationFormat>
  <Paragraphs>120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Tw Cen MT</vt:lpstr>
      <vt:lpstr>Tw Cen MT Condensed</vt:lpstr>
      <vt:lpstr>Wingdings 3</vt:lpstr>
      <vt:lpstr>Integrál</vt:lpstr>
      <vt:lpstr>Сложносочиненное предложение</vt:lpstr>
      <vt:lpstr>  Сложносочиненное предложение </vt:lpstr>
      <vt:lpstr>  Сложносочиненное предложение </vt:lpstr>
      <vt:lpstr>  Сложносочиненное предложение </vt:lpstr>
      <vt:lpstr>  Сложносочиненное предложение </vt:lpstr>
      <vt:lpstr>   Соединительные отношения  </vt:lpstr>
      <vt:lpstr>   Соединительные отношения  </vt:lpstr>
      <vt:lpstr>    Противительные отношения   </vt:lpstr>
      <vt:lpstr>    Противительные отношения   </vt:lpstr>
      <vt:lpstr>    Разделительные отношения   </vt:lpstr>
      <vt:lpstr>     Градационные отношения    </vt:lpstr>
      <vt:lpstr>      Пояснительные отношения     </vt:lpstr>
      <vt:lpstr>       Результативные отношения      </vt:lpstr>
      <vt:lpstr>        Присоединительные отношения       </vt:lpstr>
      <vt:lpstr>Сложносочиненные предложения</vt:lpstr>
      <vt:lpstr>Система сложносочиненных предложений</vt:lpstr>
      <vt:lpstr>То чувство, когда шаришь в теме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Сложносочиненное предложение</dc:title>
  <dc:creator>oxinity@outlook.cz</dc:creator>
  <cp:lastModifiedBy>oxinity@outlook.cz</cp:lastModifiedBy>
  <cp:revision>11</cp:revision>
  <dcterms:created xsi:type="dcterms:W3CDTF">2018-02-22T15:08:50Z</dcterms:created>
  <dcterms:modified xsi:type="dcterms:W3CDTF">2018-04-11T19:32:36Z</dcterms:modified>
</cp:coreProperties>
</file>