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7C4D8-728C-4086-A3D7-4C8401A4E3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Сложное предложение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67DC5F-27C1-4236-92B7-C858C29EFB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13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5D1EC-3566-4EDD-BAF1-1B14737B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Сложное предложение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6F3089-777A-42C1-A3C2-A9E93FDFC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6400"/>
            <a:ext cx="10320528" cy="46329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Сложное предложение</a:t>
            </a:r>
            <a:r>
              <a:rPr lang="cs-CZ" b="1" dirty="0"/>
              <a:t> </a:t>
            </a:r>
            <a:r>
              <a:rPr lang="ru-RU" dirty="0"/>
              <a:t>имеет в своем составе две или несколько предикативных частей, образующих в смысловом и интонационном плане единое целое.</a:t>
            </a:r>
            <a:endParaRPr lang="cs-CZ" dirty="0"/>
          </a:p>
          <a:p>
            <a:pPr algn="just"/>
            <a:r>
              <a:rPr lang="ru-RU" dirty="0"/>
              <a:t>Важно понять, что части сложного предложения не обладают интонационной и часто семантической и грамматической самостоятельностью, поэтому такие части не могут рассматриваться как простые предложения в составе сложного. </a:t>
            </a:r>
            <a:r>
              <a:rPr lang="ru-RU" dirty="0">
                <a:solidFill>
                  <a:srgbClr val="FF0000"/>
                </a:solidFill>
              </a:rPr>
              <a:t>Это все компоненты сложного предложения!!!</a:t>
            </a:r>
            <a:r>
              <a:rPr lang="ru-RU" dirty="0"/>
              <a:t> Будем их называть </a:t>
            </a:r>
            <a:r>
              <a:rPr lang="ru-RU" b="1" dirty="0"/>
              <a:t>предикативные части/предикативные единицы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Сложное предложение следует отличать от осложненного: каждый компонент сложного предложения, т.е. каждое «простое предложение», обладает предикативностью. Скажем проще, в каждой части обязательно есть сказуемое (если только это не номинативное односоставное) и подлежащее:</a:t>
            </a:r>
            <a:endParaRPr lang="cs-CZ" dirty="0"/>
          </a:p>
          <a:p>
            <a:pPr algn="just"/>
            <a:r>
              <a:rPr lang="ru-RU" i="1" dirty="0"/>
              <a:t>Несмотря на все наши уговоры, он уехал.</a:t>
            </a:r>
            <a:endParaRPr lang="cs-CZ" dirty="0"/>
          </a:p>
          <a:p>
            <a:pPr algn="just"/>
            <a:r>
              <a:rPr lang="ru-RU" i="1" dirty="0"/>
              <a:t>Несмотря на то что приближалась гроза, он уехал.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17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5D1EC-3566-4EDD-BAF1-1B14737B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Сложное предложение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6F3089-777A-42C1-A3C2-A9E93FDFC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6400"/>
            <a:ext cx="10320528" cy="46329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Единство и цельность сложного предложения создается для отдельных его типов разными средствами:</a:t>
            </a:r>
            <a:endParaRPr lang="cs-CZ" dirty="0"/>
          </a:p>
          <a:p>
            <a:pPr lvl="0" algn="just"/>
            <a:r>
              <a:rPr lang="ru-RU" b="1" dirty="0"/>
              <a:t>интонация</a:t>
            </a:r>
            <a:r>
              <a:rPr lang="ru-RU" dirty="0"/>
              <a:t>: части сложного предложения не обладают интонационной законченностью</a:t>
            </a:r>
            <a:endParaRPr lang="cs-CZ" dirty="0"/>
          </a:p>
          <a:p>
            <a:pPr lvl="0" algn="just"/>
            <a:r>
              <a:rPr lang="ru-RU" b="1" dirty="0"/>
              <a:t>союзы или союзные слова</a:t>
            </a:r>
            <a:r>
              <a:rPr lang="ru-RU" dirty="0"/>
              <a:t>: </a:t>
            </a:r>
            <a:r>
              <a:rPr lang="ru-RU" i="1" dirty="0"/>
              <a:t>Куда ты, туда и я. Лифт не работал, и нам пришлось подниматься пешком на десятый этаж</a:t>
            </a:r>
            <a:r>
              <a:rPr lang="ru-RU" dirty="0"/>
              <a:t>.</a:t>
            </a:r>
            <a:endParaRPr lang="cs-CZ" dirty="0"/>
          </a:p>
          <a:p>
            <a:pPr lvl="0" algn="just"/>
            <a:r>
              <a:rPr lang="ru-RU" b="1" dirty="0"/>
              <a:t>лексический состав</a:t>
            </a:r>
            <a:r>
              <a:rPr lang="ru-RU" dirty="0"/>
              <a:t>: в той или иной части сложного предложения могут быть слова, указывающие на ее несамостоятельность: </a:t>
            </a:r>
            <a:r>
              <a:rPr lang="ru-RU" i="1" dirty="0"/>
              <a:t>Одно было несомненно: назад он не вернется</a:t>
            </a:r>
            <a:r>
              <a:rPr lang="ru-RU" dirty="0"/>
              <a:t> (первая часть нуждается в разъяснении слова </a:t>
            </a:r>
            <a:r>
              <a:rPr lang="ru-RU" i="1" dirty="0"/>
              <a:t>одно</a:t>
            </a:r>
            <a:r>
              <a:rPr lang="ru-RU" dirty="0"/>
              <a:t>)</a:t>
            </a:r>
            <a:endParaRPr lang="cs-CZ" dirty="0"/>
          </a:p>
          <a:p>
            <a:pPr lvl="0" algn="just"/>
            <a:r>
              <a:rPr lang="ru-RU" b="1" dirty="0"/>
              <a:t>синтаксическое строение частей</a:t>
            </a:r>
            <a:r>
              <a:rPr lang="ru-RU" dirty="0"/>
              <a:t>: (неполнота одной из частей, структурный параллелизм частей): </a:t>
            </a:r>
            <a:r>
              <a:rPr lang="ru-RU" i="1" dirty="0"/>
              <a:t>Павел чувствует: чьи-то пальцы дотрагиваются до его руки выше локтя</a:t>
            </a:r>
            <a:r>
              <a:rPr lang="ru-RU" dirty="0"/>
              <a:t> (первая часть нуждается в распространении); </a:t>
            </a:r>
            <a:r>
              <a:rPr lang="ru-RU" i="1" dirty="0"/>
              <a:t>Она Алексея еще не видала, между тем как все молодые соседки только о нем и говорили</a:t>
            </a:r>
            <a:r>
              <a:rPr lang="ru-RU" dirty="0"/>
              <a:t> (параллелизм расположения членов предложения в обеих частях); </a:t>
            </a:r>
            <a:r>
              <a:rPr lang="ru-RU" i="1" dirty="0"/>
              <a:t>У комиков много лишнего комизма, а у тебя много лишнего трагизма </a:t>
            </a:r>
            <a:r>
              <a:rPr lang="ru-RU" dirty="0"/>
              <a:t>(параллелизм построения частей).</a:t>
            </a:r>
            <a:endParaRPr lang="cs-CZ" dirty="0"/>
          </a:p>
          <a:p>
            <a:pPr lvl="0" algn="just"/>
            <a:r>
              <a:rPr lang="ru-RU" b="1" dirty="0"/>
              <a:t>порядок частей</a:t>
            </a:r>
            <a:r>
              <a:rPr lang="ru-RU" dirty="0"/>
              <a:t>: некоторые типы сложного предложения допускают только один определенный порядок следования частей: </a:t>
            </a:r>
            <a:r>
              <a:rPr lang="ru-RU" i="1" dirty="0"/>
              <a:t>Редколесье и кустарники исчезли, и перед нами развернулась широкая равнина</a:t>
            </a:r>
            <a:r>
              <a:rPr lang="ru-RU" dirty="0"/>
              <a:t>; </a:t>
            </a:r>
            <a:r>
              <a:rPr lang="ru-RU" i="1" dirty="0"/>
              <a:t>Веревка была длиною почти во всю комнату, так что один только противуположный угол мог быть безопасным от нападения страшного зверя </a:t>
            </a:r>
            <a:r>
              <a:rPr lang="ru-RU" dirty="0"/>
              <a:t>(перестановка частей невозможна).</a:t>
            </a:r>
            <a:endParaRPr lang="cs-CZ" dirty="0"/>
          </a:p>
          <a:p>
            <a:pPr lvl="0" algn="just"/>
            <a:r>
              <a:rPr lang="ru-RU" b="1" dirty="0"/>
              <a:t>соотношение форм глаголов-сказуемых</a:t>
            </a:r>
            <a:r>
              <a:rPr lang="ru-RU" dirty="0"/>
              <a:t>: </a:t>
            </a:r>
            <a:r>
              <a:rPr lang="ru-RU" i="1" dirty="0"/>
              <a:t>Лисье бритое лицо его приятно </a:t>
            </a:r>
            <a:r>
              <a:rPr lang="ru-RU" b="1" i="1" dirty="0"/>
              <a:t>улыбалось</a:t>
            </a:r>
            <a:r>
              <a:rPr lang="ru-RU" i="1" dirty="0"/>
              <a:t>, и глаза </a:t>
            </a:r>
            <a:r>
              <a:rPr lang="ru-RU" b="1" i="1" dirty="0"/>
              <a:t>щурились</a:t>
            </a:r>
            <a:r>
              <a:rPr lang="ru-RU" dirty="0"/>
              <a:t> (значение одновременности передается формами несовершенного вида); </a:t>
            </a:r>
            <a:r>
              <a:rPr lang="ru-RU" b="1" i="1" dirty="0"/>
              <a:t>Сверкнула</a:t>
            </a:r>
            <a:r>
              <a:rPr lang="ru-RU" i="1" dirty="0"/>
              <a:t> нервная молния, </a:t>
            </a:r>
            <a:r>
              <a:rPr lang="ru-RU" b="1" i="1" dirty="0"/>
              <a:t>прогрохотал</a:t>
            </a:r>
            <a:r>
              <a:rPr lang="ru-RU" i="1" dirty="0"/>
              <a:t> гром, и ветер опять </a:t>
            </a:r>
            <a:r>
              <a:rPr lang="ru-RU" b="1" i="1" dirty="0"/>
              <a:t>сник</a:t>
            </a:r>
            <a:r>
              <a:rPr lang="ru-RU" i="1" dirty="0"/>
              <a:t> </a:t>
            </a:r>
            <a:r>
              <a:rPr lang="ru-RU" dirty="0"/>
              <a:t>(значение последовательности действий передается формами совершенного вида прошедшего времени); </a:t>
            </a:r>
            <a:r>
              <a:rPr lang="ru-RU" b="1" i="1" dirty="0"/>
              <a:t>Знай</a:t>
            </a:r>
            <a:r>
              <a:rPr lang="ru-RU" i="1" dirty="0"/>
              <a:t> я ремесло, </a:t>
            </a:r>
            <a:r>
              <a:rPr lang="ru-RU" b="1" i="1" dirty="0"/>
              <a:t>жил бы</a:t>
            </a:r>
            <a:r>
              <a:rPr lang="ru-RU" i="1" dirty="0"/>
              <a:t> в городе</a:t>
            </a:r>
            <a:r>
              <a:rPr lang="ru-RU" dirty="0"/>
              <a:t> (значения условия и следствия выражаются формой повелительного наклонения в первой части и условного во второй).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45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5D1EC-3566-4EDD-BAF1-1B14737B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Сложное предложение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6F3089-777A-42C1-A3C2-A9E93FDFC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6400"/>
            <a:ext cx="10320528" cy="463296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По способу связи предикативных частей сложные предложения делятся на союзные и бессоюзные. При союзном соединении предикативных частей сложные предложения строятся по способу подчинения или сочинения.</a:t>
            </a:r>
            <a:r>
              <a:rPr lang="cs-CZ" dirty="0"/>
              <a:t> </a:t>
            </a:r>
          </a:p>
          <a:p>
            <a:pPr algn="just"/>
            <a:r>
              <a:rPr lang="ru-RU" dirty="0"/>
              <a:t>При сочинительной синтаксической связи все предикативные части равноправны: </a:t>
            </a:r>
            <a:r>
              <a:rPr lang="ru-RU" i="1" dirty="0"/>
              <a:t>Звезды померкли, и стало совсем светло. </a:t>
            </a:r>
            <a:r>
              <a:rPr lang="ru-RU" dirty="0"/>
              <a:t>Сочинительная связь между предикативными частями называется </a:t>
            </a:r>
            <a:r>
              <a:rPr lang="ru-RU" b="1" dirty="0"/>
              <a:t>паратаксис</a:t>
            </a:r>
            <a:r>
              <a:rPr lang="ru-RU" dirty="0"/>
              <a:t> (может быть оформлена как союзами, так и без них).</a:t>
            </a:r>
            <a:endParaRPr lang="cs-CZ" dirty="0"/>
          </a:p>
          <a:p>
            <a:pPr algn="just"/>
            <a:r>
              <a:rPr lang="ru-RU" dirty="0"/>
              <a:t>В сложноподчиненных предложениях одна из частей (или несколько) подчиняются другой, зависят от нее: </a:t>
            </a:r>
            <a:r>
              <a:rPr lang="ru-RU" i="1" dirty="0"/>
              <a:t>Пока мы гуляли, мама приготовила обед. </a:t>
            </a:r>
            <a:r>
              <a:rPr lang="ru-RU" dirty="0"/>
              <a:t>Подчинительная связь между предикативными частями называется </a:t>
            </a:r>
            <a:r>
              <a:rPr lang="ru-RU" b="1" dirty="0"/>
              <a:t>гипотаксис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17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5D1EC-3566-4EDD-BAF1-1B14737B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Сложное предложение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6F3089-777A-42C1-A3C2-A9E93FDFC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6400"/>
            <a:ext cx="10320528" cy="46329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Противопоставление сочинения и подчинения весьма условно. Во многих случаях в сложносочиненных предложениях составляющие его предикативные части не обладают самостоятельностью и независимостью. Их взаимообусловленность и взаимозависимость находит свое выражение в порядке следования частей предложений, в параллелизме структуры предикативных частей, в лексических средствах, в неполноте второй части: </a:t>
            </a:r>
            <a:r>
              <a:rPr lang="ru-RU" i="1" dirty="0"/>
              <a:t>Я изучаю русский язык, а Егор – немецкий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 другой стороны, в сложноподчиненных предложениях нередко проявляется взаимозависимость составляющих его частей, а не просто подчинение: </a:t>
            </a:r>
            <a:r>
              <a:rPr lang="ru-RU" i="1" dirty="0"/>
              <a:t>Небо было там пурпурное, теплое и ласковое, манившее </a:t>
            </a:r>
            <a:r>
              <a:rPr lang="ru-RU" b="1" i="1" dirty="0"/>
              <a:t>туда</a:t>
            </a:r>
            <a:r>
              <a:rPr lang="ru-RU" i="1" dirty="0"/>
              <a:t>, где оно касалось краем темной зелени лугов. </a:t>
            </a:r>
            <a:r>
              <a:rPr lang="ru-RU" dirty="0"/>
              <a:t>Не только придаточная часть не может существовать без главной, но и главная нуждается в наличии при ней придаточной части.</a:t>
            </a:r>
            <a:endParaRPr lang="cs-CZ" dirty="0"/>
          </a:p>
          <a:p>
            <a:pPr algn="just"/>
            <a:r>
              <a:rPr lang="ru-RU" dirty="0"/>
              <a:t>Строгое разграничение между сочинением и подчинением в сложном предложении провести трудно. Кроме того, существуют переходные конструкции, которые оформлены как подчинительные или сочинительные, но смысловые отношения между частями таких конструкций другие.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45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5D1EC-3566-4EDD-BAF1-1B14737B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Сложное предложение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6F3089-777A-42C1-A3C2-A9E93FDFC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6400"/>
            <a:ext cx="10320528" cy="463296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Так, в некоторых предложениях временные союзы (подчинительные) </a:t>
            </a:r>
            <a:r>
              <a:rPr lang="ru-RU" b="1" i="1" dirty="0"/>
              <a:t>в то время как, тогда как, между тем как</a:t>
            </a:r>
            <a:r>
              <a:rPr lang="ru-RU" dirty="0"/>
              <a:t> употребляются не в своем обычном значении, а для выражения противительных отношений: </a:t>
            </a:r>
            <a:r>
              <a:rPr lang="ru-RU" i="1" dirty="0"/>
              <a:t>Ей было приятно говорить с этим чужим человеком, между тем как Литвинов по-прежнему сидел неподвижно, с тою же неподвижною и нехорошей улыбкою на губах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Сопоставительно-противительное значение, присущее сочинительным отношениям, приобретает иногда условный союз </a:t>
            </a:r>
            <a:r>
              <a:rPr lang="ru-RU" b="1" i="1" dirty="0"/>
              <a:t>если</a:t>
            </a:r>
            <a:r>
              <a:rPr lang="ru-RU" dirty="0"/>
              <a:t>: </a:t>
            </a:r>
            <a:r>
              <a:rPr lang="ru-RU" i="1" dirty="0"/>
              <a:t>Если при нагревании тела расширяются, то при охлаждении они сжимаются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Признаки переходности в случаях так называемого взаимного подчинения, при котором имеется не одностороннее подчинение, а обоюдное: </a:t>
            </a:r>
            <a:r>
              <a:rPr lang="ru-RU" i="1" dirty="0"/>
              <a:t>Не успел он снова собраться с силами, как дверь опять отворилась</a:t>
            </a:r>
            <a:r>
              <a:rPr lang="ru-RU" dirty="0"/>
              <a:t>.  В предложениях этого типа с временным значением ни одна из частей не является самостоятельной и отношения между ними подчиненно-сочиненные.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813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5D1EC-3566-4EDD-BAF1-1B14737B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Сложное предложение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6F3089-777A-42C1-A3C2-A9E93FDFC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6400"/>
            <a:ext cx="10320528" cy="463296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Явно двойственный характер в отношении типа связи имеют сложные предложения с уступительным значением, которые в первой части содержат подчинительный уступительный союз, а во второй – противительный сочинительный союз: </a:t>
            </a:r>
            <a:r>
              <a:rPr lang="ru-RU" b="1" i="1" dirty="0"/>
              <a:t>хотя … но, правда … но, несмотря на то что …, все же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b="1" i="1" dirty="0"/>
              <a:t>Как ни</a:t>
            </a:r>
            <a:r>
              <a:rPr lang="ru-RU" i="1" dirty="0"/>
              <a:t> было легко всем в его присутствии, </a:t>
            </a:r>
            <a:r>
              <a:rPr lang="ru-RU" b="1" i="1" dirty="0"/>
              <a:t>но</a:t>
            </a:r>
            <a:r>
              <a:rPr lang="ru-RU" i="1" dirty="0"/>
              <a:t> недосказанность оставалась между ними.</a:t>
            </a:r>
          </a:p>
          <a:p>
            <a:pPr algn="just"/>
            <a:r>
              <a:rPr lang="ru-RU" b="1" i="1" dirty="0"/>
              <a:t>Хотя</a:t>
            </a:r>
            <a:r>
              <a:rPr lang="ru-RU" i="1" dirty="0"/>
              <a:t> было еще рано, </a:t>
            </a:r>
            <a:r>
              <a:rPr lang="ru-RU" b="1" i="1" dirty="0"/>
              <a:t>но</a:t>
            </a:r>
            <a:r>
              <a:rPr lang="ru-RU" i="1" dirty="0"/>
              <a:t> ворота оказались запертыми.</a:t>
            </a:r>
            <a:endParaRPr lang="cs-CZ" dirty="0"/>
          </a:p>
          <a:p>
            <a:pPr algn="just"/>
            <a:r>
              <a:rPr lang="ru-RU" dirty="0"/>
              <a:t>Наличие переходных случаев между подчинением и сочинением не дает, однако, оснований отрицать различие между обоими типами сложного предложения. Паратаксис и гипотаксис являются основными типами союзных сложных предложений.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894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145</TotalTime>
  <Words>916</Words>
  <Application>Microsoft Office PowerPoint</Application>
  <PresentationFormat>Širokoúhlá obrazovka</PresentationFormat>
  <Paragraphs>32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Tw Cen MT Condensed</vt:lpstr>
      <vt:lpstr>Wingdings 3</vt:lpstr>
      <vt:lpstr>Integrál</vt:lpstr>
      <vt:lpstr>Сложное предложение</vt:lpstr>
      <vt:lpstr>Сложное предложение</vt:lpstr>
      <vt:lpstr>Сложное предложение</vt:lpstr>
      <vt:lpstr>Сложное предложение</vt:lpstr>
      <vt:lpstr>Сложное предложение</vt:lpstr>
      <vt:lpstr>Сложное предложение</vt:lpstr>
      <vt:lpstr>Сложное предложение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Сложное предложение</dc:title>
  <dc:creator>oxinity@outlook.cz</dc:creator>
  <cp:lastModifiedBy>oxinity@outlook.cz</cp:lastModifiedBy>
  <cp:revision>6</cp:revision>
  <dcterms:created xsi:type="dcterms:W3CDTF">2018-02-22T12:36:26Z</dcterms:created>
  <dcterms:modified xsi:type="dcterms:W3CDTF">2018-02-22T15:07:34Z</dcterms:modified>
</cp:coreProperties>
</file>