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2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4/26/2018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4/26/2018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4/26/2018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4/26/2018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4/26/2018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4/26/2018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EB6D67-7BAE-45CA-B68D-2D4E848E23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/>
              <a:t>Многочленное сложное предложение</a:t>
            </a:r>
            <a:br>
              <a:rPr lang="cs-CZ" sz="4000" b="1" dirty="0"/>
            </a:br>
            <a:endParaRPr lang="cs-CZ" sz="40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3149729-B158-4DB5-A6E7-DD49F75731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047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28D3A58-6BE7-4248-AB19-5BE7CE06A62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5998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Zástupný symbol pro obsah 4">
            <a:extLst>
              <a:ext uri="{FF2B5EF4-FFF2-40B4-BE49-F238E27FC236}">
                <a16:creationId xmlns:a16="http://schemas.microsoft.com/office/drawing/2014/main" id="{46710E9D-289F-4650-A99A-91EEE83C3F5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83" r="1" b="1"/>
          <a:stretch/>
        </p:blipFill>
        <p:spPr>
          <a:xfrm>
            <a:off x="7056116" y="960120"/>
            <a:ext cx="4175762" cy="4940852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2674882-6F5A-4093-A5A9-8383961E7D99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B3E9C4DD-36AC-4937-A68D-D9642F04C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43803"/>
            <a:ext cx="4956412" cy="2490716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/>
              <a:t>Как отличить однородное подчинение от последовательного?</a:t>
            </a:r>
            <a:endParaRPr lang="cs-CZ" sz="2000" b="1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40A6B2CB-4576-4A76-81EA-71AC0A3F5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768" y="3623480"/>
            <a:ext cx="4700016" cy="2594439"/>
          </a:xfrm>
        </p:spPr>
        <p:txBody>
          <a:bodyPr>
            <a:normAutofit/>
          </a:bodyPr>
          <a:lstStyle/>
          <a:p>
            <a:pPr algn="ctr"/>
            <a:endParaRPr lang="ru-RU" sz="2400" b="1" dirty="0"/>
          </a:p>
          <a:p>
            <a:pPr algn="ctr"/>
            <a:r>
              <a:rPr lang="ru-RU" sz="2000" b="1" dirty="0"/>
              <a:t>А ЧТО ИХ НЕСКОЛЬКО ТИПОВ???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716607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0E8C44-D308-48A1-8954-5E14589F7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731520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3600" b="1" dirty="0"/>
            </a:br>
            <a:r>
              <a:rPr lang="ru-RU" sz="3600" b="1" dirty="0"/>
              <a:t>Многочленное сложное предложение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DB841C-8058-4034-863D-46A100860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576" y="1524000"/>
            <a:ext cx="10802112" cy="47853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Это сложное предложение, состоящее как минимум из трех предикативных частей, как правило, связанных однотипной синтаксической связью (сочинение, подчинение, бессоюзие).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По характеру синтаксической связи многочленные сложные предложения делятся на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А. </a:t>
            </a:r>
            <a:r>
              <a:rPr lang="ru-RU" u="sng" dirty="0"/>
              <a:t>многочленные сложносочиненные предложения</a:t>
            </a:r>
            <a:endParaRPr lang="cs-CZ" dirty="0"/>
          </a:p>
          <a:p>
            <a:pPr marL="0" lvl="0" indent="0" algn="just">
              <a:buNone/>
            </a:pPr>
            <a:r>
              <a:rPr lang="ru-RU" dirty="0"/>
              <a:t>многочленные </a:t>
            </a:r>
            <a:r>
              <a:rPr lang="ru-RU" b="1" dirty="0"/>
              <a:t>сложносочиненные </a:t>
            </a:r>
            <a:r>
              <a:rPr lang="ru-RU" dirty="0"/>
              <a:t>предложения </a:t>
            </a:r>
            <a:r>
              <a:rPr lang="ru-RU" b="1" dirty="0"/>
              <a:t>с одинаковыми союзами</a:t>
            </a:r>
            <a:endParaRPr lang="cs-CZ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ru-RU" i="1" dirty="0"/>
              <a:t> Прозрачный лес один чернеет, </a:t>
            </a:r>
            <a:r>
              <a:rPr lang="ru-RU" b="1" i="1" dirty="0"/>
              <a:t>и</a:t>
            </a:r>
            <a:r>
              <a:rPr lang="ru-RU" i="1" dirty="0"/>
              <a:t> ель сквозь иней зеленеет, </a:t>
            </a:r>
            <a:r>
              <a:rPr lang="ru-RU" b="1" i="1" dirty="0"/>
              <a:t>и</a:t>
            </a:r>
            <a:r>
              <a:rPr lang="ru-RU" i="1" dirty="0"/>
              <a:t> речка подо льдом блестит.</a:t>
            </a:r>
            <a:r>
              <a:rPr lang="ru-RU" dirty="0"/>
              <a:t>  (А. С. Пушкин)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i="1" dirty="0"/>
              <a:t> Осинник зябкий, </a:t>
            </a:r>
            <a:r>
              <a:rPr lang="ru-RU" b="1" i="1" dirty="0"/>
              <a:t>да</a:t>
            </a:r>
            <a:r>
              <a:rPr lang="ru-RU" i="1" dirty="0"/>
              <a:t> речушка узкая, </a:t>
            </a:r>
            <a:r>
              <a:rPr lang="ru-RU" b="1" i="1" dirty="0"/>
              <a:t>да</a:t>
            </a:r>
            <a:r>
              <a:rPr lang="ru-RU" i="1" dirty="0"/>
              <a:t> синий бор, </a:t>
            </a:r>
            <a:r>
              <a:rPr lang="ru-RU" b="1" i="1" dirty="0"/>
              <a:t>да</a:t>
            </a:r>
            <a:r>
              <a:rPr lang="ru-RU" i="1" dirty="0"/>
              <a:t> желтые поля</a:t>
            </a:r>
            <a:r>
              <a:rPr lang="ru-RU" dirty="0"/>
              <a:t>.</a:t>
            </a:r>
            <a:endParaRPr lang="cs-CZ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/>
              <a:t> </a:t>
            </a:r>
            <a:r>
              <a:rPr lang="ru-RU" b="1" i="1" dirty="0"/>
              <a:t>То</a:t>
            </a:r>
            <a:r>
              <a:rPr lang="ru-RU" i="1" dirty="0"/>
              <a:t> моросил мелкий дождь, </a:t>
            </a:r>
            <a:r>
              <a:rPr lang="ru-RU" b="1" i="1" dirty="0"/>
              <a:t>то</a:t>
            </a:r>
            <a:r>
              <a:rPr lang="ru-RU" i="1" dirty="0"/>
              <a:t> падали хлопья снега, </a:t>
            </a:r>
            <a:r>
              <a:rPr lang="ru-RU" b="1" i="1" dirty="0"/>
              <a:t>то</a:t>
            </a:r>
            <a:r>
              <a:rPr lang="ru-RU" i="1" dirty="0"/>
              <a:t> поднимался сильный ветер</a:t>
            </a:r>
            <a:r>
              <a:rPr lang="ru-RU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3906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0E8C44-D308-48A1-8954-5E14589F702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585788"/>
            <a:ext cx="9720263" cy="730250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3600" b="1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DB841C-8058-4034-863D-46A100860C2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36448" y="585788"/>
            <a:ext cx="11180063" cy="5565076"/>
          </a:xfrm>
        </p:spPr>
        <p:txBody>
          <a:bodyPr>
            <a:normAutofit/>
          </a:bodyPr>
          <a:lstStyle/>
          <a:p>
            <a:pPr lvl="0" algn="just"/>
            <a:r>
              <a:rPr lang="ru-RU" dirty="0"/>
              <a:t>многочленные </a:t>
            </a:r>
            <a:r>
              <a:rPr lang="ru-RU" b="1" dirty="0"/>
              <a:t>сложносочиненные </a:t>
            </a:r>
            <a:r>
              <a:rPr lang="ru-RU" dirty="0"/>
              <a:t>предложения </a:t>
            </a:r>
            <a:r>
              <a:rPr lang="ru-RU" b="1" dirty="0"/>
              <a:t>с разными союзами</a:t>
            </a:r>
            <a:endParaRPr lang="cs-CZ" dirty="0"/>
          </a:p>
          <a:p>
            <a:pPr algn="just"/>
            <a:r>
              <a:rPr lang="ru-RU" i="1" dirty="0"/>
              <a:t>Еще было светло на улице, </a:t>
            </a:r>
            <a:r>
              <a:rPr lang="ru-RU" b="1" i="1" dirty="0"/>
              <a:t>и</a:t>
            </a:r>
            <a:r>
              <a:rPr lang="ru-RU" i="1" dirty="0"/>
              <a:t> солнце не село, </a:t>
            </a:r>
            <a:r>
              <a:rPr lang="ru-RU" b="1" i="1" dirty="0"/>
              <a:t>но</a:t>
            </a:r>
            <a:r>
              <a:rPr lang="ru-RU" i="1" dirty="0"/>
              <a:t> в доме со стороны восхода наступили сумерки.</a:t>
            </a:r>
            <a:endParaRPr lang="cs-CZ" dirty="0"/>
          </a:p>
          <a:p>
            <a:pPr algn="just"/>
            <a:r>
              <a:rPr lang="ru-RU" b="1" dirty="0"/>
              <a:t>[ ], и [ ], но</a:t>
            </a:r>
            <a:r>
              <a:rPr lang="ru-RU" dirty="0"/>
              <a:t> </a:t>
            </a:r>
            <a:r>
              <a:rPr lang="ru-RU" b="1" i="1" dirty="0"/>
              <a:t>[ ]. </a:t>
            </a:r>
            <a:r>
              <a:rPr lang="ru-RU" i="1" dirty="0"/>
              <a:t>первые две предикативные части соединительные, третья часть – противительная.</a:t>
            </a:r>
            <a:endParaRPr lang="cs-CZ" dirty="0"/>
          </a:p>
          <a:p>
            <a:pPr algn="just"/>
            <a:endParaRPr lang="ru-RU" dirty="0"/>
          </a:p>
          <a:p>
            <a:pPr algn="just"/>
            <a:r>
              <a:rPr lang="ru-RU" b="1" i="1" dirty="0"/>
              <a:t>Или</a:t>
            </a:r>
            <a:r>
              <a:rPr lang="ru-RU" i="1" dirty="0"/>
              <a:t> Павел забыл о встрече, </a:t>
            </a:r>
            <a:r>
              <a:rPr lang="ru-RU" b="1" i="1" dirty="0"/>
              <a:t>или</a:t>
            </a:r>
            <a:r>
              <a:rPr lang="ru-RU" i="1" dirty="0"/>
              <a:t> на шоссе пробки, </a:t>
            </a:r>
            <a:r>
              <a:rPr lang="ru-RU" b="1" i="1" dirty="0"/>
              <a:t>и </a:t>
            </a:r>
            <a:r>
              <a:rPr lang="ru-RU" i="1" dirty="0"/>
              <a:t>он опаздывает.</a:t>
            </a:r>
          </a:p>
          <a:p>
            <a:pPr algn="just"/>
            <a:r>
              <a:rPr lang="ru-RU" b="1" dirty="0"/>
              <a:t>Или [ ], или [ ], и</a:t>
            </a:r>
            <a:r>
              <a:rPr lang="ru-RU" dirty="0"/>
              <a:t> </a:t>
            </a:r>
            <a:r>
              <a:rPr lang="ru-RU" b="1" i="1" dirty="0"/>
              <a:t>[ ]. </a:t>
            </a:r>
            <a:r>
              <a:rPr lang="ru-RU" i="1" dirty="0"/>
              <a:t>первые две предикативные части разделительные, третья – результативная.</a:t>
            </a:r>
            <a:endParaRPr lang="ru-RU" dirty="0"/>
          </a:p>
          <a:p>
            <a:pPr algn="just"/>
            <a:endParaRPr lang="ru-RU" dirty="0"/>
          </a:p>
          <a:p>
            <a:pPr algn="just"/>
            <a:r>
              <a:rPr lang="ru-RU" dirty="0"/>
              <a:t>Такие сложные предложения, как правило, распадаются на две составные части, в которых так или иначе группируются отдельные предикативные единицы.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0210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0E8C44-D308-48A1-8954-5E14589F702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585788"/>
            <a:ext cx="9720263" cy="730250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3600" b="1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DB841C-8058-4034-863D-46A100860C2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36448" y="585788"/>
            <a:ext cx="11180063" cy="5565076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Такие сложные предложения, как правило, распадаются на две составные части, в которых так или иначе группируются отдельные предикативные единицы.</a:t>
            </a:r>
          </a:p>
          <a:p>
            <a:pPr algn="just"/>
            <a:r>
              <a:rPr lang="ru-RU" i="1" dirty="0"/>
              <a:t>С утра был туман, </a:t>
            </a:r>
            <a:r>
              <a:rPr lang="ru-RU" b="1" i="1" dirty="0"/>
              <a:t>но</a:t>
            </a:r>
            <a:r>
              <a:rPr lang="ru-RU" i="1" dirty="0"/>
              <a:t> к завтраку погода разгулялась, </a:t>
            </a:r>
            <a:r>
              <a:rPr lang="ru-RU" b="1" i="1" dirty="0"/>
              <a:t>и </a:t>
            </a:r>
            <a:r>
              <a:rPr lang="ru-RU" i="1" dirty="0"/>
              <a:t>солнце блестело и на только что распустившейся листве, и на молодой девственной траве.</a:t>
            </a:r>
          </a:p>
          <a:p>
            <a:pPr algn="just"/>
            <a:endParaRPr lang="cs-CZ" dirty="0"/>
          </a:p>
          <a:p>
            <a:endParaRPr lang="cs-CZ" dirty="0"/>
          </a:p>
        </p:txBody>
      </p:sp>
      <p:pic>
        <p:nvPicPr>
          <p:cNvPr id="1030" name="Picture 6" descr="http://www.hi-edu.ru/e-books/xbook089/files/04_s_344.gif">
            <a:extLst>
              <a:ext uri="{FF2B5EF4-FFF2-40B4-BE49-F238E27FC236}">
                <a16:creationId xmlns:a16="http://schemas.microsoft.com/office/drawing/2014/main" id="{DC8DAD28-08F8-490C-8045-D313E5FB5D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3888" y="3057525"/>
            <a:ext cx="332422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819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0E8C44-D308-48A1-8954-5E14589F702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585788"/>
            <a:ext cx="9720263" cy="730250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3600" b="1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DB841C-8058-4034-863D-46A100860C2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36448" y="585788"/>
            <a:ext cx="11180063" cy="5565076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Б. </a:t>
            </a:r>
            <a:r>
              <a:rPr lang="ru-RU" u="sng" dirty="0"/>
              <a:t>многочленные сложноподчиненные предложения с несколькими придаточными</a:t>
            </a:r>
            <a:endParaRPr lang="cs-CZ" dirty="0"/>
          </a:p>
          <a:p>
            <a:pPr algn="just"/>
            <a:r>
              <a:rPr lang="ru-RU" dirty="0"/>
              <a:t>Структура таких предложений характеризуется следующими признаками:</a:t>
            </a:r>
            <a:endParaRPr lang="cs-CZ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ru-RU" b="1" dirty="0"/>
              <a:t> возможность пропуска одного из повторяющихся подчинительных союзов</a:t>
            </a:r>
            <a:endParaRPr lang="cs-CZ" dirty="0"/>
          </a:p>
          <a:p>
            <a:pPr algn="just"/>
            <a:r>
              <a:rPr lang="ru-RU" i="1" dirty="0"/>
              <a:t>Рита знала, что без основательной подготовки она экзамен не сдаст и (что) нужно заниматься каждый день.</a:t>
            </a:r>
          </a:p>
          <a:p>
            <a:pPr algn="just"/>
            <a:endParaRPr lang="cs-CZ" dirty="0"/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ru-RU" b="1" dirty="0"/>
              <a:t> стечение союзов</a:t>
            </a:r>
            <a:endParaRPr lang="cs-CZ" dirty="0"/>
          </a:p>
          <a:p>
            <a:pPr algn="just"/>
            <a:r>
              <a:rPr lang="ru-RU" i="1" dirty="0"/>
              <a:t>А я тебе говорю, </a:t>
            </a:r>
            <a:r>
              <a:rPr lang="ru-RU" b="1" i="1" dirty="0"/>
              <a:t>что, если </a:t>
            </a:r>
            <a:r>
              <a:rPr lang="ru-RU" i="1" dirty="0"/>
              <a:t>ты поедешь, я поеду с тобой.</a:t>
            </a:r>
          </a:p>
          <a:p>
            <a:pPr algn="just"/>
            <a:endParaRPr lang="cs-CZ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ru-RU" b="1" dirty="0"/>
              <a:t> возможная неполнота одной из частей</a:t>
            </a:r>
            <a:endParaRPr lang="cs-CZ" dirty="0"/>
          </a:p>
          <a:p>
            <a:pPr algn="just"/>
            <a:r>
              <a:rPr lang="ru-RU" i="1" dirty="0"/>
              <a:t>К своим делам он относился достаточно серьезно, потому что (подлежащее) понимал, что надеяться больше не на кого.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6380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0E8C44-D308-48A1-8954-5E14589F702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585788"/>
            <a:ext cx="9720263" cy="730250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3600" b="1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DB841C-8058-4034-863D-46A100860C2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36448" y="585788"/>
            <a:ext cx="11180063" cy="55650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Кроме того, сложноподчиненные предложения с несколькими придаточными по структуре разграничиваются на несколько типов:</a:t>
            </a:r>
            <a:endParaRPr lang="cs-CZ" dirty="0"/>
          </a:p>
          <a:p>
            <a:pPr marL="0" lvl="0" indent="0" algn="just">
              <a:buNone/>
            </a:pPr>
            <a:r>
              <a:rPr lang="ru-RU" dirty="0"/>
              <a:t>1. многочленные </a:t>
            </a:r>
            <a:r>
              <a:rPr lang="ru-RU" b="1" dirty="0"/>
              <a:t>сложноподчиненные</a:t>
            </a:r>
            <a:r>
              <a:rPr lang="ru-RU" dirty="0"/>
              <a:t> предложения </a:t>
            </a:r>
            <a:r>
              <a:rPr lang="ru-RU" b="1" dirty="0"/>
              <a:t>с однородным подчинением</a:t>
            </a:r>
            <a:endParaRPr lang="cs-CZ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ru-RU" i="1" dirty="0"/>
              <a:t> Вскоре я увидел, как из здания вышел пожилой мужчина и как Вера бросилась ему навстречу.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i="1" dirty="0"/>
              <a:t> Я знаю, что скоро сессия и нам предстоит сдавать экзамен по синтаксису.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Одна главная предикативная часть, к которой относится несколько придаточных, связанных сочинительной связью (поэтому нет запятой между придаточными), повторяющийся союз может опускаться.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i="1" dirty="0"/>
              <a:t>Оксана ценит в Тимофее,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i="1" dirty="0"/>
              <a:t>что он не курит и не пьет,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i="1" dirty="0"/>
              <a:t>что на футболе не помешан,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i="1" dirty="0"/>
              <a:t>что кот.</a:t>
            </a:r>
          </a:p>
          <a:p>
            <a:pPr marL="0" indent="0" algn="just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8721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0E8C44-D308-48A1-8954-5E14589F702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585788"/>
            <a:ext cx="9720263" cy="730250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3600" b="1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DB841C-8058-4034-863D-46A100860C2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36448" y="585788"/>
            <a:ext cx="11180063" cy="5565076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ru-RU" dirty="0"/>
              <a:t>2. многочленное </a:t>
            </a:r>
            <a:r>
              <a:rPr lang="ru-RU" b="1" dirty="0"/>
              <a:t>сложноподчиненное</a:t>
            </a:r>
            <a:r>
              <a:rPr lang="ru-RU" dirty="0"/>
              <a:t> предложения </a:t>
            </a:r>
            <a:r>
              <a:rPr lang="ru-RU" b="1" dirty="0"/>
              <a:t>с неоднородным (параллельным) подчинением</a:t>
            </a:r>
            <a:r>
              <a:rPr lang="ru-RU" dirty="0"/>
              <a:t>, т.е. главной предикативной части подчинены несколько разнотипных придаточных:</a:t>
            </a:r>
            <a:endParaRPr lang="cs-CZ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ru-RU" i="1" dirty="0"/>
              <a:t> Чтобы быть хорошим преподавателем, надо любить то, что преподаешь.</a:t>
            </a:r>
            <a:endParaRPr lang="cs-CZ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ru-RU" i="1" dirty="0"/>
              <a:t> Если хочешь, приходи, когда сможешь.</a:t>
            </a:r>
          </a:p>
          <a:p>
            <a:pPr marL="0" indent="0" algn="just">
              <a:buNone/>
            </a:pPr>
            <a:endParaRPr lang="ru-RU" i="1" dirty="0"/>
          </a:p>
          <a:p>
            <a:pPr marL="0" indent="0" algn="just">
              <a:buNone/>
            </a:pPr>
            <a:r>
              <a:rPr lang="ru-RU" dirty="0"/>
              <a:t>Это могут быть придаточные разного типа по значению или придаточные однотипные, но относящиеся к разным словам в главной части:</a:t>
            </a:r>
            <a:endParaRPr lang="cs-CZ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ru-RU" i="1" dirty="0"/>
              <a:t> Если бы ты поторопился, мы бы успели на концерт, который все так хвалят.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i="1" dirty="0"/>
              <a:t> Мы там, где нас ждут, и там, где нам рады.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ru-RU" i="1" dirty="0"/>
          </a:p>
          <a:p>
            <a:pPr marL="0" indent="0" algn="just">
              <a:buNone/>
            </a:pPr>
            <a:endParaRPr lang="ru-RU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7968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0E8C44-D308-48A1-8954-5E14589F702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585788"/>
            <a:ext cx="9720263" cy="730250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3600" b="1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DB841C-8058-4034-863D-46A100860C2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36448" y="585788"/>
            <a:ext cx="11180063" cy="5565076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ru-RU" dirty="0"/>
              <a:t>3. многочленное </a:t>
            </a:r>
            <a:r>
              <a:rPr lang="ru-RU" b="1" dirty="0"/>
              <a:t>сложноподчиненное</a:t>
            </a:r>
            <a:r>
              <a:rPr lang="ru-RU" dirty="0"/>
              <a:t> предложения </a:t>
            </a:r>
            <a:r>
              <a:rPr lang="ru-RU" b="1" dirty="0"/>
              <a:t>с последовательным подчинением</a:t>
            </a:r>
            <a:r>
              <a:rPr lang="ru-RU" dirty="0"/>
              <a:t>, т.е. придаточные образуют своеобразную цепочку:</a:t>
            </a:r>
          </a:p>
          <a:p>
            <a:pPr marL="0" lvl="0" indent="0" algn="just">
              <a:buNone/>
            </a:pPr>
            <a:endParaRPr lang="cs-CZ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ru-RU" i="1" dirty="0"/>
              <a:t> Я не знаю, </a:t>
            </a:r>
            <a:r>
              <a:rPr lang="ru-RU" i="1" u="sng" dirty="0"/>
              <a:t>как случилось</a:t>
            </a:r>
            <a:r>
              <a:rPr lang="ru-RU" i="1" dirty="0"/>
              <a:t>, </a:t>
            </a:r>
            <a:r>
              <a:rPr lang="ru-RU" b="1" i="1" dirty="0"/>
              <a:t>что мы до сих пор с вами не знакомы</a:t>
            </a:r>
            <a:r>
              <a:rPr lang="ru-RU" i="1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i="1" dirty="0"/>
              <a:t> Учитель сказал, </a:t>
            </a:r>
            <a:r>
              <a:rPr lang="ru-RU" i="1" u="sng" dirty="0"/>
              <a:t>что если погода не улучшится</a:t>
            </a:r>
            <a:r>
              <a:rPr lang="ru-RU" i="1" dirty="0"/>
              <a:t>, </a:t>
            </a:r>
            <a:r>
              <a:rPr lang="ru-RU" b="1" i="1" dirty="0"/>
              <a:t>то экскурсия по Кремлю отменяется</a:t>
            </a:r>
            <a:r>
              <a:rPr lang="ru-RU" i="1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i="1" dirty="0"/>
              <a:t> Часто осенью я пристально следил за опадающими листьями, </a:t>
            </a:r>
            <a:r>
              <a:rPr lang="ru-RU" i="1" u="sng" dirty="0"/>
              <a:t>чтобы поймать ту незаметную долю секунды</a:t>
            </a:r>
            <a:r>
              <a:rPr lang="ru-RU" i="1" dirty="0"/>
              <a:t>, </a:t>
            </a:r>
            <a:r>
              <a:rPr lang="ru-RU" b="1" i="1" dirty="0"/>
              <a:t>когда лист отделяется от ветки и начинает падать на землю</a:t>
            </a:r>
            <a:r>
              <a:rPr lang="ru-RU" i="1" dirty="0"/>
              <a:t>.</a:t>
            </a:r>
          </a:p>
          <a:p>
            <a:pPr marL="0" indent="0" algn="just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0896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0E8C44-D308-48A1-8954-5E14589F702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585788"/>
            <a:ext cx="9720263" cy="730250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3600" b="1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DB841C-8058-4034-863D-46A100860C2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36448" y="585788"/>
            <a:ext cx="11180063" cy="5565076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4. многочленное </a:t>
            </a:r>
            <a:r>
              <a:rPr lang="ru-RU" b="1" dirty="0"/>
              <a:t>сложноподчиненное</a:t>
            </a:r>
            <a:r>
              <a:rPr lang="ru-RU" dirty="0"/>
              <a:t> предложение, в котором несколько главных частей и </a:t>
            </a:r>
            <a:r>
              <a:rPr lang="ru-RU" b="1" dirty="0"/>
              <a:t>одна общая придаточная</a:t>
            </a:r>
            <a:r>
              <a:rPr lang="ru-RU" dirty="0"/>
              <a:t> часть:</a:t>
            </a:r>
          </a:p>
          <a:p>
            <a:pPr lvl="0"/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ru-RU" b="1" i="1" dirty="0"/>
              <a:t> Когда взошло солнце</a:t>
            </a:r>
            <a:r>
              <a:rPr lang="ru-RU" i="1" dirty="0"/>
              <a:t>, роса высохла и трава позеленела.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i="1" dirty="0"/>
              <a:t> Если ты победишь в конкурсе</a:t>
            </a:r>
            <a:r>
              <a:rPr lang="ru-RU" i="1" dirty="0"/>
              <a:t>, порадуешь родителей и поступишь в университет без вступительных экзаменов.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i="1" dirty="0"/>
              <a:t> </a:t>
            </a:r>
            <a:r>
              <a:rPr lang="ru-RU" b="1" i="1" dirty="0"/>
              <a:t>Так как Иван проболел всю зиму</a:t>
            </a:r>
            <a:r>
              <a:rPr lang="ru-RU" i="1" dirty="0"/>
              <a:t>, сдавать экзамены он сможет лишь в марте и ему будет помогать Вера.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i="1" dirty="0"/>
              <a:t> Пока чистили сбрую и коней</a:t>
            </a:r>
            <a:r>
              <a:rPr lang="ru-RU" i="1" dirty="0"/>
              <a:t>, звезды померкли, стало совсем светло и потянул предрассветный ветерок.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38675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C1C93EF2-4785-427F-84A5-F1666490E9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132</TotalTime>
  <Words>576</Words>
  <Application>Microsoft Office PowerPoint</Application>
  <PresentationFormat>Širokoúhlá obrazovka</PresentationFormat>
  <Paragraphs>68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Tw Cen MT</vt:lpstr>
      <vt:lpstr>Tw Cen MT Condensed</vt:lpstr>
      <vt:lpstr>Wingdings 3</vt:lpstr>
      <vt:lpstr>Integrál</vt:lpstr>
      <vt:lpstr>Многочленное сложное предложение </vt:lpstr>
      <vt:lpstr> Многочленное сложное предложение </vt:lpstr>
      <vt:lpstr>  </vt:lpstr>
      <vt:lpstr>  </vt:lpstr>
      <vt:lpstr>  </vt:lpstr>
      <vt:lpstr>  </vt:lpstr>
      <vt:lpstr>  </vt:lpstr>
      <vt:lpstr>  </vt:lpstr>
      <vt:lpstr>  </vt:lpstr>
      <vt:lpstr>Как отличить однородное подчинение от последовательного?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Многочленное сложное предложение </dc:title>
  <dc:creator>oxinity@outlook.cz</dc:creator>
  <cp:lastModifiedBy>oxinity@outlook.cz</cp:lastModifiedBy>
  <cp:revision>14</cp:revision>
  <dcterms:created xsi:type="dcterms:W3CDTF">2018-04-26T18:42:50Z</dcterms:created>
  <dcterms:modified xsi:type="dcterms:W3CDTF">2018-04-26T20:55:35Z</dcterms:modified>
</cp:coreProperties>
</file>