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xr-7g-h7xk?t=35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xr-7g-h7xk" TargetMode="Externa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rt19.info/drevnerusskaja-zhivopis/" TargetMode="External"/><Relationship Id="rId2" Type="http://schemas.openxmlformats.org/officeDocument/2006/relationships/hyperlink" Target="http://art19.info/articles/russkaja-zhivopi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Русская живопись</a:t>
            </a:r>
            <a:endParaRPr lang="cs-CZ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Иконы. Иконописцы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5676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Основные этапы </a:t>
            </a:r>
            <a:r>
              <a:rPr lang="ru-RU" dirty="0" smtClean="0"/>
              <a:t>развития живописи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7" y="1874518"/>
            <a:ext cx="10553635" cy="4983482"/>
          </a:xfrm>
        </p:spPr>
        <p:txBody>
          <a:bodyPr>
            <a:normAutofit/>
          </a:bodyPr>
          <a:lstStyle/>
          <a:p>
            <a:pPr algn="just"/>
            <a:r>
              <a:rPr lang="cs-CZ" sz="2400" b="1" dirty="0" smtClean="0">
                <a:solidFill>
                  <a:schemeClr val="tx1"/>
                </a:solidFill>
              </a:rPr>
              <a:t>XI </a:t>
            </a:r>
            <a:r>
              <a:rPr lang="ru-RU" sz="2400" b="1" dirty="0" smtClean="0">
                <a:solidFill>
                  <a:schemeClr val="tx1"/>
                </a:solidFill>
              </a:rPr>
              <a:t>в. – зарождение русской живописи</a:t>
            </a:r>
          </a:p>
          <a:p>
            <a:pPr algn="just"/>
            <a:r>
              <a:rPr lang="cs-CZ" sz="2400" b="1" dirty="0" smtClean="0">
                <a:solidFill>
                  <a:schemeClr val="tx1"/>
                </a:solidFill>
              </a:rPr>
              <a:t>XI-XVII </a:t>
            </a:r>
            <a:r>
              <a:rPr lang="ru-RU" sz="2400" b="1" dirty="0" smtClean="0">
                <a:solidFill>
                  <a:schemeClr val="tx1"/>
                </a:solidFill>
              </a:rPr>
              <a:t>вв. – древнерусский период. Центры культуры – Киевская Русь, </a:t>
            </a:r>
            <a:r>
              <a:rPr lang="ru-RU" sz="2400" b="1" dirty="0" err="1" smtClean="0">
                <a:solidFill>
                  <a:schemeClr val="tx1"/>
                </a:solidFill>
              </a:rPr>
              <a:t>Владимирско</a:t>
            </a:r>
            <a:r>
              <a:rPr lang="ru-RU" sz="2400" b="1" dirty="0" smtClean="0">
                <a:solidFill>
                  <a:schemeClr val="tx1"/>
                </a:solidFill>
              </a:rPr>
              <a:t>-Суздальское княжество, Новгород. Объединенная Русь. (Иконы</a:t>
            </a:r>
            <a:r>
              <a:rPr lang="ru-RU" sz="2400" b="1" dirty="0">
                <a:solidFill>
                  <a:schemeClr val="tx1"/>
                </a:solidFill>
              </a:rPr>
              <a:t>, фрески, </a:t>
            </a:r>
            <a:r>
              <a:rPr lang="ru-RU" sz="2400" b="1" dirty="0" smtClean="0">
                <a:solidFill>
                  <a:schemeClr val="tx1"/>
                </a:solidFill>
              </a:rPr>
              <a:t>мозаика)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с</a:t>
            </a:r>
            <a:r>
              <a:rPr lang="ru-RU" sz="2400" b="1" dirty="0" smtClean="0">
                <a:solidFill>
                  <a:schemeClr val="tx1"/>
                </a:solidFill>
              </a:rPr>
              <a:t>. </a:t>
            </a:r>
            <a:r>
              <a:rPr lang="cs-CZ" sz="2400" b="1" dirty="0" smtClean="0">
                <a:solidFill>
                  <a:schemeClr val="tx1"/>
                </a:solidFill>
              </a:rPr>
              <a:t>XVII </a:t>
            </a:r>
            <a:r>
              <a:rPr lang="ru-RU" sz="2400" b="1" dirty="0" smtClean="0">
                <a:solidFill>
                  <a:schemeClr val="tx1"/>
                </a:solidFill>
              </a:rPr>
              <a:t>в. – светская живопись. </a:t>
            </a:r>
          </a:p>
          <a:p>
            <a:pPr algn="just"/>
            <a:r>
              <a:rPr lang="cs-CZ" sz="2400" b="1" dirty="0" smtClean="0">
                <a:solidFill>
                  <a:schemeClr val="tx1"/>
                </a:solidFill>
              </a:rPr>
              <a:t>XVIII </a:t>
            </a:r>
            <a:r>
              <a:rPr lang="ru-RU" sz="2400" b="1" dirty="0" smtClean="0">
                <a:solidFill>
                  <a:schemeClr val="tx1"/>
                </a:solidFill>
              </a:rPr>
              <a:t>в. – развитие классицизма. Историческая, бытовая, пейзажная, портретная живопись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к</a:t>
            </a:r>
            <a:r>
              <a:rPr lang="ru-RU" sz="2400" b="1" dirty="0" smtClean="0">
                <a:solidFill>
                  <a:schemeClr val="tx1"/>
                </a:solidFill>
              </a:rPr>
              <a:t>онец </a:t>
            </a:r>
            <a:r>
              <a:rPr lang="cs-CZ" sz="2400" b="1" dirty="0" smtClean="0">
                <a:solidFill>
                  <a:schemeClr val="tx1"/>
                </a:solidFill>
              </a:rPr>
              <a:t>XVIII</a:t>
            </a:r>
            <a:r>
              <a:rPr lang="ru-RU" sz="2400" b="1" dirty="0" smtClean="0">
                <a:solidFill>
                  <a:schemeClr val="tx1"/>
                </a:solidFill>
              </a:rPr>
              <a:t> – начало </a:t>
            </a:r>
            <a:r>
              <a:rPr lang="cs-CZ" sz="2400" b="1" dirty="0" smtClean="0">
                <a:solidFill>
                  <a:schemeClr val="tx1"/>
                </a:solidFill>
              </a:rPr>
              <a:t>XIX </a:t>
            </a:r>
            <a:r>
              <a:rPr lang="ru-RU" sz="2400" b="1" dirty="0" smtClean="0">
                <a:solidFill>
                  <a:schemeClr val="tx1"/>
                </a:solidFill>
              </a:rPr>
              <a:t>вв. – сентиментализм и романтизм в живописи</a:t>
            </a:r>
          </a:p>
          <a:p>
            <a:pPr algn="just"/>
            <a:r>
              <a:rPr lang="cs-CZ" sz="2400" b="1" dirty="0" smtClean="0">
                <a:solidFill>
                  <a:schemeClr val="tx1"/>
                </a:solidFill>
              </a:rPr>
              <a:t>XIX </a:t>
            </a:r>
            <a:r>
              <a:rPr lang="ru-RU" sz="2400" b="1" dirty="0" smtClean="0">
                <a:solidFill>
                  <a:schemeClr val="tx1"/>
                </a:solidFill>
              </a:rPr>
              <a:t>в. – развитие реализма в живописи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к</a:t>
            </a:r>
            <a:r>
              <a:rPr lang="ru-RU" sz="2400" b="1" dirty="0" smtClean="0">
                <a:solidFill>
                  <a:schemeClr val="tx1"/>
                </a:solidFill>
              </a:rPr>
              <a:t>онец </a:t>
            </a:r>
            <a:r>
              <a:rPr lang="cs-CZ" sz="2400" b="1" dirty="0" smtClean="0">
                <a:solidFill>
                  <a:schemeClr val="tx1"/>
                </a:solidFill>
              </a:rPr>
              <a:t>XIX – </a:t>
            </a:r>
            <a:r>
              <a:rPr lang="ru-RU" sz="2400" b="1" dirty="0" smtClean="0">
                <a:solidFill>
                  <a:schemeClr val="tx1"/>
                </a:solidFill>
              </a:rPr>
              <a:t>начало </a:t>
            </a:r>
            <a:r>
              <a:rPr lang="cs-CZ" sz="2400" b="1" dirty="0" smtClean="0">
                <a:solidFill>
                  <a:schemeClr val="tx1"/>
                </a:solidFill>
              </a:rPr>
              <a:t>XX </a:t>
            </a:r>
            <a:r>
              <a:rPr lang="ru-RU" sz="2400" b="1" dirty="0" smtClean="0">
                <a:solidFill>
                  <a:schemeClr val="tx1"/>
                </a:solidFill>
              </a:rPr>
              <a:t>вв. - модернизм</a:t>
            </a:r>
          </a:p>
          <a:p>
            <a:pPr algn="just"/>
            <a:endParaRPr lang="ru-RU" b="1" dirty="0" smtClean="0"/>
          </a:p>
          <a:p>
            <a:pPr algn="just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41667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3"/>
              </a:rPr>
              <a:t>Древнерусская иконопись</a:t>
            </a:r>
            <a:endParaRPr lang="cs-CZ" dirty="0"/>
          </a:p>
        </p:txBody>
      </p:sp>
      <p:pic>
        <p:nvPicPr>
          <p:cNvPr id="4" name="Kxr-7g-h7x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86919" y="2060809"/>
            <a:ext cx="7448651" cy="418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74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Феофан грек</a:t>
            </a:r>
            <a:endParaRPr lang="cs-CZ" dirty="0"/>
          </a:p>
        </p:txBody>
      </p:sp>
      <p:pic>
        <p:nvPicPr>
          <p:cNvPr id="1026" name="Picture 2" descr="https://upload.wikimedia.org/wikipedia/commons/thumb/7/7b/Feofan_Donskaja.jpg/800px-Feofan_Donskaj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428" y="2857078"/>
            <a:ext cx="3076094" cy="366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251678" y="1470380"/>
            <a:ext cx="10553635" cy="4983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Донская икона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Божией матери</a:t>
            </a:r>
          </a:p>
          <a:p>
            <a:pPr algn="just"/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525" y="2857078"/>
            <a:ext cx="2928806" cy="36610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061253" y="1470380"/>
            <a:ext cx="4881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Успение </a:t>
            </a:r>
          </a:p>
          <a:p>
            <a:pPr algn="ctr"/>
            <a:r>
              <a:rPr lang="ru-RU" sz="3200" b="1" dirty="0" smtClean="0"/>
              <a:t>Богородицы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61397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55090"/>
            <a:ext cx="10178322" cy="1492132"/>
          </a:xfrm>
        </p:spPr>
        <p:txBody>
          <a:bodyPr/>
          <a:lstStyle/>
          <a:p>
            <a:pPr algn="ctr"/>
            <a:r>
              <a:rPr lang="ru-RU" dirty="0" smtClean="0"/>
              <a:t>Андрей </a:t>
            </a:r>
            <a:r>
              <a:rPr lang="ru-RU" dirty="0" err="1" smtClean="0"/>
              <a:t>рублёв</a:t>
            </a:r>
            <a:endParaRPr lang="cs-CZ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969" y="2674692"/>
            <a:ext cx="2990282" cy="37242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788" y="2688339"/>
            <a:ext cx="5616557" cy="37242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1969" y="1308613"/>
            <a:ext cx="2990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Икона </a:t>
            </a:r>
          </a:p>
          <a:p>
            <a:pPr algn="ctr"/>
            <a:r>
              <a:rPr lang="ru-RU" sz="3200" b="1" dirty="0" smtClean="0"/>
              <a:t>Святая Троица</a:t>
            </a:r>
            <a:endParaRPr lang="cs-CZ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83788" y="1308613"/>
            <a:ext cx="5616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Фрески Успенского собора </a:t>
            </a:r>
          </a:p>
          <a:p>
            <a:pPr algn="ctr"/>
            <a:r>
              <a:rPr lang="ru-RU" sz="3200" b="1" dirty="0" smtClean="0"/>
              <a:t>во </a:t>
            </a:r>
            <a:r>
              <a:rPr lang="ru-RU" sz="3200" b="1" dirty="0"/>
              <a:t>В</a:t>
            </a:r>
            <a:r>
              <a:rPr lang="ru-RU" sz="3200" b="1" dirty="0" smtClean="0"/>
              <a:t>ладимире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4050571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дионисий</a:t>
            </a:r>
            <a:endParaRPr lang="cs-CZ" dirty="0"/>
          </a:p>
        </p:txBody>
      </p:sp>
      <p:sp>
        <p:nvSpPr>
          <p:cNvPr id="4" name="TextBox 3"/>
          <p:cNvSpPr txBox="1"/>
          <p:nvPr/>
        </p:nvSpPr>
        <p:spPr>
          <a:xfrm>
            <a:off x="1185436" y="1505185"/>
            <a:ext cx="5322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Роспись церкви </a:t>
            </a:r>
          </a:p>
          <a:p>
            <a:pPr algn="ctr"/>
            <a:r>
              <a:rPr lang="ru-RU" sz="3200" b="1" dirty="0" smtClean="0"/>
              <a:t>в Ферапонтовом монастыре</a:t>
            </a:r>
            <a:endParaRPr lang="cs-CZ" sz="3200" b="1" dirty="0"/>
          </a:p>
        </p:txBody>
      </p:sp>
      <p:pic>
        <p:nvPicPr>
          <p:cNvPr id="3074" name="Picture 2" descr="http://russian7.ru/wp-content/uploads/2013/08/%D0%A4%D0%B5%D1%80%D0%B0%D0%BF%D0%BE%D0%BD%D1%82%D0%BE%D0%B2%D0%BE-%D1%80%D0%BE%D1%81%D0%BF%D0%B8%D1%81%D1%8C-663x4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72" y="2747451"/>
            <a:ext cx="5537154" cy="389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656" y="2726555"/>
            <a:ext cx="2944362" cy="39127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99524" y="1509116"/>
            <a:ext cx="5322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Богоматерь </a:t>
            </a:r>
          </a:p>
          <a:p>
            <a:pPr algn="ctr"/>
            <a:r>
              <a:rPr lang="ru-RU" sz="3200" b="1" dirty="0" smtClean="0"/>
              <a:t>Одигитрия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313720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68737"/>
            <a:ext cx="10178322" cy="1492132"/>
          </a:xfrm>
        </p:spPr>
        <p:txBody>
          <a:bodyPr/>
          <a:lstStyle/>
          <a:p>
            <a:r>
              <a:rPr lang="ru-RU" dirty="0" smtClean="0"/>
              <a:t>Литература: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6227" y="2941093"/>
            <a:ext cx="6363773" cy="3593591"/>
          </a:xfrm>
        </p:spPr>
        <p:txBody>
          <a:bodyPr/>
          <a:lstStyle/>
          <a:p>
            <a:r>
              <a:rPr lang="cs-CZ" dirty="0">
                <a:hlinkClick r:id="rId2"/>
              </a:rPr>
              <a:t>http://art19.info/articles/russkaja-zhivopis.html</a:t>
            </a:r>
            <a:r>
              <a:rPr lang="ru-RU" dirty="0"/>
              <a:t> </a:t>
            </a:r>
            <a:endParaRPr lang="cs-CZ" dirty="0"/>
          </a:p>
          <a:p>
            <a:pPr marL="0" indent="0">
              <a:buNone/>
            </a:pPr>
            <a:endParaRPr lang="ru-RU" dirty="0" smtClean="0">
              <a:hlinkClick r:id="rId3"/>
            </a:endParaRPr>
          </a:p>
          <a:p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://art19.info/drevnerusskaja-zhivopis</a:t>
            </a:r>
            <a:r>
              <a:rPr lang="cs-CZ" dirty="0" smtClean="0">
                <a:hlinkClick r:id="rId3"/>
              </a:rPr>
              <a:t>/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9080031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1022</TotalTime>
  <Words>135</Words>
  <Application>Microsoft Office PowerPoint</Application>
  <PresentationFormat>Широкоэкранный</PresentationFormat>
  <Paragraphs>30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Corbel</vt:lpstr>
      <vt:lpstr>Gill Sans MT</vt:lpstr>
      <vt:lpstr>Impact</vt:lpstr>
      <vt:lpstr>Badge</vt:lpstr>
      <vt:lpstr>Русская живопись</vt:lpstr>
      <vt:lpstr>Основные этапы развития живописи</vt:lpstr>
      <vt:lpstr>Древнерусская иконопись</vt:lpstr>
      <vt:lpstr>Феофан грек</vt:lpstr>
      <vt:lpstr>Андрей рублёв</vt:lpstr>
      <vt:lpstr>дионисий</vt:lpstr>
      <vt:lpstr>Литература: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живопись</dc:title>
  <dc:creator>Uživatel systému Windows</dc:creator>
  <cp:lastModifiedBy>Uživatel systému Windows</cp:lastModifiedBy>
  <cp:revision>8</cp:revision>
  <dcterms:created xsi:type="dcterms:W3CDTF">2018-02-25T14:10:22Z</dcterms:created>
  <dcterms:modified xsi:type="dcterms:W3CDTF">2018-02-26T07:12:26Z</dcterms:modified>
</cp:coreProperties>
</file>