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notesMasterIdLst>
    <p:notesMasterId r:id="rId32"/>
  </p:notesMasterIdLst>
  <p:sldIdLst>
    <p:sldId id="256" r:id="rId2"/>
    <p:sldId id="257" r:id="rId3"/>
    <p:sldId id="270" r:id="rId4"/>
    <p:sldId id="263" r:id="rId5"/>
    <p:sldId id="281" r:id="rId6"/>
    <p:sldId id="292" r:id="rId7"/>
    <p:sldId id="291" r:id="rId8"/>
    <p:sldId id="283" r:id="rId9"/>
    <p:sldId id="282" r:id="rId10"/>
    <p:sldId id="264" r:id="rId11"/>
    <p:sldId id="261" r:id="rId12"/>
    <p:sldId id="262" r:id="rId13"/>
    <p:sldId id="265" r:id="rId14"/>
    <p:sldId id="267" r:id="rId15"/>
    <p:sldId id="290" r:id="rId16"/>
    <p:sldId id="272" r:id="rId17"/>
    <p:sldId id="274" r:id="rId18"/>
    <p:sldId id="275" r:id="rId19"/>
    <p:sldId id="276" r:id="rId20"/>
    <p:sldId id="277" r:id="rId21"/>
    <p:sldId id="280" r:id="rId22"/>
    <p:sldId id="278" r:id="rId23"/>
    <p:sldId id="279" r:id="rId24"/>
    <p:sldId id="284" r:id="rId25"/>
    <p:sldId id="285" r:id="rId26"/>
    <p:sldId id="286" r:id="rId27"/>
    <p:sldId id="287" r:id="rId28"/>
    <p:sldId id="288" r:id="rId29"/>
    <p:sldId id="289" r:id="rId30"/>
    <p:sldId id="269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9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C538EA-2D4D-49F0-911F-A2260EF2FC0C}" type="datetimeFigureOut">
              <a:rPr lang="cs-CZ" smtClean="0"/>
              <a:t>9.11.2017 čtvrtek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1F36D2-1168-429D-B7C8-E574B60106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6188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5C84EBB-6C04-41E5-BB56-D705213C08E2}" type="slidenum">
              <a:rPr lang="de-DE" altLang="cs-CZ"/>
              <a:pPr/>
              <a:t>16</a:t>
            </a:fld>
            <a:endParaRPr lang="de-DE" altLang="cs-CZ"/>
          </a:p>
        </p:txBody>
      </p:sp>
      <p:sp>
        <p:nvSpPr>
          <p:cNvPr id="30721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r">
              <a:lnSpc>
                <a:spcPct val="95000"/>
              </a:lnSpc>
              <a:buClrTx/>
              <a:buFontTx/>
              <a:buNone/>
            </a:pPr>
            <a:fld id="{B1F633DF-91C3-41FB-8A50-DDAAFA81CC40}" type="slidenum">
              <a:rPr lang="de-DE" altLang="cs-CZ" sz="1400">
                <a:solidFill>
                  <a:srgbClr val="000000"/>
                </a:solidFill>
                <a:latin typeface="Times New Roman" panose="02020603050405020304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</a:pPr>
              <a:t>16</a:t>
            </a:fld>
            <a:endParaRPr lang="de-DE" altLang="cs-CZ" sz="1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22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19937" cy="40052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0723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35675" cy="47990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50146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EF926FF-3E63-4452-8C74-5F672A17E650}" type="slidenum">
              <a:rPr lang="de-DE" altLang="cs-CZ"/>
              <a:pPr/>
              <a:t>17</a:t>
            </a:fld>
            <a:endParaRPr lang="de-DE" altLang="cs-CZ"/>
          </a:p>
        </p:txBody>
      </p:sp>
      <p:sp>
        <p:nvSpPr>
          <p:cNvPr id="36865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r">
              <a:lnSpc>
                <a:spcPct val="95000"/>
              </a:lnSpc>
              <a:buClrTx/>
              <a:buFontTx/>
              <a:buNone/>
            </a:pPr>
            <a:fld id="{250938D1-4467-404A-85F9-460CE0C74463}" type="slidenum">
              <a:rPr lang="de-DE" altLang="cs-CZ" sz="1400">
                <a:solidFill>
                  <a:srgbClr val="000000"/>
                </a:solidFill>
                <a:latin typeface="Times New Roman" panose="02020603050405020304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</a:pPr>
              <a:t>17</a:t>
            </a:fld>
            <a:endParaRPr lang="de-DE" altLang="cs-CZ" sz="1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686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19937" cy="40052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35675" cy="47990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513550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21A2E36D-D261-4964-B1FB-9B26DEE99169}" type="slidenum">
              <a:rPr lang="de-DE" altLang="cs-CZ"/>
              <a:pPr/>
              <a:t>18</a:t>
            </a:fld>
            <a:endParaRPr lang="de-DE" altLang="cs-CZ"/>
          </a:p>
        </p:txBody>
      </p:sp>
      <p:sp>
        <p:nvSpPr>
          <p:cNvPr id="38913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r">
              <a:lnSpc>
                <a:spcPct val="95000"/>
              </a:lnSpc>
              <a:buClrTx/>
              <a:buFontTx/>
              <a:buNone/>
            </a:pPr>
            <a:fld id="{BBE556CD-72A2-4611-8645-F40F8CD4B891}" type="slidenum">
              <a:rPr lang="de-DE" altLang="cs-CZ" sz="1400">
                <a:solidFill>
                  <a:srgbClr val="000000"/>
                </a:solidFill>
                <a:latin typeface="Times New Roman" panose="02020603050405020304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</a:pPr>
              <a:t>18</a:t>
            </a:fld>
            <a:endParaRPr lang="de-DE" altLang="cs-CZ" sz="1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914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19937" cy="40052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5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35675" cy="47990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81182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8C66C09-79B8-400F-90EF-E6A45CCB4AA6}" type="slidenum">
              <a:rPr lang="de-DE" altLang="cs-CZ"/>
              <a:pPr/>
              <a:t>19</a:t>
            </a:fld>
            <a:endParaRPr lang="de-DE" altLang="cs-CZ"/>
          </a:p>
        </p:txBody>
      </p:sp>
      <p:sp>
        <p:nvSpPr>
          <p:cNvPr id="37889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r">
              <a:lnSpc>
                <a:spcPct val="95000"/>
              </a:lnSpc>
              <a:buClrTx/>
              <a:buFontTx/>
              <a:buNone/>
            </a:pPr>
            <a:fld id="{700E4D3D-07EA-4C76-9DA0-051D085E8AEE}" type="slidenum">
              <a:rPr lang="de-DE" altLang="cs-CZ" sz="1400">
                <a:solidFill>
                  <a:srgbClr val="000000"/>
                </a:solidFill>
                <a:latin typeface="Times New Roman" panose="02020603050405020304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</a:pPr>
              <a:t>19</a:t>
            </a:fld>
            <a:endParaRPr lang="de-DE" altLang="cs-CZ" sz="1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7890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19937" cy="40052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1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35675" cy="47990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82893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197ED8A-ADFB-4981-A66A-6A70CA1B077B}" type="slidenum">
              <a:rPr lang="de-DE" altLang="cs-CZ"/>
              <a:pPr/>
              <a:t>20</a:t>
            </a:fld>
            <a:endParaRPr lang="de-DE" altLang="cs-CZ"/>
          </a:p>
        </p:txBody>
      </p:sp>
      <p:sp>
        <p:nvSpPr>
          <p:cNvPr id="41985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r">
              <a:lnSpc>
                <a:spcPct val="95000"/>
              </a:lnSpc>
              <a:buClrTx/>
              <a:buFontTx/>
              <a:buNone/>
            </a:pPr>
            <a:fld id="{5D53F969-36FE-41AD-9845-F4DA61EA9BCD}" type="slidenum">
              <a:rPr lang="de-DE" altLang="cs-CZ" sz="1400">
                <a:solidFill>
                  <a:srgbClr val="000000"/>
                </a:solidFill>
                <a:latin typeface="Times New Roman" panose="02020603050405020304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</a:pPr>
              <a:t>20</a:t>
            </a:fld>
            <a:endParaRPr lang="de-DE" altLang="cs-CZ" sz="1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1986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19937" cy="40052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7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35675" cy="47990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246106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676C1C3-06CD-4913-9EF8-4C1950E1CD1D}" type="slidenum">
              <a:rPr lang="de-DE" altLang="cs-CZ"/>
              <a:pPr/>
              <a:t>21</a:t>
            </a:fld>
            <a:endParaRPr lang="de-DE" altLang="cs-CZ"/>
          </a:p>
        </p:txBody>
      </p:sp>
      <p:sp>
        <p:nvSpPr>
          <p:cNvPr id="39937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r">
              <a:lnSpc>
                <a:spcPct val="95000"/>
              </a:lnSpc>
              <a:buClrTx/>
              <a:buFontTx/>
              <a:buNone/>
            </a:pPr>
            <a:fld id="{640BA30D-6706-406C-98F1-5659962A7092}" type="slidenum">
              <a:rPr lang="de-DE" altLang="cs-CZ" sz="1400">
                <a:solidFill>
                  <a:srgbClr val="000000"/>
                </a:solidFill>
                <a:latin typeface="Times New Roman" panose="02020603050405020304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</a:pPr>
              <a:t>21</a:t>
            </a:fld>
            <a:endParaRPr lang="de-DE" altLang="cs-CZ" sz="1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9938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19937" cy="40052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9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35675" cy="47990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779707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BFF9AC7-5EC5-41F6-8D3F-DC6E09CF436F}" type="slidenum">
              <a:rPr lang="de-DE" altLang="cs-CZ"/>
              <a:pPr/>
              <a:t>22</a:t>
            </a:fld>
            <a:endParaRPr lang="de-DE" altLang="cs-CZ"/>
          </a:p>
        </p:txBody>
      </p:sp>
      <p:sp>
        <p:nvSpPr>
          <p:cNvPr id="44033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r">
              <a:lnSpc>
                <a:spcPct val="95000"/>
              </a:lnSpc>
              <a:buClrTx/>
              <a:buFontTx/>
              <a:buNone/>
            </a:pPr>
            <a:fld id="{F682DD3B-3051-45C4-8F31-9FFDD8B7C305}" type="slidenum">
              <a:rPr lang="de-DE" altLang="cs-CZ" sz="1400">
                <a:solidFill>
                  <a:srgbClr val="000000"/>
                </a:solidFill>
                <a:latin typeface="Times New Roman" panose="02020603050405020304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</a:pPr>
              <a:t>22</a:t>
            </a:fld>
            <a:endParaRPr lang="de-DE" altLang="cs-CZ" sz="1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34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19937" cy="40052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5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35675" cy="47990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319122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4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8096B71-C4C3-44E2-A8AD-0064786D660F}" type="slidenum">
              <a:rPr lang="de-DE" altLang="cs-CZ"/>
              <a:pPr/>
              <a:t>23</a:t>
            </a:fld>
            <a:endParaRPr lang="de-DE" altLang="cs-CZ"/>
          </a:p>
        </p:txBody>
      </p:sp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4278313" y="10156825"/>
            <a:ext cx="3278187" cy="53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algn="r">
              <a:lnSpc>
                <a:spcPct val="95000"/>
              </a:lnSpc>
              <a:buClrTx/>
              <a:buFontTx/>
              <a:buNone/>
            </a:pPr>
            <a:fld id="{655F43C1-4B3F-4B5B-AB45-58718C83AEA0}" type="slidenum">
              <a:rPr lang="de-DE" altLang="cs-CZ" sz="1400">
                <a:solidFill>
                  <a:srgbClr val="000000"/>
                </a:solidFill>
                <a:latin typeface="Times New Roman" panose="02020603050405020304" pitchFamily="18" charset="0"/>
              </a:rPr>
              <a:pPr algn="r">
                <a:lnSpc>
                  <a:spcPct val="95000"/>
                </a:lnSpc>
                <a:buClrTx/>
                <a:buFontTx/>
                <a:buNone/>
              </a:pPr>
              <a:t>23</a:t>
            </a:fld>
            <a:endParaRPr lang="de-DE" altLang="cs-CZ" sz="14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5058" name="Rectangle 2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217488" y="812800"/>
            <a:ext cx="7119937" cy="400526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9" name="Rectangle 3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35675" cy="47990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80850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11/9/2017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11/9/2017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11/9/2017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11/9/2017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11/9/2017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pPr/>
              <a:t>11/9/2017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11/9/2017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tx1"/>
        </a:buClr>
        <a:buSzPct val="80000"/>
        <a:buFont typeface="Corbe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SzPct val="80000"/>
        <a:buFont typeface="Corbe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Náboženství </a:t>
            </a:r>
            <a:br>
              <a:rPr lang="cs-CZ" dirty="0" smtClean="0"/>
            </a:br>
            <a:r>
              <a:rPr lang="cs-CZ" dirty="0" smtClean="0"/>
              <a:t>v ruské federaci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7811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Monoteistické náboženství:</a:t>
            </a:r>
            <a:br>
              <a:rPr lang="cs-CZ" dirty="0" smtClean="0"/>
            </a:br>
            <a:r>
              <a:rPr lang="cs-CZ" dirty="0" smtClean="0"/>
              <a:t>nejvyšší bytostí je Bůh (ve třech osobách)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3260" y="2389632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66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67384" y="243841"/>
            <a:ext cx="9875520" cy="839002"/>
          </a:xfrm>
        </p:spPr>
        <p:txBody>
          <a:bodyPr/>
          <a:lstStyle/>
          <a:p>
            <a:pPr algn="ctr"/>
            <a:r>
              <a:rPr lang="cs-CZ" dirty="0" smtClean="0"/>
              <a:t>Vyznání víry</a:t>
            </a:r>
            <a:r>
              <a:rPr lang="ru-RU" dirty="0" smtClean="0"/>
              <a:t>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3568" y="1010653"/>
            <a:ext cx="10799706" cy="5558589"/>
          </a:xfrm>
        </p:spPr>
        <p:txBody>
          <a:bodyPr>
            <a:normAutofit fontScale="70000" lnSpcReduction="20000"/>
          </a:bodyPr>
          <a:lstStyle/>
          <a:p>
            <a:pPr marL="502920" indent="-457200">
              <a:buNone/>
            </a:pPr>
            <a:r>
              <a:rPr lang="cs-CZ" dirty="0" smtClean="0"/>
              <a:t>	</a:t>
            </a:r>
            <a:r>
              <a:rPr lang="cs-CZ" sz="2900" dirty="0" smtClean="0"/>
              <a:t>Věřím v jednoho </a:t>
            </a:r>
            <a:r>
              <a:rPr lang="cs-CZ" sz="2900" b="1" dirty="0" smtClean="0"/>
              <a:t>Boha</a:t>
            </a:r>
            <a:r>
              <a:rPr lang="cs-CZ" sz="2900" dirty="0" smtClean="0"/>
              <a:t>,</a:t>
            </a:r>
            <a:br>
              <a:rPr lang="cs-CZ" sz="2900" dirty="0" smtClean="0"/>
            </a:br>
            <a:r>
              <a:rPr lang="cs-CZ" sz="2900" b="1" dirty="0" smtClean="0"/>
              <a:t>Otce</a:t>
            </a:r>
            <a:r>
              <a:rPr lang="cs-CZ" sz="2900" dirty="0" smtClean="0"/>
              <a:t> všemohoucího, Stvořitele nebe i země,</a:t>
            </a:r>
            <a:br>
              <a:rPr lang="cs-CZ" sz="2900" dirty="0" smtClean="0"/>
            </a:br>
            <a:r>
              <a:rPr lang="cs-CZ" sz="2900" dirty="0" smtClean="0"/>
              <a:t>všeho viditelného i neviditelného.</a:t>
            </a:r>
          </a:p>
          <a:p>
            <a:pPr marL="502920" indent="-457200">
              <a:buNone/>
            </a:pPr>
            <a:r>
              <a:rPr lang="cs-CZ" sz="2900" dirty="0" smtClean="0"/>
              <a:t/>
            </a:r>
            <a:br>
              <a:rPr lang="cs-CZ" sz="2900" dirty="0" smtClean="0"/>
            </a:br>
            <a:r>
              <a:rPr lang="cs-CZ" sz="2900" dirty="0" smtClean="0"/>
              <a:t>Věřím v jednoho Pána Ježíše Krista,</a:t>
            </a:r>
            <a:br>
              <a:rPr lang="cs-CZ" sz="2900" dirty="0" smtClean="0"/>
            </a:br>
            <a:r>
              <a:rPr lang="cs-CZ" sz="2900" dirty="0" smtClean="0"/>
              <a:t>jednorozeného </a:t>
            </a:r>
            <a:r>
              <a:rPr lang="cs-CZ" sz="2900" b="1" dirty="0" smtClean="0"/>
              <a:t>Syna Božího</a:t>
            </a:r>
            <a:r>
              <a:rPr lang="cs-CZ" sz="2900" dirty="0" smtClean="0"/>
              <a:t>,</a:t>
            </a:r>
            <a:br>
              <a:rPr lang="cs-CZ" sz="2900" dirty="0" smtClean="0"/>
            </a:br>
            <a:r>
              <a:rPr lang="cs-CZ" sz="2900" dirty="0" smtClean="0"/>
              <a:t>který se zrodil z Otce přede všemi věky:</a:t>
            </a:r>
          </a:p>
          <a:p>
            <a:pPr marL="502920" indent="-457200">
              <a:buNone/>
            </a:pPr>
            <a:r>
              <a:rPr lang="cs-CZ" sz="2900" dirty="0" smtClean="0"/>
              <a:t/>
            </a:r>
            <a:br>
              <a:rPr lang="cs-CZ" sz="2900" dirty="0" smtClean="0"/>
            </a:br>
            <a:r>
              <a:rPr lang="cs-CZ" sz="2900" dirty="0" smtClean="0"/>
              <a:t>Bůh z Boha, Světlo ze světla, pravý Bůh z pravého Boha,</a:t>
            </a:r>
            <a:br>
              <a:rPr lang="cs-CZ" sz="2900" dirty="0" smtClean="0"/>
            </a:br>
            <a:r>
              <a:rPr lang="cs-CZ" sz="2900" dirty="0" smtClean="0"/>
              <a:t>zrozený, nestvořený, jedné podstaty s Otcem:</a:t>
            </a:r>
            <a:br>
              <a:rPr lang="cs-CZ" sz="2900" dirty="0" smtClean="0"/>
            </a:br>
            <a:r>
              <a:rPr lang="cs-CZ" sz="2900" dirty="0" smtClean="0"/>
              <a:t>skrze něho všechno je stvořeno.</a:t>
            </a:r>
          </a:p>
          <a:p>
            <a:pPr marL="502920" indent="-457200">
              <a:buNone/>
            </a:pPr>
            <a:r>
              <a:rPr lang="cs-CZ" sz="2900" dirty="0" smtClean="0"/>
              <a:t/>
            </a:r>
            <a:br>
              <a:rPr lang="cs-CZ" sz="2900" dirty="0" smtClean="0"/>
            </a:br>
            <a:r>
              <a:rPr lang="cs-CZ" sz="2900" dirty="0" smtClean="0"/>
              <a:t>On pro nás lidi a pro naši spásu sestoupil z nebe.</a:t>
            </a:r>
            <a:br>
              <a:rPr lang="cs-CZ" sz="2900" dirty="0" smtClean="0"/>
            </a:br>
            <a:r>
              <a:rPr lang="cs-CZ" sz="2900" dirty="0" smtClean="0"/>
              <a:t>Skrze Duch Svatého přijal tělo z Marie Panny</a:t>
            </a:r>
            <a:br>
              <a:rPr lang="cs-CZ" sz="2900" dirty="0" smtClean="0"/>
            </a:br>
            <a:r>
              <a:rPr lang="cs-CZ" sz="2900" dirty="0" smtClean="0"/>
              <a:t>a stal se člověkem.</a:t>
            </a:r>
          </a:p>
          <a:p>
            <a:pPr marL="502920" indent="-457200">
              <a:buNone/>
            </a:pPr>
            <a:r>
              <a:rPr lang="cs-CZ" sz="2900" dirty="0" smtClean="0"/>
              <a:t/>
            </a:r>
            <a:br>
              <a:rPr lang="cs-CZ" sz="2900" dirty="0" smtClean="0"/>
            </a:br>
            <a:r>
              <a:rPr lang="cs-CZ" sz="2900" dirty="0" smtClean="0"/>
              <a:t>Byl za nás ukřižován, za dnů Pontia Piláta</a:t>
            </a:r>
            <a:br>
              <a:rPr lang="cs-CZ" sz="2900" dirty="0" smtClean="0"/>
            </a:br>
            <a:r>
              <a:rPr lang="cs-CZ" sz="2900" dirty="0" smtClean="0"/>
              <a:t>byl umučen a pohřben.</a:t>
            </a:r>
          </a:p>
          <a:p>
            <a:pPr marL="502920" indent="-457200">
              <a:buNone/>
            </a:pPr>
            <a:r>
              <a:rPr lang="cs-CZ" sz="2900" dirty="0" smtClean="0"/>
              <a:t/>
            </a:r>
            <a:br>
              <a:rPr lang="cs-CZ" sz="2900" dirty="0" smtClean="0"/>
            </a:br>
            <a:r>
              <a:rPr lang="cs-CZ" sz="2900" dirty="0" smtClean="0"/>
              <a:t>Třetího dne vstal z mrtvých podle Písma.</a:t>
            </a:r>
            <a:br>
              <a:rPr lang="cs-CZ" sz="2900" dirty="0" smtClean="0"/>
            </a:br>
            <a:r>
              <a:rPr lang="cs-CZ" sz="2900" dirty="0" smtClean="0"/>
              <a:t>Vstoupil do nebe, sedí po pravici Otce.</a:t>
            </a:r>
            <a:endParaRPr lang="cs-CZ" sz="29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0016" y="1190292"/>
            <a:ext cx="2975081" cy="519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23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06905" y="272716"/>
            <a:ext cx="9875520" cy="1356360"/>
          </a:xfrm>
        </p:spPr>
        <p:txBody>
          <a:bodyPr/>
          <a:lstStyle/>
          <a:p>
            <a:pPr algn="ctr"/>
            <a:r>
              <a:rPr lang="cs-CZ" dirty="0" smtClean="0"/>
              <a:t>Vyznání víry</a:t>
            </a:r>
            <a:r>
              <a:rPr lang="ru-RU" dirty="0" smtClean="0"/>
              <a:t>: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06906" y="1576137"/>
            <a:ext cx="10383253" cy="4632158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cs-CZ" dirty="0" smtClean="0"/>
              <a:t>	A znovu přijde, ve slávě, soudit živé i mrtvé</a:t>
            </a:r>
            <a:br>
              <a:rPr lang="cs-CZ" dirty="0" smtClean="0"/>
            </a:br>
            <a:r>
              <a:rPr lang="cs-CZ" dirty="0" smtClean="0"/>
              <a:t>a jeho království bude bez konce.</a:t>
            </a:r>
          </a:p>
          <a:p>
            <a:pPr>
              <a:buNone/>
            </a:pP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Věřím v </a:t>
            </a:r>
            <a:r>
              <a:rPr lang="cs-CZ" b="1" dirty="0" smtClean="0"/>
              <a:t>Ducha Svatého</a:t>
            </a:r>
            <a:r>
              <a:rPr lang="cs-CZ" dirty="0" smtClean="0"/>
              <a:t>, Pána a dárce života,</a:t>
            </a:r>
            <a:br>
              <a:rPr lang="cs-CZ" dirty="0" smtClean="0"/>
            </a:br>
            <a:r>
              <a:rPr lang="cs-CZ" dirty="0" smtClean="0"/>
              <a:t>který z Otce i Syna vychází,</a:t>
            </a:r>
            <a:br>
              <a:rPr lang="cs-CZ" dirty="0" smtClean="0"/>
            </a:br>
            <a:r>
              <a:rPr lang="cs-CZ" i="1" dirty="0" smtClean="0"/>
              <a:t>s Otcem i Synem je zároveň uctíván </a:t>
            </a:r>
            <a:r>
              <a:rPr lang="cs-CZ" dirty="0" smtClean="0"/>
              <a:t>a oslavován</a:t>
            </a:r>
            <a:br>
              <a:rPr lang="cs-CZ" dirty="0" smtClean="0"/>
            </a:br>
            <a:r>
              <a:rPr lang="cs-CZ" dirty="0" smtClean="0"/>
              <a:t>a mluvil ústy proroků.</a:t>
            </a:r>
          </a:p>
          <a:p>
            <a:pPr>
              <a:buNone/>
            </a:pP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Věřím v jednu, svatou, všeobecnou, apoštolskou církev.</a:t>
            </a:r>
            <a:br>
              <a:rPr lang="cs-CZ" dirty="0" smtClean="0"/>
            </a:br>
            <a:r>
              <a:rPr lang="cs-CZ" dirty="0" smtClean="0"/>
              <a:t>Vyznávám jeden křest na odpuštění hříchů.</a:t>
            </a:r>
          </a:p>
          <a:p>
            <a:pPr>
              <a:buNone/>
            </a:pP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Očekávám vzkříšení mrtvých</a:t>
            </a:r>
            <a:br>
              <a:rPr lang="cs-CZ" dirty="0" smtClean="0"/>
            </a:br>
            <a:r>
              <a:rPr lang="cs-CZ" dirty="0" smtClean="0"/>
              <a:t>a život budoucího věku.</a:t>
            </a:r>
          </a:p>
          <a:p>
            <a:pPr>
              <a:buNone/>
            </a:pP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Amen.</a:t>
            </a:r>
            <a:endParaRPr lang="cs-CZ" dirty="0"/>
          </a:p>
        </p:txBody>
      </p:sp>
      <p:pic>
        <p:nvPicPr>
          <p:cNvPr id="6146" name="Picture 2" descr="Výsledek obrázku pro vyznání vír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80703" y="1611665"/>
            <a:ext cx="2752473" cy="45966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14713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026695" y="2777876"/>
            <a:ext cx="646192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600" dirty="0" smtClean="0"/>
              <a:t>2 oddělené soubory </a:t>
            </a:r>
            <a:r>
              <a:rPr lang="cs-CZ" sz="2600" i="1" dirty="0" smtClean="0"/>
              <a:t>knih</a:t>
            </a:r>
            <a:r>
              <a:rPr lang="cs-CZ" sz="2600" dirty="0" smtClean="0"/>
              <a:t>: </a:t>
            </a:r>
          </a:p>
          <a:p>
            <a:pPr algn="just"/>
            <a:endParaRPr lang="cs-CZ" sz="2600" dirty="0" smtClean="0"/>
          </a:p>
          <a:p>
            <a:pPr algn="just"/>
            <a:r>
              <a:rPr lang="cs-CZ" sz="2600" dirty="0" smtClean="0"/>
              <a:t>Starší a podstatně obsáhlejší </a:t>
            </a:r>
            <a:r>
              <a:rPr lang="cs-CZ" sz="2600" b="1" dirty="0" smtClean="0"/>
              <a:t>Starý zákon</a:t>
            </a:r>
            <a:r>
              <a:rPr lang="cs-CZ" sz="2600" dirty="0" smtClean="0"/>
              <a:t> je tvořen posvátnými židovskými texty. </a:t>
            </a:r>
          </a:p>
          <a:p>
            <a:pPr algn="just"/>
            <a:endParaRPr lang="cs-CZ" sz="2600" dirty="0" smtClean="0"/>
          </a:p>
          <a:p>
            <a:pPr algn="just"/>
            <a:r>
              <a:rPr lang="cs-CZ" sz="2600" dirty="0" smtClean="0"/>
              <a:t>Mladší, čistě křesťanský </a:t>
            </a:r>
            <a:r>
              <a:rPr lang="cs-CZ" sz="2600" b="1" dirty="0" smtClean="0"/>
              <a:t>Nový zákon</a:t>
            </a:r>
            <a:r>
              <a:rPr lang="cs-CZ" sz="2600" dirty="0" smtClean="0"/>
              <a:t> je věnován Ježíši Kristu, jeho učení a počátkům křesťanství.</a:t>
            </a:r>
            <a:endParaRPr lang="cs-CZ" sz="2600" dirty="0"/>
          </a:p>
        </p:txBody>
      </p:sp>
      <p:sp>
        <p:nvSpPr>
          <p:cNvPr id="4" name="Obdélník 3"/>
          <p:cNvSpPr/>
          <p:nvPr/>
        </p:nvSpPr>
        <p:spPr>
          <a:xfrm>
            <a:off x="1026695" y="903783"/>
            <a:ext cx="6461926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600" b="1" dirty="0" smtClean="0"/>
              <a:t>Bible</a:t>
            </a:r>
            <a:r>
              <a:rPr lang="cs-CZ" sz="2600" dirty="0" smtClean="0"/>
              <a:t> - soubor starověkých textů, které křesťanství a zčásti i judaismus považují za posvátné a inspirované Bohem. </a:t>
            </a:r>
            <a:endParaRPr lang="cs-CZ" sz="2600" dirty="0"/>
          </a:p>
        </p:txBody>
      </p:sp>
      <p:pic>
        <p:nvPicPr>
          <p:cNvPr id="5122" name="Picture 2" descr="Výsledek obrázku pro bib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94401" y="1744579"/>
            <a:ext cx="3297403" cy="32974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7035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5884417" y="1204047"/>
            <a:ext cx="487693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cs-CZ" sz="3200" dirty="0" smtClean="0"/>
              <a:t>Křest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cs-CZ" sz="3200" dirty="0" smtClean="0"/>
              <a:t>Biřmování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cs-CZ" sz="3200" dirty="0" smtClean="0"/>
              <a:t>Svaté přijímání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cs-CZ" sz="3200" dirty="0" smtClean="0"/>
              <a:t>Svátost smíření (zpověď)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cs-CZ" sz="3200" dirty="0" smtClean="0"/>
              <a:t>Manželství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cs-CZ" sz="3200" dirty="0" smtClean="0"/>
              <a:t>Kněžství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cs-CZ" sz="3200" dirty="0" smtClean="0"/>
              <a:t>Křesťanský pohřeb</a:t>
            </a:r>
          </a:p>
          <a:p>
            <a:r>
              <a:rPr lang="cs-CZ" sz="3200" dirty="0" smtClean="0"/>
              <a:t/>
            </a:r>
            <a:br>
              <a:rPr lang="cs-CZ" sz="3200" dirty="0" smtClean="0"/>
            </a:br>
            <a:endParaRPr lang="cs-CZ" sz="3200" dirty="0"/>
          </a:p>
        </p:txBody>
      </p:sp>
      <p:sp>
        <p:nvSpPr>
          <p:cNvPr id="4" name="Obdélník 3"/>
          <p:cNvSpPr/>
          <p:nvPr/>
        </p:nvSpPr>
        <p:spPr>
          <a:xfrm>
            <a:off x="4270171" y="496161"/>
            <a:ext cx="405271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000" b="1" dirty="0" smtClean="0"/>
              <a:t>Svátosti a obřady</a:t>
            </a:r>
            <a:endParaRPr lang="cs-CZ" sz="4000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238" y="1475544"/>
            <a:ext cx="3908462" cy="481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654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Kříž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805152" y="1946845"/>
            <a:ext cx="4754880" cy="4023360"/>
          </a:xfrm>
        </p:spPr>
        <p:txBody>
          <a:bodyPr>
            <a:normAutofit/>
          </a:bodyPr>
          <a:lstStyle/>
          <a:p>
            <a:r>
              <a:rPr lang="cs-CZ" sz="2800" dirty="0" smtClean="0"/>
              <a:t>pravoslavný</a:t>
            </a:r>
            <a:endParaRPr lang="cs-CZ" sz="28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641080" y="1946845"/>
            <a:ext cx="4754880" cy="4023360"/>
          </a:xfrm>
        </p:spPr>
        <p:txBody>
          <a:bodyPr>
            <a:normAutofit/>
          </a:bodyPr>
          <a:lstStyle/>
          <a:p>
            <a:r>
              <a:rPr lang="cs-CZ" sz="2800" dirty="0" smtClean="0"/>
              <a:t>katolický</a:t>
            </a:r>
            <a:endParaRPr lang="cs-CZ" sz="2800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5151" y="2866027"/>
            <a:ext cx="2215055" cy="312322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1080" y="2717549"/>
            <a:ext cx="2377440" cy="327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9200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4226685" y="127550"/>
            <a:ext cx="3929081" cy="69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79360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4400" dirty="0" smtClean="0">
                <a:solidFill>
                  <a:srgbClr val="355E00"/>
                </a:solidFill>
                <a:latin typeface="+mj-lt"/>
              </a:rPr>
              <a:t>Rozdíly ve víře</a:t>
            </a:r>
            <a:endParaRPr lang="de-DE" altLang="cs-CZ" sz="4400" dirty="0">
              <a:solidFill>
                <a:srgbClr val="355E00"/>
              </a:solidFill>
              <a:latin typeface="+mj-lt"/>
            </a:endParaRPr>
          </a:p>
        </p:txBody>
      </p: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1539213" y="868133"/>
            <a:ext cx="3012796" cy="59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72829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4000" dirty="0" smtClean="0">
                <a:solidFill>
                  <a:srgbClr val="0070C0"/>
                </a:solidFill>
                <a:latin typeface="+mj-lt"/>
              </a:rPr>
              <a:t>Pravoslaví</a:t>
            </a:r>
            <a:endParaRPr lang="de-DE" altLang="cs-CZ" sz="40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7301708" y="815693"/>
            <a:ext cx="3087684" cy="59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72829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4000" dirty="0" smtClean="0">
                <a:solidFill>
                  <a:srgbClr val="FF0000"/>
                </a:solidFill>
                <a:latin typeface="+mj-lt"/>
              </a:rPr>
              <a:t>Katolictví</a:t>
            </a:r>
            <a:endParaRPr lang="de-DE" altLang="cs-CZ" sz="4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933563" y="1703868"/>
            <a:ext cx="3266263" cy="751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61725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rgbClr val="000000"/>
                </a:solidFill>
                <a:latin typeface="+mj-lt"/>
              </a:rPr>
              <a:t>Duch Svatý vychází pouze z Boha Otce</a:t>
            </a:r>
            <a:r>
              <a:rPr lang="de-DE" altLang="cs-CZ" sz="2400" dirty="0" smtClean="0">
                <a:solidFill>
                  <a:srgbClr val="000000"/>
                </a:solidFill>
                <a:latin typeface="+mj-lt"/>
              </a:rPr>
              <a:t>.</a:t>
            </a:r>
            <a:endParaRPr lang="de-DE" altLang="cs-CZ"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6388100" y="1739269"/>
            <a:ext cx="4914900" cy="902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61725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rgbClr val="000000"/>
                </a:solidFill>
                <a:latin typeface="+mj-lt"/>
              </a:rPr>
              <a:t>Duch Svatý vychází z Boha Otce i Boha Syna</a:t>
            </a:r>
            <a:r>
              <a:rPr lang="de-DE" altLang="cs-CZ" sz="2400" dirty="0" smtClean="0">
                <a:solidFill>
                  <a:srgbClr val="000000"/>
                </a:solidFill>
                <a:latin typeface="+mj-lt"/>
              </a:rPr>
              <a:t>.</a:t>
            </a:r>
            <a:endParaRPr lang="de-DE" altLang="cs-CZ"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960422" y="2699769"/>
            <a:ext cx="5040312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80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rgbClr val="000000"/>
                </a:solidFill>
                <a:latin typeface="+mj-lt"/>
              </a:rPr>
              <a:t>Po smrti čeká každého buď Peklo nebo Ráj</a:t>
            </a:r>
            <a:r>
              <a:rPr lang="de-DE" altLang="cs-CZ" sz="2400" dirty="0" smtClean="0">
                <a:solidFill>
                  <a:srgbClr val="000000"/>
                </a:solidFill>
                <a:latin typeface="+mj-lt"/>
              </a:rPr>
              <a:t>.</a:t>
            </a:r>
            <a:endParaRPr lang="de-DE" altLang="cs-CZ"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388100" y="2699769"/>
            <a:ext cx="5068634" cy="119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80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marL="342900" indent="-342900" algn="just">
              <a:buClrTx/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rgbClr val="000000"/>
                </a:solidFill>
                <a:latin typeface="+mj-lt"/>
              </a:rPr>
              <a:t>Mezi Peklem a Rájem je Očistec, ve kterém je možné se zbavit hříchů</a:t>
            </a:r>
            <a:r>
              <a:rPr lang="de-DE" altLang="cs-CZ" sz="2400" dirty="0" smtClean="0">
                <a:solidFill>
                  <a:srgbClr val="000000"/>
                </a:solidFill>
                <a:latin typeface="+mj-lt"/>
              </a:rPr>
              <a:t>.</a:t>
            </a:r>
            <a:endParaRPr lang="de-DE" altLang="cs-CZ"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960422" y="3896744"/>
            <a:ext cx="4170378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80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rgbClr val="000000"/>
                </a:solidFill>
                <a:latin typeface="+mj-lt"/>
              </a:rPr>
              <a:t>Všichni lidé jsou hříšní</a:t>
            </a:r>
            <a:r>
              <a:rPr lang="de-DE" altLang="cs-CZ" sz="2400" dirty="0" smtClean="0">
                <a:solidFill>
                  <a:srgbClr val="000000"/>
                </a:solidFill>
                <a:latin typeface="+mj-lt"/>
              </a:rPr>
              <a:t>.</a:t>
            </a:r>
            <a:endParaRPr lang="de-DE" altLang="cs-CZ"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388100" y="3935182"/>
            <a:ext cx="5068634" cy="119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80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marL="342900" indent="-342900" algn="just">
              <a:buClrTx/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rgbClr val="000000"/>
                </a:solidFill>
                <a:latin typeface="+mj-lt"/>
              </a:rPr>
              <a:t>Papež není hříšníkem Jeho ústy promlouvá Pánbůh</a:t>
            </a:r>
            <a:r>
              <a:rPr lang="de-DE" altLang="cs-CZ" sz="2400" dirty="0" smtClean="0">
                <a:solidFill>
                  <a:srgbClr val="000000"/>
                </a:solidFill>
                <a:latin typeface="+mj-lt"/>
              </a:rPr>
              <a:t>.</a:t>
            </a:r>
            <a:endParaRPr lang="de-DE" altLang="cs-CZ"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933563" y="5093719"/>
            <a:ext cx="4925201" cy="243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80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marL="342900" indent="-342900" algn="just">
              <a:buClrTx/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rgbClr val="000000"/>
                </a:solidFill>
                <a:latin typeface="+mj-lt"/>
              </a:rPr>
              <a:t>Ježíš Kristus je bohočlověk</a:t>
            </a:r>
            <a:r>
              <a:rPr lang="de-DE" altLang="cs-CZ" sz="2400" dirty="0" smtClean="0">
                <a:solidFill>
                  <a:srgbClr val="000000"/>
                </a:solidFill>
                <a:latin typeface="+mj-lt"/>
              </a:rPr>
              <a:t>, </a:t>
            </a:r>
            <a:r>
              <a:rPr lang="cs-CZ" altLang="cs-CZ" sz="2400" dirty="0" smtClean="0">
                <a:solidFill>
                  <a:srgbClr val="000000"/>
                </a:solidFill>
                <a:latin typeface="+mj-lt"/>
              </a:rPr>
              <a:t>narozený bez hříchu</a:t>
            </a:r>
            <a:r>
              <a:rPr lang="de-DE" altLang="cs-CZ" sz="2400" dirty="0" smtClean="0">
                <a:solidFill>
                  <a:srgbClr val="000000"/>
                </a:solidFill>
                <a:latin typeface="+mj-lt"/>
              </a:rPr>
              <a:t>.</a:t>
            </a:r>
            <a:r>
              <a:rPr lang="cs-CZ" altLang="cs-CZ" sz="2400" dirty="0" smtClean="0">
                <a:solidFill>
                  <a:srgbClr val="000000"/>
                </a:solidFill>
                <a:latin typeface="+mj-lt"/>
              </a:rPr>
              <a:t> Po smrti byl vzkříšen a vzat na nebe.</a:t>
            </a:r>
            <a:endParaRPr lang="de-DE" altLang="cs-CZ"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6388100" y="5093719"/>
            <a:ext cx="5068634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804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marL="342900" indent="-342900" algn="just">
              <a:buClrTx/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rgbClr val="000000"/>
                </a:solidFill>
                <a:latin typeface="+mj-lt"/>
              </a:rPr>
              <a:t>Nejen Ježíš, ale i Panna Marie byli narozeni bez hříchu</a:t>
            </a:r>
            <a:r>
              <a:rPr lang="de-DE" altLang="cs-CZ" sz="2400" dirty="0" smtClean="0">
                <a:solidFill>
                  <a:srgbClr val="000000"/>
                </a:solidFill>
                <a:latin typeface="+mj-lt"/>
              </a:rPr>
              <a:t>. </a:t>
            </a:r>
            <a:r>
              <a:rPr lang="cs-CZ" altLang="cs-CZ" sz="2400" dirty="0" smtClean="0">
                <a:solidFill>
                  <a:srgbClr val="000000"/>
                </a:solidFill>
                <a:latin typeface="+mj-lt"/>
              </a:rPr>
              <a:t>Panna Marie byla stejně jako Ježíš vzata do nebe</a:t>
            </a:r>
            <a:r>
              <a:rPr lang="de-DE" altLang="cs-CZ" sz="2400" dirty="0" smtClean="0">
                <a:solidFill>
                  <a:srgbClr val="000000"/>
                </a:solidFill>
                <a:latin typeface="+mj-lt"/>
              </a:rPr>
              <a:t>.</a:t>
            </a:r>
            <a:endParaRPr lang="de-DE" altLang="cs-CZ" sz="2400" dirty="0">
              <a:solidFill>
                <a:srgbClr val="0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658708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4083824" y="380478"/>
            <a:ext cx="3627510" cy="69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79360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4000" dirty="0" smtClean="0">
                <a:solidFill>
                  <a:srgbClr val="355E00"/>
                </a:solidFill>
                <a:latin typeface="+mj-lt"/>
              </a:rPr>
              <a:t>Kultovní rozdíly</a:t>
            </a:r>
            <a:endParaRPr lang="de-DE" altLang="cs-CZ" sz="4000" dirty="0">
              <a:solidFill>
                <a:srgbClr val="355E00"/>
              </a:solidFill>
              <a:latin typeface="+mj-lt"/>
            </a:endParaRPr>
          </a:p>
        </p:txBody>
      </p:sp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1776702" y="1080391"/>
            <a:ext cx="3012796" cy="59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72829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4000" dirty="0" smtClean="0">
                <a:solidFill>
                  <a:srgbClr val="0070C0"/>
                </a:solidFill>
                <a:latin typeface="+mj-lt"/>
              </a:rPr>
              <a:t>Pravoslaví</a:t>
            </a:r>
            <a:endParaRPr lang="de-DE" altLang="cs-CZ" sz="40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7721808" y="1088727"/>
            <a:ext cx="3087684" cy="59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72829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4000" dirty="0" smtClean="0">
                <a:solidFill>
                  <a:srgbClr val="FF0000"/>
                </a:solidFill>
                <a:latin typeface="+mj-lt"/>
              </a:rPr>
              <a:t>Katolictví</a:t>
            </a:r>
            <a:endParaRPr lang="de-DE" altLang="cs-CZ" sz="4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071028" y="1988850"/>
            <a:ext cx="4735217" cy="1085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61725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rgbClr val="000000"/>
                </a:solidFill>
                <a:latin typeface="+mj-lt"/>
              </a:rPr>
              <a:t>Oltářní prostor je v církvi oddělen od presbyteria stěnou s ikonami.</a:t>
            </a:r>
            <a:endParaRPr lang="de-DE" altLang="cs-CZ"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7075304" y="2009200"/>
            <a:ext cx="4151496" cy="416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61725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rgbClr val="000000"/>
                </a:solidFill>
                <a:latin typeface="+mj-lt"/>
              </a:rPr>
              <a:t>Oltářní prostor je otevřený.</a:t>
            </a:r>
            <a:endParaRPr lang="de-DE" altLang="cs-CZ" sz="24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028" y="3074724"/>
            <a:ext cx="4424144" cy="327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304" y="3074724"/>
            <a:ext cx="4380693" cy="327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27262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/>
          <p:cNvSpPr txBox="1">
            <a:spLocks noChangeArrowheads="1"/>
          </p:cNvSpPr>
          <p:nvPr/>
        </p:nvSpPr>
        <p:spPr bwMode="auto">
          <a:xfrm>
            <a:off x="4374301" y="395324"/>
            <a:ext cx="3443401" cy="69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79360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4000" dirty="0" smtClean="0">
                <a:solidFill>
                  <a:srgbClr val="355E00"/>
                </a:solidFill>
                <a:latin typeface="+mj-lt"/>
              </a:rPr>
              <a:t>Kultovní rozdíly</a:t>
            </a:r>
            <a:endParaRPr lang="de-DE" altLang="cs-CZ" sz="4000" dirty="0">
              <a:solidFill>
                <a:srgbClr val="355E00"/>
              </a:solidFill>
              <a:latin typeface="+mj-lt"/>
            </a:endParaRPr>
          </a:p>
        </p:txBody>
      </p:sp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1816295" y="1107072"/>
            <a:ext cx="3012796" cy="59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72829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4000" dirty="0" smtClean="0">
                <a:solidFill>
                  <a:srgbClr val="0070C0"/>
                </a:solidFill>
                <a:latin typeface="+mj-lt"/>
              </a:rPr>
              <a:t>Pravoslaví</a:t>
            </a:r>
            <a:endParaRPr lang="de-DE" altLang="cs-CZ" sz="40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7703221" y="1095237"/>
            <a:ext cx="3087684" cy="59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72829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4000" dirty="0" smtClean="0">
                <a:solidFill>
                  <a:srgbClr val="FF0000"/>
                </a:solidFill>
                <a:latin typeface="+mj-lt"/>
              </a:rPr>
              <a:t>Katolictví</a:t>
            </a:r>
            <a:endParaRPr lang="de-DE" altLang="cs-CZ" sz="4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955787" y="2311354"/>
            <a:ext cx="4733813" cy="416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61725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rgbClr val="000000"/>
                </a:solidFill>
                <a:latin typeface="+mj-lt"/>
              </a:rPr>
              <a:t>Hudba v církvi: sborový zpěv</a:t>
            </a:r>
            <a:endParaRPr lang="de-DE" altLang="cs-CZ"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6615400" y="2311354"/>
            <a:ext cx="4903500" cy="751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61725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rgbClr val="000000"/>
                </a:solidFill>
                <a:latin typeface="+mj-lt"/>
              </a:rPr>
              <a:t>Hudba v kostele: sborový zpěv </a:t>
            </a:r>
          </a:p>
          <a:p>
            <a:pPr>
              <a:buClrTx/>
            </a:pPr>
            <a:r>
              <a:rPr lang="cs-CZ" altLang="cs-CZ" sz="2400" dirty="0">
                <a:solidFill>
                  <a:srgbClr val="000000"/>
                </a:solidFill>
                <a:latin typeface="+mj-lt"/>
              </a:rPr>
              <a:t>	</a:t>
            </a:r>
            <a:r>
              <a:rPr lang="cs-CZ" altLang="cs-CZ" sz="2400" dirty="0" smtClean="0">
                <a:solidFill>
                  <a:srgbClr val="000000"/>
                </a:solidFill>
                <a:latin typeface="+mj-lt"/>
              </a:rPr>
              <a:t>a varhany</a:t>
            </a:r>
            <a:endParaRPr lang="de-DE" altLang="cs-CZ" sz="24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038" y="3398736"/>
            <a:ext cx="3451262" cy="2933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210" y="3441700"/>
            <a:ext cx="4633257" cy="289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45080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4399369" y="343707"/>
            <a:ext cx="3602110" cy="69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79360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4000" dirty="0" smtClean="0">
                <a:solidFill>
                  <a:srgbClr val="355E00"/>
                </a:solidFill>
                <a:latin typeface="+mj-lt"/>
              </a:rPr>
              <a:t>Kultovní rozdíly</a:t>
            </a:r>
            <a:endParaRPr lang="de-DE" altLang="cs-CZ" sz="4000" dirty="0">
              <a:solidFill>
                <a:srgbClr val="355E00"/>
              </a:solidFill>
              <a:latin typeface="+mj-lt"/>
            </a:endParaRPr>
          </a:p>
        </p:txBody>
      </p:sp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1719285" y="1298519"/>
            <a:ext cx="3012796" cy="59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72829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4000" dirty="0" smtClean="0">
                <a:solidFill>
                  <a:srgbClr val="0070C0"/>
                </a:solidFill>
                <a:latin typeface="+mj-lt"/>
              </a:rPr>
              <a:t>Pravoslaví</a:t>
            </a:r>
            <a:endParaRPr lang="de-DE" altLang="cs-CZ" sz="40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7359912" y="1326433"/>
            <a:ext cx="3087684" cy="59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72829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4000" dirty="0" smtClean="0">
                <a:solidFill>
                  <a:srgbClr val="FF0000"/>
                </a:solidFill>
                <a:latin typeface="+mj-lt"/>
              </a:rPr>
              <a:t>Katolictví</a:t>
            </a:r>
            <a:endParaRPr lang="de-DE" altLang="cs-CZ" sz="4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053866" y="2329613"/>
            <a:ext cx="4245566" cy="751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61725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rgbClr val="000000"/>
                </a:solidFill>
                <a:latin typeface="+mj-lt"/>
              </a:rPr>
              <a:t>Při bohoslužbě věřící stojí</a:t>
            </a:r>
            <a:endParaRPr lang="de-DE" altLang="cs-CZ"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3317" name="Text Box 5"/>
          <p:cNvSpPr txBox="1">
            <a:spLocks noChangeArrowheads="1"/>
          </p:cNvSpPr>
          <p:nvPr/>
        </p:nvSpPr>
        <p:spPr bwMode="auto">
          <a:xfrm>
            <a:off x="7046228" y="2329613"/>
            <a:ext cx="4840971" cy="751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61725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rgbClr val="000000"/>
                </a:solidFill>
                <a:latin typeface="+mj-lt"/>
              </a:rPr>
              <a:t>Při bohoslužbě věřící sedí</a:t>
            </a:r>
            <a:endParaRPr lang="de-DE" altLang="cs-CZ" sz="24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054" y="3342088"/>
            <a:ext cx="4405400" cy="2999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66" y="3342088"/>
            <a:ext cx="4343634" cy="297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60039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597408" y="1608942"/>
            <a:ext cx="730300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cs-CZ" sz="2800" dirty="0" smtClean="0"/>
              <a:t> Ruská Federace je státem, jenž je založen na </a:t>
            </a:r>
            <a:r>
              <a:rPr lang="cs-CZ" sz="2800" b="1" dirty="0" smtClean="0"/>
              <a:t>sekularismu</a:t>
            </a:r>
            <a:r>
              <a:rPr lang="cs-CZ" sz="2800" dirty="0" smtClean="0"/>
              <a:t>, není tedy </a:t>
            </a:r>
            <a:r>
              <a:rPr lang="cs-CZ" sz="2800" dirty="0"/>
              <a:t>vázán </a:t>
            </a:r>
            <a:r>
              <a:rPr lang="cs-CZ" sz="2800" dirty="0" smtClean="0"/>
              <a:t>na žádnou náboženskou ideologii.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cs-CZ" sz="2800" dirty="0" smtClean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cs-CZ" sz="2800" dirty="0" smtClean="0"/>
              <a:t>Ústava RF zaručuje občanům svobodu vyznání.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cs-CZ" sz="2800" dirty="0" smtClean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cs-CZ" sz="2800" dirty="0" smtClean="0"/>
              <a:t>V </a:t>
            </a:r>
            <a:r>
              <a:rPr lang="cs-CZ" sz="2800" dirty="0"/>
              <a:t>RF jsou všechny církve odloučeny od státu.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6176" y="1097732"/>
            <a:ext cx="3236023" cy="460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92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4"/>
          <p:cNvSpPr txBox="1">
            <a:spLocks noChangeArrowheads="1"/>
          </p:cNvSpPr>
          <p:nvPr/>
        </p:nvSpPr>
        <p:spPr bwMode="auto">
          <a:xfrm>
            <a:off x="1108038" y="2187591"/>
            <a:ext cx="4314862" cy="1085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61725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cs-CZ" altLang="cs-CZ" sz="2359" dirty="0" smtClean="0">
                <a:solidFill>
                  <a:schemeClr val="tx1"/>
                </a:solidFill>
                <a:latin typeface="+mj-lt"/>
              </a:rPr>
              <a:t>Při svatém přijímání duchovní i věřící přijímají chléb a víno</a:t>
            </a:r>
            <a:endParaRPr lang="de-DE" altLang="cs-CZ" sz="2359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6550450" y="2187591"/>
            <a:ext cx="4866850" cy="751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61725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cs-CZ" altLang="cs-CZ" sz="2359" dirty="0" smtClean="0">
                <a:solidFill>
                  <a:schemeClr val="tx1"/>
                </a:solidFill>
                <a:latin typeface="+mj-lt"/>
              </a:rPr>
              <a:t>Při </a:t>
            </a:r>
            <a:r>
              <a:rPr lang="cs-CZ" altLang="cs-CZ" sz="2359" dirty="0">
                <a:solidFill>
                  <a:schemeClr val="tx1"/>
                </a:solidFill>
                <a:latin typeface="+mj-lt"/>
              </a:rPr>
              <a:t>S</a:t>
            </a:r>
            <a:r>
              <a:rPr lang="cs-CZ" altLang="cs-CZ" sz="2359" dirty="0" smtClean="0">
                <a:solidFill>
                  <a:schemeClr val="tx1"/>
                </a:solidFill>
                <a:latin typeface="+mj-lt"/>
              </a:rPr>
              <a:t>vatém přijímání věřící přijímají pouze chléb, duchovní i víno</a:t>
            </a:r>
            <a:endParaRPr lang="de-DE" altLang="cs-CZ" sz="2359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716" y="3273465"/>
            <a:ext cx="4167415" cy="3105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Text Box 1"/>
          <p:cNvSpPr txBox="1">
            <a:spLocks noChangeArrowheads="1"/>
          </p:cNvSpPr>
          <p:nvPr/>
        </p:nvSpPr>
        <p:spPr bwMode="auto">
          <a:xfrm>
            <a:off x="4399369" y="343707"/>
            <a:ext cx="3602110" cy="69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79360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4000" dirty="0" smtClean="0">
                <a:solidFill>
                  <a:srgbClr val="355E00"/>
                </a:solidFill>
                <a:latin typeface="+mj-lt"/>
              </a:rPr>
              <a:t>Kultovní rozdíly</a:t>
            </a:r>
            <a:endParaRPr lang="de-DE" altLang="cs-CZ" sz="4000" dirty="0">
              <a:solidFill>
                <a:srgbClr val="355E00"/>
              </a:solidFill>
              <a:latin typeface="+mj-lt"/>
            </a:endParaRPr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759071" y="1126199"/>
            <a:ext cx="3012796" cy="59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72829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4000" dirty="0" smtClean="0">
                <a:solidFill>
                  <a:srgbClr val="0070C0"/>
                </a:solidFill>
                <a:latin typeface="+mj-lt"/>
              </a:rPr>
              <a:t>Pravoslaví</a:t>
            </a:r>
            <a:endParaRPr lang="de-DE" altLang="cs-CZ" sz="40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0" name="Text Box 3"/>
          <p:cNvSpPr txBox="1">
            <a:spLocks noChangeArrowheads="1"/>
          </p:cNvSpPr>
          <p:nvPr/>
        </p:nvSpPr>
        <p:spPr bwMode="auto">
          <a:xfrm>
            <a:off x="8001479" y="1133046"/>
            <a:ext cx="3087684" cy="59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72829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4000" dirty="0" smtClean="0">
                <a:solidFill>
                  <a:srgbClr val="FF0000"/>
                </a:solidFill>
                <a:latin typeface="+mj-lt"/>
              </a:rPr>
              <a:t>Katolictví</a:t>
            </a:r>
            <a:endParaRPr lang="de-DE" altLang="cs-CZ" sz="40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48975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108038" y="2351768"/>
            <a:ext cx="4082829" cy="751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61725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rgbClr val="000000"/>
                </a:solidFill>
                <a:latin typeface="+mj-lt"/>
              </a:rPr>
              <a:t>Při </a:t>
            </a:r>
            <a:r>
              <a:rPr lang="cs-CZ" altLang="cs-CZ" sz="2400" dirty="0" err="1" smtClean="0">
                <a:solidFill>
                  <a:srgbClr val="000000"/>
                </a:solidFill>
                <a:latin typeface="+mj-lt"/>
              </a:rPr>
              <a:t>Křestu</a:t>
            </a:r>
            <a:r>
              <a:rPr lang="cs-CZ" altLang="cs-CZ" sz="2400" dirty="0" smtClean="0">
                <a:solidFill>
                  <a:srgbClr val="000000"/>
                </a:solidFill>
                <a:latin typeface="+mj-lt"/>
              </a:rPr>
              <a:t> je novorozenec ponořen celý do vody</a:t>
            </a:r>
            <a:r>
              <a:rPr lang="de-DE" altLang="cs-CZ" sz="2400" dirty="0" smtClean="0">
                <a:solidFill>
                  <a:srgbClr val="000000"/>
                </a:solidFill>
                <a:latin typeface="+mj-lt"/>
              </a:rPr>
              <a:t>.</a:t>
            </a:r>
            <a:endParaRPr lang="de-DE" altLang="cs-CZ"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5365" name="Text Box 5"/>
          <p:cNvSpPr txBox="1">
            <a:spLocks noChangeArrowheads="1"/>
          </p:cNvSpPr>
          <p:nvPr/>
        </p:nvSpPr>
        <p:spPr bwMode="auto">
          <a:xfrm>
            <a:off x="6859433" y="2351768"/>
            <a:ext cx="4316567" cy="751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61725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rgbClr val="000000"/>
                </a:solidFill>
                <a:latin typeface="+mj-lt"/>
              </a:rPr>
              <a:t>Při </a:t>
            </a:r>
            <a:r>
              <a:rPr lang="cs-CZ" altLang="cs-CZ" sz="2400" dirty="0" err="1" smtClean="0">
                <a:solidFill>
                  <a:srgbClr val="000000"/>
                </a:solidFill>
                <a:latin typeface="+mj-lt"/>
              </a:rPr>
              <a:t>Křestu</a:t>
            </a:r>
            <a:r>
              <a:rPr lang="cs-CZ" altLang="cs-CZ" sz="2400" dirty="0" smtClean="0">
                <a:solidFill>
                  <a:srgbClr val="000000"/>
                </a:solidFill>
                <a:latin typeface="+mj-lt"/>
              </a:rPr>
              <a:t> je křtěnému pokropena pouze hlava</a:t>
            </a:r>
            <a:r>
              <a:rPr lang="de-DE" altLang="cs-CZ" sz="2400" dirty="0" smtClean="0">
                <a:solidFill>
                  <a:srgbClr val="000000"/>
                </a:solidFill>
                <a:latin typeface="+mj-lt"/>
              </a:rPr>
              <a:t>.</a:t>
            </a:r>
            <a:endParaRPr lang="de-DE" altLang="cs-CZ" sz="24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433" y="3467714"/>
            <a:ext cx="3971477" cy="2779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054" y="3428976"/>
            <a:ext cx="2320962" cy="2856895"/>
          </a:xfrm>
          <a:prstGeom prst="rect">
            <a:avLst/>
          </a:prstGeom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7473874" y="1101469"/>
            <a:ext cx="3087684" cy="59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72829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4000" dirty="0" smtClean="0">
                <a:solidFill>
                  <a:srgbClr val="FF0000"/>
                </a:solidFill>
                <a:latin typeface="+mj-lt"/>
              </a:rPr>
              <a:t>Katolictví</a:t>
            </a:r>
            <a:endParaRPr lang="de-DE" altLang="cs-CZ" sz="4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1643054" y="1101470"/>
            <a:ext cx="3012796" cy="59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72829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4000" dirty="0" smtClean="0">
                <a:solidFill>
                  <a:srgbClr val="0070C0"/>
                </a:solidFill>
                <a:latin typeface="+mj-lt"/>
              </a:rPr>
              <a:t>Pravoslaví</a:t>
            </a:r>
            <a:endParaRPr lang="de-DE" altLang="cs-CZ" sz="40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1" name="Text Box 1"/>
          <p:cNvSpPr txBox="1">
            <a:spLocks noChangeArrowheads="1"/>
          </p:cNvSpPr>
          <p:nvPr/>
        </p:nvSpPr>
        <p:spPr bwMode="auto">
          <a:xfrm>
            <a:off x="4399369" y="343707"/>
            <a:ext cx="3602110" cy="69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79360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4000" dirty="0" smtClean="0">
                <a:solidFill>
                  <a:srgbClr val="355E00"/>
                </a:solidFill>
                <a:latin typeface="+mj-lt"/>
              </a:rPr>
              <a:t>Kultovní rozdíly</a:t>
            </a:r>
            <a:endParaRPr lang="de-DE" altLang="cs-CZ" sz="4000" dirty="0">
              <a:solidFill>
                <a:srgbClr val="355E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781151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1"/>
          <p:cNvSpPr txBox="1">
            <a:spLocks noChangeArrowheads="1"/>
          </p:cNvSpPr>
          <p:nvPr/>
        </p:nvSpPr>
        <p:spPr bwMode="auto">
          <a:xfrm>
            <a:off x="3932820" y="183980"/>
            <a:ext cx="4604982" cy="69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79360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4445" dirty="0" smtClean="0">
                <a:solidFill>
                  <a:srgbClr val="355E00"/>
                </a:solidFill>
                <a:latin typeface="+mj-lt"/>
              </a:rPr>
              <a:t>Kanonické rozdíly</a:t>
            </a:r>
            <a:endParaRPr lang="de-DE" altLang="cs-CZ" sz="4445" dirty="0">
              <a:solidFill>
                <a:srgbClr val="355E00"/>
              </a:solidFill>
              <a:latin typeface="+mj-lt"/>
            </a:endParaRPr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1015374" y="1970847"/>
            <a:ext cx="5062131" cy="1919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61725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rgbClr val="000000"/>
                </a:solidFill>
                <a:latin typeface="+mj-lt"/>
              </a:rPr>
              <a:t>Národní princip organizace církve. Rozděleno na 15 samostatných církví</a:t>
            </a:r>
            <a:r>
              <a:rPr lang="de-DE" altLang="cs-CZ" sz="2400" dirty="0" smtClean="0">
                <a:solidFill>
                  <a:srgbClr val="000000"/>
                </a:solidFill>
                <a:latin typeface="+mj-lt"/>
              </a:rPr>
              <a:t> </a:t>
            </a:r>
            <a:r>
              <a:rPr lang="de-DE" altLang="cs-CZ" sz="2400" dirty="0">
                <a:solidFill>
                  <a:srgbClr val="000000"/>
                </a:solidFill>
                <a:latin typeface="+mj-lt"/>
              </a:rPr>
              <a:t>( </a:t>
            </a:r>
            <a:r>
              <a:rPr lang="cs-CZ" altLang="cs-CZ" sz="2400" dirty="0" smtClean="0">
                <a:solidFill>
                  <a:srgbClr val="000000"/>
                </a:solidFill>
                <a:latin typeface="+mj-lt"/>
              </a:rPr>
              <a:t>Ruská</a:t>
            </a:r>
            <a:r>
              <a:rPr lang="de-DE" altLang="cs-CZ" sz="2400" dirty="0" smtClean="0">
                <a:solidFill>
                  <a:srgbClr val="000000"/>
                </a:solidFill>
                <a:latin typeface="+mj-lt"/>
              </a:rPr>
              <a:t>, </a:t>
            </a:r>
            <a:r>
              <a:rPr lang="cs-CZ" altLang="cs-CZ" sz="2400" dirty="0" smtClean="0">
                <a:solidFill>
                  <a:srgbClr val="000000"/>
                </a:solidFill>
                <a:latin typeface="+mj-lt"/>
              </a:rPr>
              <a:t>Gruzínská</a:t>
            </a:r>
            <a:r>
              <a:rPr lang="de-DE" altLang="cs-CZ" sz="2400" dirty="0" smtClean="0">
                <a:solidFill>
                  <a:srgbClr val="000000"/>
                </a:solidFill>
                <a:latin typeface="+mj-lt"/>
              </a:rPr>
              <a:t>, </a:t>
            </a:r>
            <a:r>
              <a:rPr lang="cs-CZ" altLang="cs-CZ" sz="2400" dirty="0" smtClean="0">
                <a:solidFill>
                  <a:srgbClr val="000000"/>
                </a:solidFill>
                <a:latin typeface="+mj-lt"/>
              </a:rPr>
              <a:t>Srbská</a:t>
            </a:r>
            <a:r>
              <a:rPr lang="de-DE" altLang="cs-CZ" sz="2400" dirty="0" smtClean="0">
                <a:solidFill>
                  <a:srgbClr val="000000"/>
                </a:solidFill>
                <a:latin typeface="+mj-lt"/>
              </a:rPr>
              <a:t>, </a:t>
            </a:r>
            <a:r>
              <a:rPr lang="cs-CZ" altLang="cs-CZ" sz="2400" dirty="0" smtClean="0">
                <a:solidFill>
                  <a:srgbClr val="000000"/>
                </a:solidFill>
                <a:latin typeface="+mj-lt"/>
              </a:rPr>
              <a:t>Finská</a:t>
            </a:r>
            <a:r>
              <a:rPr lang="de-DE" altLang="cs-CZ" sz="2400" dirty="0" smtClean="0">
                <a:solidFill>
                  <a:srgbClr val="000000"/>
                </a:solidFill>
                <a:latin typeface="+mj-lt"/>
              </a:rPr>
              <a:t>...)</a:t>
            </a:r>
            <a:endParaRPr lang="de-DE" altLang="cs-CZ"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6874466" y="1970847"/>
            <a:ext cx="4834934" cy="2759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61725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rgbClr val="000000"/>
                </a:solidFill>
                <a:latin typeface="+mj-lt"/>
              </a:rPr>
              <a:t>Světový princip organizace církve. Všichni katolíci na celém světě jsou podřazeni Papeži</a:t>
            </a:r>
            <a:r>
              <a:rPr lang="de-DE" altLang="cs-CZ" sz="2400" dirty="0" smtClean="0">
                <a:solidFill>
                  <a:srgbClr val="000000"/>
                </a:solidFill>
                <a:latin typeface="+mj-lt"/>
              </a:rPr>
              <a:t>. </a:t>
            </a:r>
            <a:r>
              <a:rPr lang="cs-CZ" altLang="cs-CZ" sz="2400" dirty="0" smtClean="0">
                <a:solidFill>
                  <a:srgbClr val="000000"/>
                </a:solidFill>
                <a:latin typeface="+mj-lt"/>
              </a:rPr>
              <a:t>Světovým centrem katolictví je Vatikán.</a:t>
            </a:r>
            <a:endParaRPr lang="de-DE" altLang="cs-CZ" sz="24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155" y="4144754"/>
            <a:ext cx="1261988" cy="1441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6602" y="3429001"/>
            <a:ext cx="1306218" cy="1143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371" y="4144754"/>
            <a:ext cx="1257252" cy="1441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122" y="4865550"/>
            <a:ext cx="1163642" cy="1592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6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0182" y="4144754"/>
            <a:ext cx="2612434" cy="2160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2426422" y="1129258"/>
            <a:ext cx="3012796" cy="59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72829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4000" dirty="0" smtClean="0">
                <a:solidFill>
                  <a:srgbClr val="0070C0"/>
                </a:solidFill>
                <a:latin typeface="+mj-lt"/>
              </a:rPr>
              <a:t>Pravoslaví</a:t>
            </a:r>
            <a:endParaRPr lang="de-DE" altLang="cs-CZ" sz="40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8533166" y="1129258"/>
            <a:ext cx="3087684" cy="59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72829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4000" dirty="0" smtClean="0">
                <a:solidFill>
                  <a:srgbClr val="FF0000"/>
                </a:solidFill>
                <a:latin typeface="+mj-lt"/>
              </a:rPr>
              <a:t>Katolictví</a:t>
            </a:r>
            <a:endParaRPr lang="de-DE" altLang="cs-CZ" sz="40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6004668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4045920" y="355395"/>
            <a:ext cx="6663699" cy="69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79360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4445" dirty="0" smtClean="0">
                <a:solidFill>
                  <a:srgbClr val="355E00"/>
                </a:solidFill>
                <a:latin typeface="+mj-lt"/>
              </a:rPr>
              <a:t>Kanonické rozdíly</a:t>
            </a:r>
            <a:endParaRPr lang="de-DE" altLang="cs-CZ" sz="4445" dirty="0">
              <a:solidFill>
                <a:srgbClr val="355E00"/>
              </a:solidFill>
              <a:latin typeface="+mj-lt"/>
            </a:endParaRPr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1311238" y="2040494"/>
            <a:ext cx="5021829" cy="1085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61725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rgbClr val="000000"/>
                </a:solidFill>
                <a:latin typeface="+mj-lt"/>
              </a:rPr>
              <a:t>Duchovní se dělí na bílé a černé</a:t>
            </a:r>
            <a:r>
              <a:rPr lang="de-DE" altLang="cs-CZ" sz="2400" dirty="0" smtClean="0">
                <a:solidFill>
                  <a:srgbClr val="000000"/>
                </a:solidFill>
                <a:latin typeface="+mj-lt"/>
              </a:rPr>
              <a:t> (</a:t>
            </a:r>
            <a:r>
              <a:rPr lang="cs-CZ" altLang="cs-CZ" sz="2400" dirty="0" smtClean="0">
                <a:solidFill>
                  <a:srgbClr val="000000"/>
                </a:solidFill>
                <a:latin typeface="+mj-lt"/>
              </a:rPr>
              <a:t>žijící ve společnosti a mnichy)</a:t>
            </a:r>
            <a:endParaRPr lang="de-DE" altLang="cs-CZ" sz="2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0485" name="Text Box 5"/>
          <p:cNvSpPr txBox="1">
            <a:spLocks noChangeArrowheads="1"/>
          </p:cNvSpPr>
          <p:nvPr/>
        </p:nvSpPr>
        <p:spPr bwMode="auto">
          <a:xfrm>
            <a:off x="7115767" y="2027780"/>
            <a:ext cx="4952487" cy="1085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46" tIns="61725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 marL="342900" indent="-342900">
              <a:buClrTx/>
              <a:buFont typeface="Arial" panose="020B0604020202020204" pitchFamily="34" charset="0"/>
              <a:buChar char="•"/>
            </a:pPr>
            <a:r>
              <a:rPr lang="cs-CZ" altLang="cs-CZ" sz="2400" dirty="0" smtClean="0">
                <a:solidFill>
                  <a:srgbClr val="000000"/>
                </a:solidFill>
                <a:latin typeface="+mj-lt"/>
              </a:rPr>
              <a:t>Všichni duchovní se zavazují žít mnišským životem.</a:t>
            </a:r>
            <a:endParaRPr lang="de-DE" altLang="cs-CZ" sz="24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968" y="3825064"/>
            <a:ext cx="2199342" cy="2479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587" y="3875468"/>
            <a:ext cx="2078683" cy="2429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2014" y="3790500"/>
            <a:ext cx="3266938" cy="2514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506116" y="1093737"/>
            <a:ext cx="3195154" cy="59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72829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4000" dirty="0" smtClean="0">
                <a:solidFill>
                  <a:srgbClr val="0070C0"/>
                </a:solidFill>
                <a:latin typeface="+mj-lt"/>
              </a:rPr>
              <a:t>Pravoslaví</a:t>
            </a:r>
            <a:endParaRPr lang="de-DE" altLang="cs-CZ" sz="40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8187822" y="1093134"/>
            <a:ext cx="3274575" cy="59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46" tIns="72829" rIns="81646" bIns="40823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Arial" panose="020B0604020202020204" pitchFamily="34" charset="0"/>
                <a:cs typeface="Arial Unicode MS" panose="020B0604020202020204" pitchFamily="34" charset="-128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4000" dirty="0" smtClean="0">
                <a:solidFill>
                  <a:srgbClr val="FF0000"/>
                </a:solidFill>
                <a:latin typeface="+mj-lt"/>
              </a:rPr>
              <a:t>Katolictví</a:t>
            </a:r>
            <a:endParaRPr lang="de-DE" altLang="cs-CZ" sz="40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152705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/>
              <a:t>Ikony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717" y="1965960"/>
            <a:ext cx="2901950" cy="3617764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2093384" y="5842000"/>
            <a:ext cx="2857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Andrej </a:t>
            </a:r>
            <a:r>
              <a:rPr lang="cs-CZ" dirty="0" err="1" smtClean="0"/>
              <a:t>Rubljov</a:t>
            </a:r>
            <a:r>
              <a:rPr lang="cs-CZ" dirty="0" smtClean="0"/>
              <a:t> </a:t>
            </a:r>
            <a:r>
              <a:rPr lang="cs-CZ" i="1" dirty="0" smtClean="0"/>
              <a:t>Trojice</a:t>
            </a:r>
            <a:endParaRPr lang="cs-CZ" i="1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3303" y="1965960"/>
            <a:ext cx="2794000" cy="356235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7382087" y="5842000"/>
            <a:ext cx="3636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Theofanes</a:t>
            </a:r>
            <a:r>
              <a:rPr lang="cs-CZ" dirty="0" smtClean="0"/>
              <a:t> Řek </a:t>
            </a:r>
            <a:r>
              <a:rPr lang="cs-CZ" i="1" dirty="0" smtClean="0"/>
              <a:t>Panna Marie Donská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390138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3000" y="389467"/>
            <a:ext cx="9875520" cy="1356360"/>
          </a:xfrm>
        </p:spPr>
        <p:txBody>
          <a:bodyPr/>
          <a:lstStyle/>
          <a:p>
            <a:pPr algn="ctr"/>
            <a:r>
              <a:rPr lang="cs-CZ" dirty="0" smtClean="0"/>
              <a:t>Ikonostas</a:t>
            </a:r>
            <a:endParaRPr lang="cs-CZ" dirty="0"/>
          </a:p>
        </p:txBody>
      </p:sp>
      <p:pic>
        <p:nvPicPr>
          <p:cNvPr id="1026" name="Picture 2" descr="Výsledek obrázku pro ikonost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813" y="1745827"/>
            <a:ext cx="7111894" cy="452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086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Katedrála Krista Spasitele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366" y="2159282"/>
            <a:ext cx="5177367" cy="345157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773" y="2159283"/>
            <a:ext cx="5183847" cy="3451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89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Chrám Vasila Blaženého</a:t>
            </a:r>
            <a:br>
              <a:rPr lang="cs-CZ" dirty="0"/>
            </a:b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1" y="1655379"/>
            <a:ext cx="4012324" cy="460353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2248" y="2270234"/>
            <a:ext cx="5524513" cy="3988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519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Katedrála svatého Izáka</a:t>
            </a:r>
            <a:br>
              <a:rPr lang="cs-CZ" dirty="0"/>
            </a:b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402" y="2238704"/>
            <a:ext cx="5622358" cy="352660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4639" y="2238704"/>
            <a:ext cx="5298739" cy="352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380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Chrám Kristova vzkříšení</a:t>
            </a:r>
            <a:br>
              <a:rPr lang="cs-CZ" dirty="0"/>
            </a:b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414857"/>
            <a:ext cx="3579512" cy="4765226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8741" y="2589437"/>
            <a:ext cx="5855467" cy="266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1" y="283464"/>
            <a:ext cx="6085163" cy="342290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1194" y="3130541"/>
            <a:ext cx="5626016" cy="348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9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ossija - pravoslavnaja stran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0845" y="740980"/>
            <a:ext cx="9512795" cy="5350552"/>
          </a:xfrm>
        </p:spPr>
      </p:pic>
    </p:spTree>
    <p:extLst>
      <p:ext uri="{BB962C8B-B14F-4D97-AF65-F5344CB8AC3E}">
        <p14:creationId xmlns:p14="http://schemas.microsoft.com/office/powerpoint/2010/main" val="170363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96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46771" y="423144"/>
            <a:ext cx="7613495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V Rusku existuje více než 70 náboženských vyznání</a:t>
            </a:r>
            <a:r>
              <a:rPr lang="ru-RU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. </a:t>
            </a:r>
          </a:p>
          <a:p>
            <a:endParaRPr lang="ru-RU" sz="26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Každá </a:t>
            </a:r>
            <a:r>
              <a:rPr lang="cs-CZ" sz="2600" dirty="0" smtClean="0">
                <a:latin typeface="+mj-lt"/>
              </a:rPr>
              <a:t>denominace svobodně </a:t>
            </a:r>
            <a:r>
              <a:rPr lang="cs-CZ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vyznává své náboženství, věřící mohou bez omezení navštěvovat pravoslavné církve, katolické kostely, mešity, synagogy či buddhistické chrámy</a:t>
            </a:r>
          </a:p>
          <a:p>
            <a:endParaRPr lang="ru-RU" sz="26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Většina věřících v Rusku vyznává pravoslavné křesťanství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26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Druhým nejrozšířenějším náboženstvím je v Rusku islám</a:t>
            </a:r>
            <a:endParaRPr lang="cs-CZ" sz="26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ru-RU" sz="26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cs-CZ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rPr>
              <a:t>Z tradičních náboženství na území Ruska jsou také zastoupeny buddhismus a judaismus</a:t>
            </a:r>
            <a:endParaRPr lang="ru-RU" sz="2600" dirty="0">
              <a:solidFill>
                <a:schemeClr val="tx1">
                  <a:lumMod val="95000"/>
                  <a:lumOff val="5000"/>
                </a:schemeClr>
              </a:solidFill>
              <a:latin typeface="+mj-lt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5434" y="1170432"/>
            <a:ext cx="1662130" cy="166213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3515" y="1170432"/>
            <a:ext cx="2098669" cy="166213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0266" y="4133086"/>
            <a:ext cx="2051477" cy="2051477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42415" y="4075929"/>
            <a:ext cx="1925149" cy="216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36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Výsledek obrázku pro ichty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700" y="2230438"/>
            <a:ext cx="9020174" cy="2533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319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thumb/f/f9/Ichthys.svg/360px-Ichthys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14" y="2316472"/>
            <a:ext cx="5576486" cy="247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6108700" y="708759"/>
            <a:ext cx="56134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800" dirty="0"/>
              <a:t>Užití </a:t>
            </a:r>
            <a:r>
              <a:rPr lang="cs-CZ" sz="2800" b="1" dirty="0" err="1"/>
              <a:t>Ichthys</a:t>
            </a:r>
            <a:r>
              <a:rPr lang="cs-CZ" sz="2800" dirty="0"/>
              <a:t> jako hlavního symbolu prvotních křesťanů může být vnímáno jako kryptogram. </a:t>
            </a:r>
            <a:endParaRPr lang="cs-CZ" sz="2800" dirty="0" smtClean="0"/>
          </a:p>
          <a:p>
            <a:pPr algn="just"/>
            <a:endParaRPr lang="cs-CZ" sz="2800" dirty="0"/>
          </a:p>
          <a:p>
            <a:pPr algn="just"/>
            <a:r>
              <a:rPr lang="cs-CZ" sz="2800" b="1" dirty="0" err="1" smtClean="0"/>
              <a:t>Ichthys</a:t>
            </a:r>
            <a:r>
              <a:rPr lang="cs-CZ" sz="2800" dirty="0" smtClean="0"/>
              <a:t> </a:t>
            </a:r>
            <a:r>
              <a:rPr lang="cs-CZ" sz="2800" dirty="0"/>
              <a:t>(</a:t>
            </a:r>
            <a:r>
              <a:rPr lang="el-GR" sz="2800" dirty="0"/>
              <a:t>ΙΧΘΥΣ, </a:t>
            </a:r>
            <a:r>
              <a:rPr lang="cs-CZ" sz="2800" dirty="0"/>
              <a:t>řecky ryba) se dá číst jako slovo složené z prvních písmen slovního spojení: </a:t>
            </a:r>
            <a:endParaRPr lang="cs-CZ" sz="2800" dirty="0" smtClean="0"/>
          </a:p>
          <a:p>
            <a:pPr algn="just"/>
            <a:endParaRPr lang="cs-CZ" sz="2800" dirty="0"/>
          </a:p>
          <a:p>
            <a:pPr algn="just"/>
            <a:r>
              <a:rPr lang="cs-CZ" sz="2800" b="1" dirty="0" smtClean="0"/>
              <a:t>Ježíš </a:t>
            </a:r>
            <a:r>
              <a:rPr lang="cs-CZ" sz="2800" b="1" dirty="0"/>
              <a:t>Kristus, Boží syn, </a:t>
            </a:r>
            <a:r>
              <a:rPr lang="cs-CZ" sz="2800" b="1" dirty="0" smtClean="0"/>
              <a:t>Spasitel </a:t>
            </a:r>
          </a:p>
          <a:p>
            <a:pPr algn="just"/>
            <a:endParaRPr lang="cs-CZ" sz="2800" dirty="0" smtClean="0"/>
          </a:p>
          <a:p>
            <a:pPr algn="just"/>
            <a:r>
              <a:rPr lang="cs-CZ" sz="2800" dirty="0" smtClean="0"/>
              <a:t>V originále: </a:t>
            </a:r>
          </a:p>
          <a:p>
            <a:pPr algn="just"/>
            <a:r>
              <a:rPr lang="el-GR" sz="2800" b="1" dirty="0" smtClean="0"/>
              <a:t>Ἰ</a:t>
            </a:r>
            <a:r>
              <a:rPr lang="el-GR" sz="2800" dirty="0" smtClean="0"/>
              <a:t>ησοῦς </a:t>
            </a:r>
            <a:r>
              <a:rPr lang="el-GR" sz="2800" b="1" dirty="0"/>
              <a:t>Χ</a:t>
            </a:r>
            <a:r>
              <a:rPr lang="el-GR" sz="2800" dirty="0"/>
              <a:t>ριστός, </a:t>
            </a:r>
            <a:r>
              <a:rPr lang="el-GR" sz="2800" b="1" dirty="0"/>
              <a:t>Θ</a:t>
            </a:r>
            <a:r>
              <a:rPr lang="el-GR" sz="2800" dirty="0"/>
              <a:t>εοῦ </a:t>
            </a:r>
            <a:r>
              <a:rPr lang="el-GR" sz="2800" b="1" dirty="0"/>
              <a:t>Υ</a:t>
            </a:r>
            <a:r>
              <a:rPr lang="el-GR" sz="2800" dirty="0"/>
              <a:t>ἱός, </a:t>
            </a:r>
            <a:r>
              <a:rPr lang="el-GR" sz="2800" b="1" dirty="0"/>
              <a:t>Σ</a:t>
            </a:r>
            <a:r>
              <a:rPr lang="el-GR" sz="2800" dirty="0"/>
              <a:t>ωτήρ, </a:t>
            </a:r>
            <a:endParaRPr lang="cs-CZ" sz="2800" dirty="0" smtClean="0"/>
          </a:p>
          <a:p>
            <a:pPr algn="just"/>
            <a:r>
              <a:rPr lang="cs-CZ" sz="2800" b="1" dirty="0" err="1" smtClean="0"/>
              <a:t>I</a:t>
            </a:r>
            <a:r>
              <a:rPr lang="cs-CZ" sz="2800" dirty="0" err="1" smtClean="0"/>
              <a:t>ésús</a:t>
            </a:r>
            <a:r>
              <a:rPr lang="cs-CZ" sz="2800" dirty="0" smtClean="0"/>
              <a:t> </a:t>
            </a:r>
            <a:r>
              <a:rPr lang="cs-CZ" sz="2800" b="1" dirty="0"/>
              <a:t>Ch</a:t>
            </a:r>
            <a:r>
              <a:rPr lang="cs-CZ" sz="2800" dirty="0"/>
              <a:t>ristos </a:t>
            </a:r>
            <a:r>
              <a:rPr lang="cs-CZ" sz="2800" b="1" dirty="0" err="1"/>
              <a:t>T</a:t>
            </a:r>
            <a:r>
              <a:rPr lang="cs-CZ" sz="2800" dirty="0" err="1"/>
              <a:t>heú</a:t>
            </a:r>
            <a:r>
              <a:rPr lang="cs-CZ" sz="2800" dirty="0"/>
              <a:t> </a:t>
            </a:r>
            <a:r>
              <a:rPr lang="cs-CZ" sz="2800" dirty="0" err="1"/>
              <a:t>H</a:t>
            </a:r>
            <a:r>
              <a:rPr lang="cs-CZ" sz="2800" b="1" dirty="0" err="1"/>
              <a:t>u</a:t>
            </a:r>
            <a:r>
              <a:rPr lang="cs-CZ" sz="2800" dirty="0" err="1"/>
              <a:t>iós</a:t>
            </a:r>
            <a:r>
              <a:rPr lang="cs-CZ" sz="2800" dirty="0"/>
              <a:t>, </a:t>
            </a:r>
            <a:r>
              <a:rPr lang="cs-CZ" sz="2800" b="1" dirty="0" err="1"/>
              <a:t>S</a:t>
            </a:r>
            <a:r>
              <a:rPr lang="cs-CZ" sz="2800" dirty="0" err="1"/>
              <a:t>ótér</a:t>
            </a:r>
            <a:r>
              <a:rPr lang="cs-CZ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24621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48336" y="342900"/>
            <a:ext cx="9875520" cy="1356360"/>
          </a:xfrm>
        </p:spPr>
        <p:txBody>
          <a:bodyPr/>
          <a:lstStyle/>
          <a:p>
            <a:r>
              <a:rPr lang="cs-CZ" b="1" dirty="0" smtClean="0"/>
              <a:t>988 – přijetí křesťanství v </a:t>
            </a:r>
            <a:r>
              <a:rPr lang="cs-CZ" b="1" dirty="0"/>
              <a:t>K</a:t>
            </a:r>
            <a:r>
              <a:rPr lang="cs-CZ" b="1" dirty="0" smtClean="0"/>
              <a:t>yjevské Rusi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0292" y="1699260"/>
            <a:ext cx="10811608" cy="4193540"/>
          </a:xfrm>
        </p:spPr>
        <p:txBody>
          <a:bodyPr>
            <a:noAutofit/>
          </a:bodyPr>
          <a:lstStyle/>
          <a:p>
            <a:pPr algn="just"/>
            <a:r>
              <a:rPr lang="cs-CZ" sz="2800" dirty="0" smtClean="0"/>
              <a:t>Za doby kyjevského knížete Vladimíra se střetly zájmy Kyjevské Rusi a Byzance. Východisko bylo nalezeno vynucenou svatbou kyjevského knížete s  dcerou byzantského císaře </a:t>
            </a:r>
          </a:p>
          <a:p>
            <a:pPr algn="just"/>
            <a:r>
              <a:rPr lang="cs-CZ" sz="2800" dirty="0" smtClean="0"/>
              <a:t>Podmínkou byzantského císaře bylo přijetí křesťanství, což Vladimír učinil v roce 988</a:t>
            </a:r>
          </a:p>
          <a:p>
            <a:pPr algn="just"/>
            <a:r>
              <a:rPr lang="cs-CZ" sz="2800" dirty="0" smtClean="0"/>
              <a:t>Kyjevané byli pokřtěni hromadně v řece Dněpr</a:t>
            </a:r>
          </a:p>
          <a:p>
            <a:pPr algn="just"/>
            <a:r>
              <a:rPr lang="cs-CZ" sz="2800" dirty="0" smtClean="0"/>
              <a:t>Knězí křesťanské církve začali šířit novou víru po celé Kyjevské Rusi, čímž se šířila také byzantská kultura a vzdělanost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83612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34016" y="413887"/>
            <a:ext cx="9875520" cy="1356360"/>
          </a:xfrm>
        </p:spPr>
        <p:txBody>
          <a:bodyPr/>
          <a:lstStyle/>
          <a:p>
            <a:pPr algn="ctr"/>
            <a:r>
              <a:rPr lang="cs-CZ" dirty="0" smtClean="0"/>
              <a:t>Křesťanství  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164450" y="2594970"/>
            <a:ext cx="5306568" cy="4038600"/>
          </a:xfrm>
        </p:spPr>
        <p:txBody>
          <a:bodyPr>
            <a:normAutofit/>
          </a:bodyPr>
          <a:lstStyle/>
          <a:p>
            <a:r>
              <a:rPr lang="cs-CZ" sz="4400" dirty="0" smtClean="0"/>
              <a:t>Pravoslaví</a:t>
            </a:r>
          </a:p>
          <a:p>
            <a:r>
              <a:rPr lang="cs-CZ" sz="4400" dirty="0" smtClean="0"/>
              <a:t>Katolictví</a:t>
            </a:r>
          </a:p>
          <a:p>
            <a:r>
              <a:rPr lang="cs-CZ" sz="4400" dirty="0" smtClean="0"/>
              <a:t>Protestantství</a:t>
            </a:r>
            <a:endParaRPr lang="cs-CZ" sz="4400" dirty="0"/>
          </a:p>
        </p:txBody>
      </p:sp>
    </p:spTree>
    <p:extLst>
      <p:ext uri="{BB962C8B-B14F-4D97-AF65-F5344CB8AC3E}">
        <p14:creationId xmlns:p14="http://schemas.microsoft.com/office/powerpoint/2010/main" val="288545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Základ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ACC63D00-1EE0-4159-BF5A-6FF02000B710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TM03457444[[fn=Základna]]</Template>
  <TotalTime>1404</TotalTime>
  <Words>532</Words>
  <Application>Microsoft Office PowerPoint</Application>
  <PresentationFormat>Širokoúhlá obrazovka</PresentationFormat>
  <Paragraphs>136</Paragraphs>
  <Slides>30</Slides>
  <Notes>8</Notes>
  <HiddenSlides>0</HiddenSlides>
  <MMClips>1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7" baseType="lpstr">
      <vt:lpstr>Arial Unicode MS</vt:lpstr>
      <vt:lpstr>Arial</vt:lpstr>
      <vt:lpstr>Calibri</vt:lpstr>
      <vt:lpstr>Corbel</vt:lpstr>
      <vt:lpstr>Times New Roman</vt:lpstr>
      <vt:lpstr>Wingdings</vt:lpstr>
      <vt:lpstr>Základ</vt:lpstr>
      <vt:lpstr>Náboženství  v ruské federaci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988 – přijetí křesťanství v Kyjevské Rusi</vt:lpstr>
      <vt:lpstr>Křesťanství  </vt:lpstr>
      <vt:lpstr>Monoteistické náboženství: nejvyšší bytostí je Bůh (ve třech osobách)</vt:lpstr>
      <vt:lpstr>Vyznání víry:</vt:lpstr>
      <vt:lpstr>Vyznání víry:</vt:lpstr>
      <vt:lpstr>Prezentace aplikace PowerPoint</vt:lpstr>
      <vt:lpstr>Prezentace aplikace PowerPoint</vt:lpstr>
      <vt:lpstr>Kříž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Ikony</vt:lpstr>
      <vt:lpstr>Ikonostas</vt:lpstr>
      <vt:lpstr>Katedrála Krista Spasitele</vt:lpstr>
      <vt:lpstr>Chrám Vasila Blaženého </vt:lpstr>
      <vt:lpstr>Katedrála svatého Izáka </vt:lpstr>
      <vt:lpstr>Chrám Kristova vzkříšení 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Религии в россии</dc:title>
  <dc:creator>JANA</dc:creator>
  <cp:lastModifiedBy>JANA</cp:lastModifiedBy>
  <cp:revision>56</cp:revision>
  <dcterms:created xsi:type="dcterms:W3CDTF">2017-10-30T17:57:35Z</dcterms:created>
  <dcterms:modified xsi:type="dcterms:W3CDTF">2017-11-09T05:58:04Z</dcterms:modified>
</cp:coreProperties>
</file>