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660"/>
  </p:normalViewPr>
  <p:slideViewPr>
    <p:cSldViewPr>
      <p:cViewPr varScale="1">
        <p:scale>
          <a:sx n="103" d="100"/>
          <a:sy n="103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ovací čár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ACF2F2F-CBC3-43F9-9A6B-705DDB16CCF5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8B2AEA-DEC8-4DDC-9663-33E8C59E1D8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UiUxp5IDCc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UiUxp5IDCc" TargetMode="External"/><Relationship Id="rId2" Type="http://schemas.openxmlformats.org/officeDocument/2006/relationships/hyperlink" Target="http://www.firebrno.cz/uploads/blondynky/brozurka_blondynky_201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dinaryangels.ne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1052736"/>
            <a:ext cx="6400800" cy="17526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743744"/>
          </a:xfrm>
        </p:spPr>
        <p:txBody>
          <a:bodyPr/>
          <a:lstStyle/>
          <a:p>
            <a:r>
              <a:rPr lang="cs-CZ" dirty="0" smtClean="0"/>
              <a:t>KRIZOVÁ ŘÍZENÍ</a:t>
            </a:r>
            <a:endParaRPr lang="cs-CZ" dirty="0"/>
          </a:p>
        </p:txBody>
      </p:sp>
      <p:pic>
        <p:nvPicPr>
          <p:cNvPr id="1026" name="Picture 2" descr="D:\Users\Asus\Desktop\MU\Bakalářka - Ochrana člověka za mimořádných situací ve výuce na VŠ\foto\3.4.2013 Lidická\P4030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780928"/>
            <a:ext cx="4681536" cy="3511152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2051720" y="6381328"/>
            <a:ext cx="3744416" cy="288032"/>
          </a:xfrm>
          <a:prstGeom prst="rect">
            <a:avLst/>
          </a:prstGeom>
        </p:spPr>
        <p:txBody>
          <a:bodyPr vert="horz" anchor="t">
            <a:normAutofit fontScale="400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 </a:t>
            </a:r>
            <a:r>
              <a:rPr lang="cs-CZ" sz="3000" dirty="0" smtClean="0"/>
              <a:t>Štábní vůz HZS JMK na stanici Lidická Brno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Video</a:t>
            </a:r>
          </a:p>
          <a:p>
            <a:pPr marL="0" indent="0">
              <a:buNone/>
            </a:pPr>
            <a:r>
              <a:rPr lang="cs-CZ" dirty="0" smtClean="0"/>
              <a:t>Krizové plány</a:t>
            </a:r>
          </a:p>
          <a:p>
            <a:pPr marL="0" indent="0">
              <a:buNone/>
            </a:pP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www.youtube.com/watch?v=VUiUxp5IDCc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0211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sz="2400" dirty="0" smtClean="0"/>
              <a:t>MARTÍNEK, Bohumír. </a:t>
            </a:r>
            <a:r>
              <a:rPr lang="cs-CZ" sz="2400" i="1" dirty="0" smtClean="0"/>
              <a:t>Ochrana člověka za mimořádných událostí: příručka pro učitele základních a středních škol</a:t>
            </a:r>
            <a:r>
              <a:rPr lang="cs-CZ" sz="2400" dirty="0" smtClean="0"/>
              <a:t>. </a:t>
            </a:r>
            <a:r>
              <a:rPr lang="cs-CZ" sz="2400" dirty="0" err="1" smtClean="0"/>
              <a:t>Vyd</a:t>
            </a:r>
            <a:r>
              <a:rPr lang="cs-CZ" sz="2400" dirty="0" smtClean="0"/>
              <a:t>. 2., </a:t>
            </a:r>
            <a:r>
              <a:rPr lang="cs-CZ" sz="2400" dirty="0" err="1" smtClean="0"/>
              <a:t>opr</a:t>
            </a:r>
            <a:r>
              <a:rPr lang="cs-CZ" sz="2400" dirty="0" smtClean="0"/>
              <a:t>. a </a:t>
            </a:r>
            <a:r>
              <a:rPr lang="cs-CZ" sz="2400" dirty="0" err="1" smtClean="0"/>
              <a:t>rozš</a:t>
            </a:r>
            <a:r>
              <a:rPr lang="cs-CZ" sz="2400" dirty="0" smtClean="0"/>
              <a:t>. Praha: Ministerstvo vnitra, generální ředitelství Hasičského záchranného sboru ČR, 2003, 119 s. ISBN 80-866-4008-6.</a:t>
            </a:r>
          </a:p>
          <a:p>
            <a:pPr lvl="0"/>
            <a:r>
              <a:rPr lang="cs-CZ" sz="2400" dirty="0" smtClean="0"/>
              <a:t>HASIČSKÝ ZÁCHRANNÝ SBOR  JIHOMORAVSKÉHO KRAJE. </a:t>
            </a:r>
            <a:r>
              <a:rPr lang="cs-CZ" sz="2400" i="1" dirty="0" smtClean="0"/>
              <a:t>Vaše cesty k bezpečí: aneb chytré blondýnky radí... </a:t>
            </a:r>
            <a:r>
              <a:rPr lang="cs-CZ" sz="2400" dirty="0" smtClean="0"/>
              <a:t>[online]. Brno, 2011 [cit. 2013-03-09]. Dostupné z: </a:t>
            </a:r>
            <a:r>
              <a:rPr lang="cs-CZ" sz="2400" dirty="0" smtClean="0">
                <a:hlinkClick r:id="rId2"/>
              </a:rPr>
              <a:t>http://www.</a:t>
            </a:r>
            <a:r>
              <a:rPr lang="cs-CZ" sz="2400" dirty="0" err="1" smtClean="0">
                <a:hlinkClick r:id="rId2"/>
              </a:rPr>
              <a:t>firebrno.cz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uploads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blondynky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brozurka</a:t>
            </a:r>
            <a:r>
              <a:rPr lang="cs-CZ" sz="2400" dirty="0" smtClean="0">
                <a:hlinkClick r:id="rId2"/>
              </a:rPr>
              <a:t>_</a:t>
            </a:r>
            <a:r>
              <a:rPr lang="cs-CZ" sz="2400" dirty="0" err="1" smtClean="0">
                <a:hlinkClick r:id="rId2"/>
              </a:rPr>
              <a:t>blondynky</a:t>
            </a:r>
            <a:r>
              <a:rPr lang="cs-CZ" sz="2400" dirty="0" smtClean="0">
                <a:hlinkClick r:id="rId2"/>
              </a:rPr>
              <a:t>_2010.pdf</a:t>
            </a:r>
            <a:endParaRPr lang="cs-CZ" sz="2400" dirty="0" smtClean="0"/>
          </a:p>
          <a:p>
            <a:r>
              <a:rPr lang="cs-CZ" sz="2000" dirty="0" smtClean="0"/>
              <a:t>video (Krizové plány) </a:t>
            </a:r>
            <a:r>
              <a:rPr lang="cs-CZ" sz="2000" dirty="0" smtClean="0">
                <a:hlinkClick r:id="rId3"/>
              </a:rPr>
              <a:t>https</a:t>
            </a:r>
            <a:r>
              <a:rPr lang="cs-CZ" sz="2000" dirty="0">
                <a:hlinkClick r:id="rId3"/>
              </a:rPr>
              <a:t>://www.youtube.com/watch?v=VUiUxp5IDCc</a:t>
            </a:r>
            <a:endParaRPr lang="cs-CZ" sz="2000" dirty="0"/>
          </a:p>
          <a:p>
            <a:endParaRPr lang="cs-CZ" sz="2400" dirty="0" smtClean="0"/>
          </a:p>
          <a:p>
            <a:pPr lvl="0"/>
            <a:r>
              <a:rPr lang="cs-CZ" sz="2400" dirty="0" smtClean="0"/>
              <a:t>FOTOGRAFIE (Obr. 2)PŘEVZATA ZE STRÁNEK </a:t>
            </a:r>
            <a:r>
              <a:rPr lang="cs-CZ" sz="2400" dirty="0" smtClean="0">
                <a:hlinkClick r:id="rId4"/>
              </a:rPr>
              <a:t>http://www.</a:t>
            </a:r>
            <a:r>
              <a:rPr lang="cs-CZ" sz="2400" dirty="0" err="1" smtClean="0">
                <a:hlinkClick r:id="rId4"/>
              </a:rPr>
              <a:t>ordinaryangels.net</a:t>
            </a:r>
            <a:r>
              <a:rPr lang="cs-CZ" sz="2400" dirty="0" smtClean="0"/>
              <a:t>, které jsou pořízené profesionálním hasičem z PS Bruntál Š. Mikulkou </a:t>
            </a:r>
          </a:p>
          <a:p>
            <a:pPr lvl="0"/>
            <a:r>
              <a:rPr lang="cs-CZ" sz="2400" dirty="0" smtClean="0"/>
              <a:t>Zuzana Coufalová - fotografie (Obr. 1).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Krizová řízení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	„</a:t>
            </a:r>
            <a:r>
              <a:rPr lang="cs-CZ" i="1" dirty="0" smtClean="0"/>
              <a:t>Jedná se o takové stavy, kdy hrozící nebezpečí nelze odvrátit nebo způsobené následky odstranit běžnou činností správních orgánů a složek integrovaného záchranného systému.“ </a:t>
            </a:r>
            <a:r>
              <a:rPr lang="cs-CZ" dirty="0" smtClean="0"/>
              <a:t>(Martínek, 2003)</a:t>
            </a:r>
          </a:p>
          <a:p>
            <a:endParaRPr lang="cs-CZ" dirty="0" smtClean="0"/>
          </a:p>
          <a:p>
            <a:r>
              <a:rPr lang="cs-CZ" dirty="0" smtClean="0"/>
              <a:t>vyhlášení krizových stavů podle závažnosti mimořádné události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Krizové stavy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cs-CZ" b="1" dirty="0" smtClean="0"/>
              <a:t>Krizové stavy podle stupně závažnosti:</a:t>
            </a:r>
          </a:p>
          <a:p>
            <a:pPr marL="514350" indent="-514350">
              <a:buNone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Stav nebezpečí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Nouzový stav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Stav ohrožení státu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Válečný stav</a:t>
            </a:r>
            <a:endParaRPr lang="cs-CZ" dirty="0"/>
          </a:p>
        </p:txBody>
      </p:sp>
      <p:pic>
        <p:nvPicPr>
          <p:cNvPr id="2050" name="Picture 2" descr="D:\Users\Asus\Desktop\Štěpán fotky hasiči\7bd28f15a49d5e5848d6ec70e584e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060848"/>
            <a:ext cx="2471936" cy="3862400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5399584" y="5949280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2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Požár – nebezpečné látky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cs-CZ" dirty="0" smtClean="0"/>
              <a:t>1. Stav nebezpečí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Vyhlášen v případě: 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kdy už není možné běžnými prostředky zvládnout mimořádnou situaci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vyhlašuje hejtman kraje, v Praze primátor</a:t>
            </a:r>
          </a:p>
          <a:p>
            <a:r>
              <a:rPr lang="cs-CZ" dirty="0" smtClean="0"/>
              <a:t>na dobu 30 dnů</a:t>
            </a:r>
          </a:p>
          <a:p>
            <a:r>
              <a:rPr lang="cs-CZ" dirty="0" smtClean="0"/>
              <a:t>prodloužit dobu smí vláda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cs-CZ" dirty="0" smtClean="0"/>
              <a:t>2. Nouzový stav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Vyhlášen pokud: 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jsou ve velkém ohroženy životy, zdraví nebo majetek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vyhlašuje vláda</a:t>
            </a:r>
          </a:p>
          <a:p>
            <a:r>
              <a:rPr lang="cs-CZ" dirty="0" smtClean="0"/>
              <a:t>na dobu 30 dnů</a:t>
            </a:r>
          </a:p>
          <a:p>
            <a:r>
              <a:rPr lang="cs-CZ" dirty="0" smtClean="0"/>
              <a:t>prodloužit dobu smí poslanecká sněmovna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3. Stav ohrožení 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Pokud je ohrožena: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svrchovanost státu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celistvost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demokratické základy</a:t>
            </a:r>
          </a:p>
          <a:p>
            <a:endParaRPr lang="cs-CZ" dirty="0" smtClean="0"/>
          </a:p>
          <a:p>
            <a:r>
              <a:rPr lang="cs-CZ" dirty="0" smtClean="0"/>
              <a:t>vyhlašuje Parlament ČR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4. Válečný stav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Vyhlášen v případě: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napadení našeho státu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napadení státu, se kterém máme smlouvu o společné obraně</a:t>
            </a:r>
          </a:p>
          <a:p>
            <a:endParaRPr lang="cs-CZ" dirty="0" smtClean="0"/>
          </a:p>
          <a:p>
            <a:r>
              <a:rPr lang="cs-CZ" dirty="0" smtClean="0"/>
              <a:t>Vyhlašuje Parlament ČR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Zákon č. 240/2000 Sb.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4896544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o krizovém řízení v pozdějším znění </a:t>
            </a:r>
          </a:p>
          <a:p>
            <a:r>
              <a:rPr lang="cs-CZ" dirty="0" smtClean="0"/>
              <a:t>vymezuje práva a povinnosti fyzických a právnických osob v krizových situacích 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b="1" dirty="0" smtClean="0"/>
              <a:t>Povinnosti občanů v době krizového stavu:</a:t>
            </a:r>
          </a:p>
          <a:p>
            <a:pPr lvl="0"/>
            <a:r>
              <a:rPr lang="cs-CZ" dirty="0" smtClean="0"/>
              <a:t>Uposlechnout výzvu a přijmout uloženou pracovní povinnost</a:t>
            </a:r>
          </a:p>
          <a:p>
            <a:pPr lvl="0"/>
            <a:r>
              <a:rPr lang="cs-CZ" dirty="0" smtClean="0"/>
              <a:t>vykonat pracovní povinnost či pomoc</a:t>
            </a:r>
          </a:p>
          <a:p>
            <a:pPr lvl="0"/>
            <a:r>
              <a:rPr lang="cs-CZ" dirty="0" smtClean="0"/>
              <a:t>poskytnout věcné prostředky</a:t>
            </a:r>
          </a:p>
          <a:p>
            <a:pPr lvl="0"/>
            <a:r>
              <a:rPr lang="cs-CZ" dirty="0" smtClean="0"/>
              <a:t>strpět omezení v době krizového stavu</a:t>
            </a:r>
          </a:p>
          <a:p>
            <a:pPr lvl="0"/>
            <a:r>
              <a:rPr lang="cs-CZ" dirty="0" smtClean="0"/>
              <a:t>nahlásit změnu trvalého pobytu, pokud vám byla nařízena díky krizovému řízení</a:t>
            </a:r>
          </a:p>
          <a:p>
            <a:pPr>
              <a:buFont typeface="Wingdings" pitchFamily="2" charset="2"/>
              <a:buChar char="Ø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534400" cy="758952"/>
          </a:xfrm>
        </p:spPr>
        <p:txBody>
          <a:bodyPr>
            <a:normAutofit fontScale="90000"/>
          </a:bodyPr>
          <a:lstStyle/>
          <a:p>
            <a:pPr lvl="0"/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dirty="0" smtClean="0"/>
              <a:t>Osoby oproštěné od pracovní výpomoci a povinnosti: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>
            <a:normAutofit/>
          </a:bodyPr>
          <a:lstStyle/>
          <a:p>
            <a:pPr lvl="0"/>
            <a:r>
              <a:rPr lang="cs-CZ" dirty="0"/>
              <a:t>o</a:t>
            </a:r>
            <a:r>
              <a:rPr lang="cs-CZ" dirty="0" smtClean="0"/>
              <a:t>soby mladší 18 let a starší 62 let</a:t>
            </a:r>
          </a:p>
          <a:p>
            <a:pPr lvl="0"/>
            <a:r>
              <a:rPr lang="cs-CZ" dirty="0" smtClean="0"/>
              <a:t>zdravotně nezpůsobilí k dané práci a invalidní osoby</a:t>
            </a:r>
          </a:p>
          <a:p>
            <a:pPr lvl="0"/>
            <a:r>
              <a:rPr lang="cs-CZ" dirty="0" smtClean="0"/>
              <a:t>poslanci a senátoři Parlamentu ČR a členové vlády</a:t>
            </a:r>
          </a:p>
          <a:p>
            <a:pPr lvl="0"/>
            <a:r>
              <a:rPr lang="cs-CZ" dirty="0" smtClean="0"/>
              <a:t>lidé, kteří sami pečují o dítě do 15 let věku</a:t>
            </a:r>
          </a:p>
          <a:p>
            <a:pPr lvl="0"/>
            <a:r>
              <a:rPr lang="cs-CZ" dirty="0" smtClean="0"/>
              <a:t>ženy těhotné a do 3. měsíce po porodu</a:t>
            </a:r>
          </a:p>
          <a:p>
            <a:pPr lvl="0"/>
            <a:r>
              <a:rPr lang="cs-CZ" dirty="0" smtClean="0"/>
              <a:t>pokud by hrozilo vystavení nebezpečí dané osoby nebo osoby blízké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1215</TotalTime>
  <Words>171</Words>
  <Application>Microsoft Office PowerPoint</Application>
  <PresentationFormat>Předvádění na obrazovce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Administrativní</vt:lpstr>
      <vt:lpstr>KRIZOVÁ ŘÍZENÍ</vt:lpstr>
      <vt:lpstr>Krizová řízení</vt:lpstr>
      <vt:lpstr>Krizové stavy</vt:lpstr>
      <vt:lpstr>1. Stav nebezpečí</vt:lpstr>
      <vt:lpstr>2. Nouzový stav</vt:lpstr>
      <vt:lpstr>3. Stav ohrožení státu</vt:lpstr>
      <vt:lpstr>4. Válečný stav</vt:lpstr>
      <vt:lpstr>Zákon č. 240/2000 Sb.</vt:lpstr>
      <vt:lpstr>      Osoby oproštěné od pracovní výpomoci a povinnosti: </vt:lpstr>
      <vt:lpstr>Prezentace aplikace PowerPoint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KRIZOVÁ ŘÍZENÍ</dc:title>
  <dc:creator>Asus</dc:creator>
  <cp:lastModifiedBy>Slany</cp:lastModifiedBy>
  <cp:revision>92</cp:revision>
  <dcterms:created xsi:type="dcterms:W3CDTF">2013-12-03T09:44:03Z</dcterms:created>
  <dcterms:modified xsi:type="dcterms:W3CDTF">2015-03-17T11:28:08Z</dcterms:modified>
</cp:coreProperties>
</file>