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2" r:id="rId3"/>
    <p:sldId id="274" r:id="rId4"/>
    <p:sldId id="275" r:id="rId5"/>
    <p:sldId id="277" r:id="rId6"/>
    <p:sldId id="278" r:id="rId7"/>
    <p:sldId id="279" r:id="rId8"/>
    <p:sldId id="280" r:id="rId9"/>
    <p:sldId id="281" r:id="rId10"/>
    <p:sldId id="282" r:id="rId11"/>
    <p:sldId id="283" r:id="rId12"/>
    <p:sldId id="284" r:id="rId13"/>
    <p:sldId id="285" r:id="rId14"/>
    <p:sldId id="286" r:id="rId15"/>
    <p:sldId id="287" r:id="rId16"/>
    <p:sldId id="288" r:id="rId17"/>
    <p:sldId id="257" r:id="rId18"/>
    <p:sldId id="258" r:id="rId19"/>
    <p:sldId id="259" r:id="rId20"/>
    <p:sldId id="260" r:id="rId21"/>
    <p:sldId id="261" r:id="rId22"/>
    <p:sldId id="262" r:id="rId23"/>
    <p:sldId id="270" r:id="rId24"/>
    <p:sldId id="263" r:id="rId25"/>
    <p:sldId id="264" r:id="rId26"/>
    <p:sldId id="265" r:id="rId27"/>
    <p:sldId id="267" r:id="rId28"/>
    <p:sldId id="266" r:id="rId29"/>
    <p:sldId id="269" r:id="rId30"/>
    <p:sldId id="268" r:id="rId31"/>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bg>
      <p:bgRef idx="1001">
        <a:schemeClr val="bg2"/>
      </p:bgRef>
    </p:bg>
    <p:spTree>
      <p:nvGrpSpPr>
        <p:cNvPr id="1" name=""/>
        <p:cNvGrpSpPr/>
        <p:nvPr/>
      </p:nvGrpSpPr>
      <p:grpSpPr>
        <a:xfrm>
          <a:off x="0" y="0"/>
          <a:ext cx="0" cy="0"/>
          <a:chOff x="0" y="0"/>
          <a:chExt cx="0" cy="0"/>
        </a:xfrm>
      </p:grpSpPr>
      <p:sp>
        <p:nvSpPr>
          <p:cNvPr id="15" name="Obdélní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Obdélník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Obdélní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Obdélník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Obdélník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Podnadpis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Klepnutím lze upravit styl předlohy podnadpisů.</a:t>
            </a:r>
            <a:endParaRPr kumimoji="0" lang="en-US"/>
          </a:p>
        </p:txBody>
      </p:sp>
      <p:sp>
        <p:nvSpPr>
          <p:cNvPr id="28" name="Zástupný symbol pro datum 27"/>
          <p:cNvSpPr>
            <a:spLocks noGrp="1"/>
          </p:cNvSpPr>
          <p:nvPr>
            <p:ph type="dt" sz="half" idx="10"/>
          </p:nvPr>
        </p:nvSpPr>
        <p:spPr/>
        <p:txBody>
          <a:bodyPr/>
          <a:lstStyle/>
          <a:p>
            <a:fld id="{D7C7DCF1-8A50-4D04-AD5F-8675A4802B9A}" type="datetimeFigureOut">
              <a:rPr lang="cs-CZ" smtClean="0"/>
              <a:pPr/>
              <a:t>19.3.2015</a:t>
            </a:fld>
            <a:endParaRPr lang="cs-CZ"/>
          </a:p>
        </p:txBody>
      </p:sp>
      <p:sp>
        <p:nvSpPr>
          <p:cNvPr id="17" name="Zástupný symbol pro zápatí 16"/>
          <p:cNvSpPr>
            <a:spLocks noGrp="1"/>
          </p:cNvSpPr>
          <p:nvPr>
            <p:ph type="ftr" sz="quarter" idx="11"/>
          </p:nvPr>
        </p:nvSpPr>
        <p:spPr/>
        <p:txBody>
          <a:bodyPr/>
          <a:lstStyle/>
          <a:p>
            <a:endParaRPr lang="cs-CZ"/>
          </a:p>
        </p:txBody>
      </p:sp>
      <p:sp>
        <p:nvSpPr>
          <p:cNvPr id="7" name="Přímá spojovací čára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bdélník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Elipsa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Elipsa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Zástupný symbol pro číslo snímku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CD11501-D725-43FF-AF1C-EC28C8C9980A}" type="slidenum">
              <a:rPr lang="cs-CZ" smtClean="0"/>
              <a:pPr/>
              <a:t>‹#›</a:t>
            </a:fld>
            <a:endParaRPr lang="cs-CZ"/>
          </a:p>
        </p:txBody>
      </p:sp>
      <p:sp>
        <p:nvSpPr>
          <p:cNvPr id="8" name="Nadpis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cs-CZ" smtClean="0"/>
              <a:t>Klepnutím lze upravit styl předlohy nadpisů.</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bg>
      <p:bgRef idx="1001">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Klepnutím lze upravit styl předlohy nadpisů.</a:t>
            </a:r>
            <a:endParaRPr kumimoji="0" lang="en-US"/>
          </a:p>
        </p:txBody>
      </p:sp>
      <p:sp>
        <p:nvSpPr>
          <p:cNvPr id="3" name="Zástupný symbol pro svislý text 2"/>
          <p:cNvSpPr>
            <a:spLocks noGrp="1"/>
          </p:cNvSpPr>
          <p:nvPr>
            <p:ph type="body" orient="vert" idx="1"/>
          </p:nvPr>
        </p:nvSpPr>
        <p:spPr/>
        <p:txBody>
          <a:bodyPr vert="eaVer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D7C7DCF1-8A50-4D04-AD5F-8675A4802B9A}" type="datetimeFigureOut">
              <a:rPr lang="cs-CZ" smtClean="0"/>
              <a:pPr/>
              <a:t>19.3.2015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7CD11501-D725-43FF-AF1C-EC28C8C9980A}" type="slidenum">
              <a:rPr lang="cs-CZ" smtClean="0"/>
              <a:pPr/>
              <a:t>‹#›</a:t>
            </a:fld>
            <a:endParaRPr lang="cs-CZ"/>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bg>
      <p:bgRef idx="1001">
        <a:schemeClr val="bg2"/>
      </p:bgRef>
    </p:bg>
    <p:spTree>
      <p:nvGrpSpPr>
        <p:cNvPr id="1" name=""/>
        <p:cNvGrpSpPr/>
        <p:nvPr/>
      </p:nvGrpSpPr>
      <p:grpSpPr>
        <a:xfrm>
          <a:off x="0" y="0"/>
          <a:ext cx="0" cy="0"/>
          <a:chOff x="0" y="0"/>
          <a:chExt cx="0" cy="0"/>
        </a:xfrm>
      </p:grpSpPr>
      <p:sp>
        <p:nvSpPr>
          <p:cNvPr id="7" name="Obdélní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Obdélník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bdélník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Obdélník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Obdélník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Obdélník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Přímá spojovací čára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Elipsa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ipsa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Zástupný symbol pro číslo snímku 5"/>
          <p:cNvSpPr>
            <a:spLocks noGrp="1"/>
          </p:cNvSpPr>
          <p:nvPr>
            <p:ph type="sldNum" sz="quarter" idx="12"/>
          </p:nvPr>
        </p:nvSpPr>
        <p:spPr>
          <a:xfrm>
            <a:off x="6915912" y="3009901"/>
            <a:ext cx="457200" cy="441325"/>
          </a:xfrm>
        </p:spPr>
        <p:txBody>
          <a:bodyPr/>
          <a:lstStyle/>
          <a:p>
            <a:fld id="{7CD11501-D725-43FF-AF1C-EC28C8C9980A}" type="slidenum">
              <a:rPr lang="cs-CZ" smtClean="0"/>
              <a:pPr/>
              <a:t>‹#›</a:t>
            </a:fld>
            <a:endParaRPr lang="cs-CZ"/>
          </a:p>
        </p:txBody>
      </p:sp>
      <p:sp>
        <p:nvSpPr>
          <p:cNvPr id="3" name="Zástupný symbol pro svislý text 2"/>
          <p:cNvSpPr>
            <a:spLocks noGrp="1"/>
          </p:cNvSpPr>
          <p:nvPr>
            <p:ph type="body" orient="vert" idx="1"/>
          </p:nvPr>
        </p:nvSpPr>
        <p:spPr>
          <a:xfrm>
            <a:off x="304800" y="304800"/>
            <a:ext cx="6553200" cy="5821366"/>
          </a:xfrm>
        </p:spPr>
        <p:txBody>
          <a:bodyPr vert="eaVer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D7C7DCF1-8A50-4D04-AD5F-8675A4802B9A}" type="datetimeFigureOut">
              <a:rPr lang="cs-CZ" smtClean="0"/>
              <a:pPr/>
              <a:t>19.3.2015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2" name="Svislý nadpis 1"/>
          <p:cNvSpPr>
            <a:spLocks noGrp="1"/>
          </p:cNvSpPr>
          <p:nvPr>
            <p:ph type="title" orient="vert"/>
          </p:nvPr>
        </p:nvSpPr>
        <p:spPr>
          <a:xfrm>
            <a:off x="7391400" y="304801"/>
            <a:ext cx="1447800" cy="5851525"/>
          </a:xfrm>
        </p:spPr>
        <p:txBody>
          <a:bodyPr vert="eaVert"/>
          <a:lstStyle/>
          <a:p>
            <a:r>
              <a:rPr kumimoji="0" lang="cs-CZ" smtClean="0"/>
              <a:t>Klepnutím lze upravit styl předlohy nadpisů.</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bg>
      <p:bgRef idx="1001">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solidFill>
                  <a:schemeClr val="accent3">
                    <a:shade val="75000"/>
                  </a:schemeClr>
                </a:solidFill>
              </a:defRPr>
            </a:lvl1pPr>
          </a:lstStyle>
          <a:p>
            <a:r>
              <a:rPr kumimoji="0" lang="cs-CZ" smtClean="0"/>
              <a:t>Klepnutím lze upravit styl předlohy nadpisů.</a:t>
            </a:r>
            <a:endParaRPr kumimoji="0" lang="en-US"/>
          </a:p>
        </p:txBody>
      </p:sp>
      <p:sp>
        <p:nvSpPr>
          <p:cNvPr id="4" name="Zástupný symbol pro datum 3"/>
          <p:cNvSpPr>
            <a:spLocks noGrp="1"/>
          </p:cNvSpPr>
          <p:nvPr>
            <p:ph type="dt" sz="half" idx="10"/>
          </p:nvPr>
        </p:nvSpPr>
        <p:spPr/>
        <p:txBody>
          <a:bodyPr/>
          <a:lstStyle/>
          <a:p>
            <a:fld id="{D7C7DCF1-8A50-4D04-AD5F-8675A4802B9A}" type="datetimeFigureOut">
              <a:rPr lang="cs-CZ" smtClean="0"/>
              <a:pPr/>
              <a:t>19.3.2015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a:xfrm>
            <a:off x="4361688" y="1026372"/>
            <a:ext cx="457200" cy="441325"/>
          </a:xfrm>
        </p:spPr>
        <p:txBody>
          <a:bodyPr/>
          <a:lstStyle/>
          <a:p>
            <a:fld id="{7CD11501-D725-43FF-AF1C-EC28C8C9980A}" type="slidenum">
              <a:rPr lang="cs-CZ" smtClean="0"/>
              <a:pPr/>
              <a:t>‹#›</a:t>
            </a:fld>
            <a:endParaRPr lang="cs-CZ"/>
          </a:p>
        </p:txBody>
      </p:sp>
      <p:sp>
        <p:nvSpPr>
          <p:cNvPr id="8" name="Zástupný symbol pro obsah 7"/>
          <p:cNvSpPr>
            <a:spLocks noGrp="1"/>
          </p:cNvSpPr>
          <p:nvPr>
            <p:ph sz="quarter" idx="1"/>
          </p:nvPr>
        </p:nvSpPr>
        <p:spPr>
          <a:xfrm>
            <a:off x="301752" y="1527048"/>
            <a:ext cx="8503920" cy="4572000"/>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bg>
      <p:bgRef idx="1001">
        <a:schemeClr val="bg1"/>
      </p:bgRef>
    </p:bg>
    <p:spTree>
      <p:nvGrpSpPr>
        <p:cNvPr id="1" name=""/>
        <p:cNvGrpSpPr/>
        <p:nvPr/>
      </p:nvGrpSpPr>
      <p:grpSpPr>
        <a:xfrm>
          <a:off x="0" y="0"/>
          <a:ext cx="0" cy="0"/>
          <a:chOff x="0" y="0"/>
          <a:chExt cx="0" cy="0"/>
        </a:xfrm>
      </p:grpSpPr>
      <p:sp>
        <p:nvSpPr>
          <p:cNvPr id="17" name="Obdélní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Obdélní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Obdélník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Obdélník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Obdélník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Obdélník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Zástupný symbol pro text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Klepnutím lze upravit styly předlohy textu.</a:t>
            </a:r>
          </a:p>
        </p:txBody>
      </p:sp>
      <p:sp>
        <p:nvSpPr>
          <p:cNvPr id="13" name="Obdélník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Obdélník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Zástupný symbol pro zápatí 4"/>
          <p:cNvSpPr>
            <a:spLocks noGrp="1"/>
          </p:cNvSpPr>
          <p:nvPr>
            <p:ph type="ftr" sz="quarter" idx="11"/>
          </p:nvPr>
        </p:nvSpPr>
        <p:spPr/>
        <p:txBody>
          <a:bodyPr/>
          <a:lstStyle/>
          <a:p>
            <a:endParaRPr lang="cs-CZ"/>
          </a:p>
        </p:txBody>
      </p:sp>
      <p:sp>
        <p:nvSpPr>
          <p:cNvPr id="4" name="Zástupný symbol pro datum 3"/>
          <p:cNvSpPr>
            <a:spLocks noGrp="1"/>
          </p:cNvSpPr>
          <p:nvPr>
            <p:ph type="dt" sz="half" idx="10"/>
          </p:nvPr>
        </p:nvSpPr>
        <p:spPr/>
        <p:txBody>
          <a:bodyPr/>
          <a:lstStyle/>
          <a:p>
            <a:fld id="{D7C7DCF1-8A50-4D04-AD5F-8675A4802B9A}" type="datetimeFigureOut">
              <a:rPr lang="cs-CZ" smtClean="0"/>
              <a:pPr/>
              <a:t>19.3.2015</a:t>
            </a:fld>
            <a:endParaRPr lang="cs-CZ"/>
          </a:p>
        </p:txBody>
      </p:sp>
      <p:sp>
        <p:nvSpPr>
          <p:cNvPr id="8" name="Přímá spojovací čára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Elipsa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ipsa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Zástupný symbol pro číslo snímku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CD11501-D725-43FF-AF1C-EC28C8C9980A}" type="slidenum">
              <a:rPr lang="cs-CZ" smtClean="0"/>
              <a:pPr/>
              <a:t>‹#›</a:t>
            </a:fld>
            <a:endParaRPr lang="cs-CZ"/>
          </a:p>
        </p:txBody>
      </p:sp>
      <p:sp>
        <p:nvSpPr>
          <p:cNvPr id="2" name="Nadpis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cs-CZ" smtClean="0"/>
              <a:t>Klepnutím lze upravit styl předlohy nadpisů.</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bg>
      <p:bgRef idx="1001">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301752" y="228600"/>
            <a:ext cx="8534400" cy="758952"/>
          </a:xfrm>
        </p:spPr>
        <p:txBody>
          <a:bodyPr/>
          <a:lstStyle/>
          <a:p>
            <a:r>
              <a:rPr kumimoji="0" lang="cs-CZ" smtClean="0"/>
              <a:t>Klepnutím lze upravit styl předlohy nadpisů.</a:t>
            </a:r>
            <a:endParaRPr kumimoji="0" lang="en-US"/>
          </a:p>
        </p:txBody>
      </p:sp>
      <p:sp>
        <p:nvSpPr>
          <p:cNvPr id="5" name="Zástupný symbol pro datum 4"/>
          <p:cNvSpPr>
            <a:spLocks noGrp="1"/>
          </p:cNvSpPr>
          <p:nvPr>
            <p:ph type="dt" sz="half" idx="10"/>
          </p:nvPr>
        </p:nvSpPr>
        <p:spPr>
          <a:xfrm>
            <a:off x="5791200" y="6409944"/>
            <a:ext cx="3044952" cy="365760"/>
          </a:xfrm>
        </p:spPr>
        <p:txBody>
          <a:bodyPr/>
          <a:lstStyle/>
          <a:p>
            <a:fld id="{D7C7DCF1-8A50-4D04-AD5F-8675A4802B9A}" type="datetimeFigureOut">
              <a:rPr lang="cs-CZ" smtClean="0"/>
              <a:pPr/>
              <a:t>19.3.2015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7CD11501-D725-43FF-AF1C-EC28C8C9980A}" type="slidenum">
              <a:rPr lang="cs-CZ" smtClean="0"/>
              <a:pPr/>
              <a:t>‹#›</a:t>
            </a:fld>
            <a:endParaRPr lang="cs-CZ"/>
          </a:p>
        </p:txBody>
      </p:sp>
      <p:sp>
        <p:nvSpPr>
          <p:cNvPr id="8" name="Přímá spojovací čára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Zástupný symbol pro obsah 9"/>
          <p:cNvSpPr>
            <a:spLocks noGrp="1"/>
          </p:cNvSpPr>
          <p:nvPr>
            <p:ph sz="half" idx="1"/>
          </p:nvPr>
        </p:nvSpPr>
        <p:spPr>
          <a:xfrm>
            <a:off x="301752" y="1371600"/>
            <a:ext cx="4038600" cy="4681728"/>
          </a:xfrm>
        </p:spPr>
        <p:txBody>
          <a:bodyPr/>
          <a:lstStyle>
            <a:lvl1pPr>
              <a:defRPr sz="2500"/>
            </a:lvl1p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2" name="Zástupný symbol pro obsah 11"/>
          <p:cNvSpPr>
            <a:spLocks noGrp="1"/>
          </p:cNvSpPr>
          <p:nvPr>
            <p:ph sz="half" idx="2"/>
          </p:nvPr>
        </p:nvSpPr>
        <p:spPr>
          <a:xfrm>
            <a:off x="4800600" y="1371600"/>
            <a:ext cx="4038600" cy="4681728"/>
          </a:xfrm>
        </p:spPr>
        <p:txBody>
          <a:bodyPr/>
          <a:lstStyle>
            <a:lvl1pPr>
              <a:defRPr sz="2500"/>
            </a:lvl1p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ání">
    <p:bg>
      <p:bgRef idx="1001">
        <a:schemeClr val="bg2"/>
      </p:bgRef>
    </p:bg>
    <p:spTree>
      <p:nvGrpSpPr>
        <p:cNvPr id="1" name=""/>
        <p:cNvGrpSpPr/>
        <p:nvPr/>
      </p:nvGrpSpPr>
      <p:grpSpPr>
        <a:xfrm>
          <a:off x="0" y="0"/>
          <a:ext cx="0" cy="0"/>
          <a:chOff x="0" y="0"/>
          <a:chExt cx="0" cy="0"/>
        </a:xfrm>
      </p:grpSpPr>
      <p:sp>
        <p:nvSpPr>
          <p:cNvPr id="10" name="Přímá spojovací čára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Obdélník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Obdélní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Obdélník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Obdélník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Obdélník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bdélník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Zástupný symbol pro text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Klepnutím lze upravit styly předlohy textu.</a:t>
            </a:r>
          </a:p>
        </p:txBody>
      </p:sp>
      <p:sp>
        <p:nvSpPr>
          <p:cNvPr id="4" name="Zástupný symbol pro text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Klepnutím lze upravit styly předlohy textu.</a:t>
            </a:r>
          </a:p>
        </p:txBody>
      </p:sp>
      <p:sp>
        <p:nvSpPr>
          <p:cNvPr id="7" name="Zástupný symbol pro datum 6"/>
          <p:cNvSpPr>
            <a:spLocks noGrp="1"/>
          </p:cNvSpPr>
          <p:nvPr>
            <p:ph type="dt" sz="half" idx="10"/>
          </p:nvPr>
        </p:nvSpPr>
        <p:spPr/>
        <p:txBody>
          <a:bodyPr/>
          <a:lstStyle/>
          <a:p>
            <a:fld id="{D7C7DCF1-8A50-4D04-AD5F-8675A4802B9A}" type="datetimeFigureOut">
              <a:rPr lang="cs-CZ" smtClean="0"/>
              <a:pPr/>
              <a:t>19.3.2015</a:t>
            </a:fld>
            <a:endParaRPr lang="cs-CZ"/>
          </a:p>
        </p:txBody>
      </p:sp>
      <p:sp>
        <p:nvSpPr>
          <p:cNvPr id="8" name="Zástupný symbol pro zápatí 7"/>
          <p:cNvSpPr>
            <a:spLocks noGrp="1"/>
          </p:cNvSpPr>
          <p:nvPr>
            <p:ph type="ftr" sz="quarter" idx="11"/>
          </p:nvPr>
        </p:nvSpPr>
        <p:spPr>
          <a:xfrm>
            <a:off x="304800" y="6409944"/>
            <a:ext cx="3581400" cy="365760"/>
          </a:xfrm>
        </p:spPr>
        <p:txBody>
          <a:bodyPr/>
          <a:lstStyle/>
          <a:p>
            <a:endParaRPr lang="cs-CZ"/>
          </a:p>
        </p:txBody>
      </p:sp>
      <p:sp>
        <p:nvSpPr>
          <p:cNvPr id="15" name="Přímá spojovací čára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Obdélník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Zástupný symbol pro obsah 23"/>
          <p:cNvSpPr>
            <a:spLocks noGrp="1"/>
          </p:cNvSpPr>
          <p:nvPr>
            <p:ph sz="quarter" idx="2"/>
          </p:nvPr>
        </p:nvSpPr>
        <p:spPr>
          <a:xfrm>
            <a:off x="301752" y="2471383"/>
            <a:ext cx="4041648" cy="3818404"/>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6" name="Zástupný symbol pro obsah 25"/>
          <p:cNvSpPr>
            <a:spLocks noGrp="1"/>
          </p:cNvSpPr>
          <p:nvPr>
            <p:ph sz="quarter" idx="4"/>
          </p:nvPr>
        </p:nvSpPr>
        <p:spPr>
          <a:xfrm>
            <a:off x="4800600" y="2471383"/>
            <a:ext cx="4038600" cy="3822192"/>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5" name="Elipsa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Elipsa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Zástupný symbol pro číslo snímku 8"/>
          <p:cNvSpPr>
            <a:spLocks noGrp="1"/>
          </p:cNvSpPr>
          <p:nvPr>
            <p:ph type="sldNum" sz="quarter" idx="12"/>
          </p:nvPr>
        </p:nvSpPr>
        <p:spPr>
          <a:xfrm>
            <a:off x="4343400" y="1042416"/>
            <a:ext cx="457200" cy="441325"/>
          </a:xfrm>
        </p:spPr>
        <p:txBody>
          <a:bodyPr/>
          <a:lstStyle>
            <a:lvl1pPr algn="ctr">
              <a:defRPr/>
            </a:lvl1pPr>
          </a:lstStyle>
          <a:p>
            <a:fld id="{7CD11501-D725-43FF-AF1C-EC28C8C9980A}" type="slidenum">
              <a:rPr lang="cs-CZ" smtClean="0"/>
              <a:pPr/>
              <a:t>‹#›</a:t>
            </a:fld>
            <a:endParaRPr lang="cs-CZ"/>
          </a:p>
        </p:txBody>
      </p:sp>
      <p:sp>
        <p:nvSpPr>
          <p:cNvPr id="23" name="Nadpis 22"/>
          <p:cNvSpPr>
            <a:spLocks noGrp="1"/>
          </p:cNvSpPr>
          <p:nvPr>
            <p:ph type="title"/>
          </p:nvPr>
        </p:nvSpPr>
        <p:spPr/>
        <p:txBody>
          <a:bodyPr rtlCol="0" anchor="b" anchorCtr="0"/>
          <a:lstStyle/>
          <a:p>
            <a:r>
              <a:rPr kumimoji="0" lang="cs-CZ" smtClean="0"/>
              <a:t>Klepnutím lze upravit styl předlohy nadpisů.</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Klepnutím lze upravit styl předlohy nadpisů.</a:t>
            </a:r>
            <a:endParaRPr kumimoji="0" lang="en-US"/>
          </a:p>
        </p:txBody>
      </p:sp>
      <p:sp>
        <p:nvSpPr>
          <p:cNvPr id="3" name="Zástupný symbol pro datum 2"/>
          <p:cNvSpPr>
            <a:spLocks noGrp="1"/>
          </p:cNvSpPr>
          <p:nvPr>
            <p:ph type="dt" sz="half" idx="10"/>
          </p:nvPr>
        </p:nvSpPr>
        <p:spPr/>
        <p:txBody>
          <a:bodyPr/>
          <a:lstStyle/>
          <a:p>
            <a:fld id="{D7C7DCF1-8A50-4D04-AD5F-8675A4802B9A}" type="datetimeFigureOut">
              <a:rPr lang="cs-CZ" smtClean="0"/>
              <a:pPr/>
              <a:t>19.3.2015</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a:xfrm>
            <a:off x="4343400" y="1036020"/>
            <a:ext cx="457200" cy="441325"/>
          </a:xfrm>
        </p:spPr>
        <p:txBody>
          <a:bodyPr/>
          <a:lstStyle/>
          <a:p>
            <a:fld id="{7CD11501-D725-43FF-AF1C-EC28C8C9980A}"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7" name="Obdélní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Obdélník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Obdélník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bdélník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Obdélník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Obdélník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Zástupný symbol pro datum 1"/>
          <p:cNvSpPr>
            <a:spLocks noGrp="1"/>
          </p:cNvSpPr>
          <p:nvPr>
            <p:ph type="dt" sz="half" idx="10"/>
          </p:nvPr>
        </p:nvSpPr>
        <p:spPr/>
        <p:txBody>
          <a:bodyPr/>
          <a:lstStyle/>
          <a:p>
            <a:fld id="{D7C7DCF1-8A50-4D04-AD5F-8675A4802B9A}" type="datetimeFigureOut">
              <a:rPr lang="cs-CZ" smtClean="0"/>
              <a:pPr/>
              <a:t>19.3.2015</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CD11501-D725-43FF-AF1C-EC28C8C9980A}"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bg>
      <p:bgRef idx="1001">
        <a:schemeClr val="bg1"/>
      </p:bgRef>
    </p:bg>
    <p:spTree>
      <p:nvGrpSpPr>
        <p:cNvPr id="1" name=""/>
        <p:cNvGrpSpPr/>
        <p:nvPr/>
      </p:nvGrpSpPr>
      <p:grpSpPr>
        <a:xfrm>
          <a:off x="0" y="0"/>
          <a:ext cx="0" cy="0"/>
          <a:chOff x="0" y="0"/>
          <a:chExt cx="0" cy="0"/>
        </a:xfrm>
      </p:grpSpPr>
      <p:sp>
        <p:nvSpPr>
          <p:cNvPr id="19" name="Obdélník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Obdélní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Obdélník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Obdélník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Obdélní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Obdélník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Nadpis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cs-CZ" smtClean="0"/>
              <a:t>Klepnutím lze upravit styl předlohy nadpisů.</a:t>
            </a:r>
            <a:endParaRPr kumimoji="0" lang="en-US"/>
          </a:p>
        </p:txBody>
      </p:sp>
      <p:sp>
        <p:nvSpPr>
          <p:cNvPr id="3" name="Zástupný symbol pro text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cs-CZ" smtClean="0"/>
              <a:t>Klepnutím lze upravit styly předlohy textu.</a:t>
            </a:r>
          </a:p>
        </p:txBody>
      </p:sp>
      <p:sp>
        <p:nvSpPr>
          <p:cNvPr id="8" name="Obdélník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Přímá spojovací čára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Zástupný symbol pro obsah 19"/>
          <p:cNvSpPr>
            <a:spLocks noGrp="1"/>
          </p:cNvSpPr>
          <p:nvPr>
            <p:ph sz="quarter" idx="1"/>
          </p:nvPr>
        </p:nvSpPr>
        <p:spPr>
          <a:xfrm>
            <a:off x="3124200" y="685800"/>
            <a:ext cx="5638800" cy="5410200"/>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0" name="Elipsa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ipsa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Zástupný symbol pro číslo snímku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CD11501-D725-43FF-AF1C-EC28C8C9980A}" type="slidenum">
              <a:rPr lang="cs-CZ" smtClean="0"/>
              <a:pPr/>
              <a:t>‹#›</a:t>
            </a:fld>
            <a:endParaRPr lang="cs-CZ"/>
          </a:p>
        </p:txBody>
      </p:sp>
      <p:sp>
        <p:nvSpPr>
          <p:cNvPr id="21" name="Obdélník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Zástupný symbol pro datum 4"/>
          <p:cNvSpPr>
            <a:spLocks noGrp="1"/>
          </p:cNvSpPr>
          <p:nvPr>
            <p:ph type="dt" sz="half" idx="10"/>
          </p:nvPr>
        </p:nvSpPr>
        <p:spPr/>
        <p:txBody>
          <a:bodyPr/>
          <a:lstStyle/>
          <a:p>
            <a:fld id="{D7C7DCF1-8A50-4D04-AD5F-8675A4802B9A}" type="datetimeFigureOut">
              <a:rPr lang="cs-CZ" smtClean="0"/>
              <a:pPr/>
              <a:t>19.3.2015</a:t>
            </a:fld>
            <a:endParaRPr lang="cs-CZ"/>
          </a:p>
        </p:txBody>
      </p:sp>
      <p:sp>
        <p:nvSpPr>
          <p:cNvPr id="6" name="Zástupný symbol pro zápatí 5"/>
          <p:cNvSpPr>
            <a:spLocks noGrp="1"/>
          </p:cNvSpPr>
          <p:nvPr>
            <p:ph type="ftr" sz="quarter" idx="11"/>
          </p:nvPr>
        </p:nvSpPr>
        <p:spPr>
          <a:xfrm>
            <a:off x="301752" y="6410848"/>
            <a:ext cx="3383280" cy="365760"/>
          </a:xfrm>
        </p:spPr>
        <p:txBody>
          <a:bodyPr/>
          <a:lstStyle/>
          <a:p>
            <a:endParaRPr lang="cs-CZ"/>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21" name="Přímá spojovací čára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Obdélní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Obdélník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Obdélník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Obdélní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Obdélník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Obdélník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bdélník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Elipsa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Elipsa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Zástupný symbol pro číslo snímku 6"/>
          <p:cNvSpPr>
            <a:spLocks noGrp="1"/>
          </p:cNvSpPr>
          <p:nvPr>
            <p:ph type="sldNum" sz="quarter" idx="12"/>
          </p:nvPr>
        </p:nvSpPr>
        <p:spPr>
          <a:xfrm>
            <a:off x="1371600" y="312738"/>
            <a:ext cx="457200" cy="441325"/>
          </a:xfrm>
        </p:spPr>
        <p:txBody>
          <a:bodyPr/>
          <a:lstStyle/>
          <a:p>
            <a:fld id="{7CD11501-D725-43FF-AF1C-EC28C8C9980A}" type="slidenum">
              <a:rPr lang="cs-CZ" smtClean="0"/>
              <a:pPr/>
              <a:t>‹#›</a:t>
            </a:fld>
            <a:endParaRPr lang="cs-CZ"/>
          </a:p>
        </p:txBody>
      </p:sp>
      <p:sp>
        <p:nvSpPr>
          <p:cNvPr id="2" name="Nadpis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cs-CZ" smtClean="0"/>
              <a:t>Klepnutím lze upravit styl předlohy nadpisů.</a:t>
            </a:r>
            <a:endParaRPr kumimoji="0" lang="en-US"/>
          </a:p>
        </p:txBody>
      </p:sp>
      <p:sp>
        <p:nvSpPr>
          <p:cNvPr id="3" name="Zástupný symbol pro obrázek 2"/>
          <p:cNvSpPr>
            <a:spLocks noGrp="1"/>
          </p:cNvSpPr>
          <p:nvPr>
            <p:ph type="pic" idx="1"/>
          </p:nvPr>
        </p:nvSpPr>
        <p:spPr>
          <a:xfrm>
            <a:off x="3000375" y="609600"/>
            <a:ext cx="5867400" cy="4267200"/>
          </a:xfrm>
        </p:spPr>
        <p:txBody>
          <a:bodyPr/>
          <a:lstStyle>
            <a:lvl1pPr marL="0" indent="0">
              <a:buNone/>
              <a:defRPr sz="3200"/>
            </a:lvl1pPr>
          </a:lstStyle>
          <a:p>
            <a:r>
              <a:rPr kumimoji="0" lang="cs-CZ" smtClean="0"/>
              <a:t>Klepnutím na ikonu přidáte obrázek.</a:t>
            </a:r>
            <a:endParaRPr kumimoji="0" lang="en-US" dirty="0"/>
          </a:p>
        </p:txBody>
      </p:sp>
      <p:sp>
        <p:nvSpPr>
          <p:cNvPr id="4" name="Zástupný symbol pro text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cs-CZ" smtClean="0"/>
              <a:t>Klepnutím lze upravit styly předlohy textu.</a:t>
            </a:r>
          </a:p>
        </p:txBody>
      </p:sp>
      <p:sp>
        <p:nvSpPr>
          <p:cNvPr id="22" name="Obdélník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Zástupný symbol pro datum 4"/>
          <p:cNvSpPr>
            <a:spLocks noGrp="1"/>
          </p:cNvSpPr>
          <p:nvPr>
            <p:ph type="dt" sz="half" idx="10"/>
          </p:nvPr>
        </p:nvSpPr>
        <p:spPr>
          <a:xfrm>
            <a:off x="5788152" y="6404984"/>
            <a:ext cx="3044952" cy="365760"/>
          </a:xfrm>
        </p:spPr>
        <p:txBody>
          <a:bodyPr/>
          <a:lstStyle/>
          <a:p>
            <a:fld id="{D7C7DCF1-8A50-4D04-AD5F-8675A4802B9A}" type="datetimeFigureOut">
              <a:rPr lang="cs-CZ" smtClean="0"/>
              <a:pPr/>
              <a:t>19.3.2015</a:t>
            </a:fld>
            <a:endParaRPr lang="cs-CZ"/>
          </a:p>
        </p:txBody>
      </p:sp>
      <p:sp>
        <p:nvSpPr>
          <p:cNvPr id="6" name="Zástupný symbol pro zápatí 5"/>
          <p:cNvSpPr>
            <a:spLocks noGrp="1"/>
          </p:cNvSpPr>
          <p:nvPr>
            <p:ph type="ftr" sz="quarter" idx="11"/>
          </p:nvPr>
        </p:nvSpPr>
        <p:spPr>
          <a:xfrm>
            <a:off x="301752" y="6410848"/>
            <a:ext cx="3584448" cy="365760"/>
          </a:xfrm>
        </p:spPr>
        <p:txBody>
          <a:bodyPr/>
          <a:lstStyle/>
          <a:p>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Obdélník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Obdélník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Obdélní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Obdélník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bdélník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Zástupný symbol pro datum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D7C7DCF1-8A50-4D04-AD5F-8675A4802B9A}" type="datetimeFigureOut">
              <a:rPr lang="cs-CZ" smtClean="0"/>
              <a:pPr/>
              <a:t>19.3.2015</a:t>
            </a:fld>
            <a:endParaRPr lang="cs-CZ"/>
          </a:p>
        </p:txBody>
      </p:sp>
      <p:sp>
        <p:nvSpPr>
          <p:cNvPr id="3" name="Zástupný symbol pro zápatí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cs-CZ"/>
          </a:p>
        </p:txBody>
      </p:sp>
      <p:sp>
        <p:nvSpPr>
          <p:cNvPr id="8" name="Obdélník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Přímá spojovací čára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Elipsa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ipsa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Zástupný symbol pro číslo snímku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CD11501-D725-43FF-AF1C-EC28C8C9980A}" type="slidenum">
              <a:rPr lang="cs-CZ" smtClean="0"/>
              <a:pPr/>
              <a:t>‹#›</a:t>
            </a:fld>
            <a:endParaRPr lang="cs-CZ"/>
          </a:p>
        </p:txBody>
      </p:sp>
      <p:sp>
        <p:nvSpPr>
          <p:cNvPr id="22" name="Zástupný symbol pro nadpis 21"/>
          <p:cNvSpPr>
            <a:spLocks noGrp="1"/>
          </p:cNvSpPr>
          <p:nvPr>
            <p:ph type="title"/>
          </p:nvPr>
        </p:nvSpPr>
        <p:spPr>
          <a:xfrm>
            <a:off x="301752" y="228600"/>
            <a:ext cx="8534400" cy="758952"/>
          </a:xfrm>
          <a:prstGeom prst="rect">
            <a:avLst/>
          </a:prstGeom>
        </p:spPr>
        <p:txBody>
          <a:bodyPr vert="horz" anchor="b">
            <a:normAutofit/>
          </a:bodyPr>
          <a:lstStyle/>
          <a:p>
            <a:r>
              <a:rPr kumimoji="0" lang="cs-CZ" smtClean="0"/>
              <a:t>Klepnutím lze upravit styl předlohy nadpisů.</a:t>
            </a:r>
            <a:endParaRPr kumimoji="0" lang="en-US"/>
          </a:p>
        </p:txBody>
      </p:sp>
      <p:sp>
        <p:nvSpPr>
          <p:cNvPr id="13" name="Zástupný symbol pro text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cs-CZ" smtClean="0"/>
              <a:t>Klepnutím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ioolb.cz/docs/stesti/tisen.html"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firebrno.cz/uploads/blondynky/brozurka_blondynky_2010.pdf" TargetMode="External"/><Relationship Id="rId2" Type="http://schemas.openxmlformats.org/officeDocument/2006/relationships/hyperlink" Target="http://www.hzscr.cz/clanek/ohlaseni-mimoradne-udalosti.aspx" TargetMode="External"/><Relationship Id="rId1" Type="http://schemas.openxmlformats.org/officeDocument/2006/relationships/slideLayout" Target="../slideLayouts/slideLayout2.xml"/><Relationship Id="rId6" Type="http://schemas.openxmlformats.org/officeDocument/2006/relationships/hyperlink" Target="http://www.ordinaryangels.net/" TargetMode="External"/><Relationship Id="rId5" Type="http://schemas.openxmlformats.org/officeDocument/2006/relationships/hyperlink" Target="http://hzscr.cz/" TargetMode="External"/><Relationship Id="rId4" Type="http://schemas.openxmlformats.org/officeDocument/2006/relationships/hyperlink" Target="https://www.youtube.com/watch?v=JXzd-3YkW2U"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youtube.com/watch?v=JXzd-3YkW2U" TargetMode="External"/><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3568" y="260648"/>
            <a:ext cx="7772400" cy="792088"/>
          </a:xfrm>
        </p:spPr>
        <p:txBody>
          <a:bodyPr/>
          <a:lstStyle/>
          <a:p>
            <a:r>
              <a:rPr lang="cs-CZ" dirty="0" smtClean="0"/>
              <a:t>Tísňová volání</a:t>
            </a:r>
            <a:endParaRPr lang="cs-CZ" dirty="0"/>
          </a:p>
        </p:txBody>
      </p:sp>
      <p:sp>
        <p:nvSpPr>
          <p:cNvPr id="4" name="Podnadpis 2"/>
          <p:cNvSpPr>
            <a:spLocks noGrp="1"/>
          </p:cNvSpPr>
          <p:nvPr>
            <p:ph type="subTitle" idx="1"/>
          </p:nvPr>
        </p:nvSpPr>
        <p:spPr>
          <a:xfrm>
            <a:off x="1403648" y="1124744"/>
            <a:ext cx="6400800" cy="1752600"/>
          </a:xfrm>
        </p:spPr>
        <p:txBody>
          <a:bodyPr/>
          <a:lstStyle/>
          <a:p>
            <a:endParaRPr lang="cs-CZ" dirty="0"/>
          </a:p>
        </p:txBody>
      </p:sp>
      <p:pic>
        <p:nvPicPr>
          <p:cNvPr id="2050" name="Picture 2" descr="D:\Users\Asus\Desktop\Štěpán fotky hasiči\c54e7837e0cd0ced286cb5995327d1ab.jpg"/>
          <p:cNvPicPr>
            <a:picLocks noChangeAspect="1" noChangeArrowheads="1"/>
          </p:cNvPicPr>
          <p:nvPr/>
        </p:nvPicPr>
        <p:blipFill>
          <a:blip r:embed="rId2" cstate="print"/>
          <a:srcRect/>
          <a:stretch>
            <a:fillRect/>
          </a:stretch>
        </p:blipFill>
        <p:spPr bwMode="auto">
          <a:xfrm>
            <a:off x="2267744" y="2852936"/>
            <a:ext cx="4762500" cy="3476625"/>
          </a:xfrm>
          <a:prstGeom prst="rect">
            <a:avLst/>
          </a:prstGeom>
          <a:noFill/>
        </p:spPr>
      </p:pic>
      <p:sp>
        <p:nvSpPr>
          <p:cNvPr id="5" name="Nadpis 3"/>
          <p:cNvSpPr txBox="1">
            <a:spLocks/>
          </p:cNvSpPr>
          <p:nvPr/>
        </p:nvSpPr>
        <p:spPr>
          <a:xfrm>
            <a:off x="2267744" y="6381328"/>
            <a:ext cx="3744416" cy="288032"/>
          </a:xfrm>
          <a:prstGeom prst="rect">
            <a:avLst/>
          </a:prstGeom>
        </p:spPr>
        <p:txBody>
          <a:bodyPr vert="horz" anchor="t">
            <a:normAutofit fontScale="47500" lnSpcReduction="20000"/>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48056" marR="0" lvl="0" indent="-384048" algn="l" defTabSz="914400" rtl="0" eaLnBrk="1" fontAlgn="auto" latinLnBrk="0" hangingPunct="1">
              <a:lnSpc>
                <a:spcPct val="100000"/>
              </a:lnSpc>
              <a:spcBef>
                <a:spcPct val="20000"/>
              </a:spcBef>
              <a:spcAft>
                <a:spcPts val="0"/>
              </a:spcAft>
              <a:buClr>
                <a:schemeClr val="accent1"/>
              </a:buClr>
              <a:buSzPct val="80000"/>
              <a:tabLst/>
              <a:defRPr/>
            </a:pPr>
            <a:r>
              <a:rPr kumimoji="0" lang="cs-CZ" sz="3000" b="0" i="0" u="none" strike="noStrike" kern="1200" cap="none" spc="0" normalizeH="0" baseline="0" noProof="0" dirty="0" smtClean="0">
                <a:ln>
                  <a:noFill/>
                </a:ln>
                <a:solidFill>
                  <a:schemeClr val="tx1"/>
                </a:solidFill>
                <a:effectLst/>
                <a:uLnTx/>
                <a:uFillTx/>
                <a:latin typeface="+mn-lt"/>
                <a:ea typeface="+mn-ea"/>
                <a:cs typeface="+mn-cs"/>
              </a:rPr>
              <a:t>Obr. </a:t>
            </a:r>
            <a:r>
              <a:rPr lang="cs-CZ" sz="3000" noProof="0" dirty="0" smtClean="0"/>
              <a:t>1 Sněhová kalamita</a:t>
            </a:r>
            <a:endParaRPr kumimoji="0" lang="cs-CZ"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6"/>
          <p:cNvSpPr>
            <a:spLocks noGrp="1"/>
          </p:cNvSpPr>
          <p:nvPr>
            <p:ph type="title"/>
          </p:nvPr>
        </p:nvSpPr>
        <p:spPr>
          <a:xfrm>
            <a:off x="539552" y="260648"/>
            <a:ext cx="8229600" cy="706760"/>
          </a:xfrm>
        </p:spPr>
        <p:txBody>
          <a:bodyPr>
            <a:normAutofit/>
          </a:bodyPr>
          <a:lstStyle/>
          <a:p>
            <a:r>
              <a:rPr lang="cs-CZ" dirty="0" smtClean="0"/>
              <a:t>Jak správně volat na tísňové linky…</a:t>
            </a:r>
            <a:endParaRPr lang="cs-CZ" dirty="0"/>
          </a:p>
        </p:txBody>
      </p:sp>
      <p:sp>
        <p:nvSpPr>
          <p:cNvPr id="8" name="Zástupný symbol pro obsah 7"/>
          <p:cNvSpPr>
            <a:spLocks noGrp="1"/>
          </p:cNvSpPr>
          <p:nvPr>
            <p:ph sz="quarter" idx="1"/>
          </p:nvPr>
        </p:nvSpPr>
        <p:spPr>
          <a:xfrm>
            <a:off x="323528" y="1844824"/>
            <a:ext cx="8503920" cy="4572000"/>
          </a:xfrm>
        </p:spPr>
        <p:txBody>
          <a:bodyPr>
            <a:normAutofit/>
          </a:bodyPr>
          <a:lstStyle/>
          <a:p>
            <a:r>
              <a:rPr lang="cs-CZ" dirty="0" smtClean="0"/>
              <a:t>Vždy zvolte to správné číslo.</a:t>
            </a:r>
          </a:p>
          <a:p>
            <a:r>
              <a:rPr lang="cs-CZ" dirty="0" smtClean="0"/>
              <a:t>Pokud si nevzpomenete přímo na číslo tísňové linky, kterou potřebujete nevadí, přepojí vás, </a:t>
            </a:r>
            <a:r>
              <a:rPr lang="cs-CZ" dirty="0" smtClean="0">
                <a:solidFill>
                  <a:srgbClr val="FF0000"/>
                </a:solidFill>
              </a:rPr>
              <a:t>ale nezapomeňte že „hrajete s časem!“</a:t>
            </a:r>
          </a:p>
          <a:p>
            <a:r>
              <a:rPr lang="cs-CZ" dirty="0" smtClean="0"/>
              <a:t>Než začnete volat uklidněte se a zorientujte se, </a:t>
            </a:r>
            <a:r>
              <a:rPr lang="cs-CZ" dirty="0" smtClean="0">
                <a:solidFill>
                  <a:srgbClr val="FF0000"/>
                </a:solidFill>
              </a:rPr>
              <a:t>operátor bude potřebovat vaši plnou soustředěnost!</a:t>
            </a:r>
          </a:p>
          <a:p>
            <a:r>
              <a:rPr lang="cs-CZ" dirty="0" smtClean="0">
                <a:solidFill>
                  <a:srgbClr val="FF0000"/>
                </a:solidFill>
              </a:rPr>
              <a:t>Hovor ukončujte pouze s dovolením operátora tísňové linky a při příjezdu složky IZS!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188640"/>
            <a:ext cx="8229600" cy="922784"/>
          </a:xfrm>
        </p:spPr>
        <p:txBody>
          <a:bodyPr>
            <a:normAutofit fontScale="90000"/>
          </a:bodyPr>
          <a:lstStyle/>
          <a:p>
            <a:r>
              <a:rPr lang="cs-CZ" dirty="0" smtClean="0"/>
              <a:t>Postup při komunikaci s operátorem tísňové linky</a:t>
            </a:r>
            <a:endParaRPr lang="cs-CZ" dirty="0"/>
          </a:p>
        </p:txBody>
      </p:sp>
      <p:sp>
        <p:nvSpPr>
          <p:cNvPr id="3" name="Zástupný symbol pro obsah 2"/>
          <p:cNvSpPr>
            <a:spLocks noGrp="1"/>
          </p:cNvSpPr>
          <p:nvPr>
            <p:ph sz="quarter" idx="1"/>
          </p:nvPr>
        </p:nvSpPr>
        <p:spPr>
          <a:xfrm>
            <a:off x="179512" y="1772816"/>
            <a:ext cx="8229600" cy="4325112"/>
          </a:xfrm>
        </p:spPr>
        <p:txBody>
          <a:bodyPr>
            <a:normAutofit/>
          </a:bodyPr>
          <a:lstStyle/>
          <a:p>
            <a:pPr marL="624078" lvl="0" indent="-514350">
              <a:buFont typeface="+mj-lt"/>
              <a:buAutoNum type="arabicParenR"/>
            </a:pPr>
            <a:r>
              <a:rPr lang="cs-CZ" b="1" dirty="0" smtClean="0"/>
              <a:t>CO SE STALO…</a:t>
            </a:r>
            <a:endParaRPr lang="cs-CZ" dirty="0" smtClean="0"/>
          </a:p>
          <a:p>
            <a:pPr marL="624078" lvl="0" indent="-514350">
              <a:buFont typeface="+mj-lt"/>
              <a:buAutoNum type="arabicParenR"/>
            </a:pPr>
            <a:endParaRPr lang="cs-CZ" dirty="0" smtClean="0"/>
          </a:p>
          <a:p>
            <a:pPr marL="624078" lvl="0" indent="-514350">
              <a:buFont typeface="+mj-lt"/>
              <a:buAutoNum type="arabicParenR"/>
            </a:pPr>
            <a:r>
              <a:rPr lang="cs-CZ" b="1" dirty="0" smtClean="0"/>
              <a:t>KDE SE TO STALO…</a:t>
            </a:r>
            <a:endParaRPr lang="cs-CZ" dirty="0" smtClean="0"/>
          </a:p>
          <a:p>
            <a:pPr marL="624078" lvl="0" indent="-514350">
              <a:buFont typeface="+mj-lt"/>
              <a:buAutoNum type="arabicParenR"/>
            </a:pPr>
            <a:endParaRPr lang="cs-CZ" dirty="0" smtClean="0"/>
          </a:p>
          <a:p>
            <a:pPr marL="624078" lvl="0" indent="-514350">
              <a:buFont typeface="+mj-lt"/>
              <a:buAutoNum type="arabicParenR"/>
            </a:pPr>
            <a:r>
              <a:rPr lang="cs-CZ" b="1" dirty="0" smtClean="0"/>
              <a:t>KDO VOLÁ…</a:t>
            </a:r>
            <a:endParaRPr lang="cs-CZ" dirty="0"/>
          </a:p>
        </p:txBody>
      </p:sp>
      <p:pic>
        <p:nvPicPr>
          <p:cNvPr id="1026" name="Picture 2" descr="D:\Users\Asus\Desktop\Hasiči\Foto and pictures\P1030281.JPG"/>
          <p:cNvPicPr>
            <a:picLocks noChangeAspect="1" noChangeArrowheads="1"/>
          </p:cNvPicPr>
          <p:nvPr/>
        </p:nvPicPr>
        <p:blipFill>
          <a:blip r:embed="rId2" cstate="print"/>
          <a:srcRect/>
          <a:stretch>
            <a:fillRect/>
          </a:stretch>
        </p:blipFill>
        <p:spPr bwMode="auto">
          <a:xfrm>
            <a:off x="4427984" y="2492896"/>
            <a:ext cx="4357047" cy="3267890"/>
          </a:xfrm>
          <a:prstGeom prst="rect">
            <a:avLst/>
          </a:prstGeom>
          <a:noFill/>
        </p:spPr>
      </p:pic>
      <p:sp>
        <p:nvSpPr>
          <p:cNvPr id="6" name="Nadpis 3"/>
          <p:cNvSpPr txBox="1">
            <a:spLocks/>
          </p:cNvSpPr>
          <p:nvPr/>
        </p:nvSpPr>
        <p:spPr>
          <a:xfrm>
            <a:off x="4427984" y="5877272"/>
            <a:ext cx="3744416" cy="288032"/>
          </a:xfrm>
          <a:prstGeom prst="rect">
            <a:avLst/>
          </a:prstGeom>
        </p:spPr>
        <p:txBody>
          <a:bodyPr vert="horz" anchor="t">
            <a:normAutofit fontScale="47500" lnSpcReduction="20000"/>
          </a:bodyPr>
          <a:lstStyle/>
          <a:p>
            <a:pPr marL="448056" marR="0" lvl="0" indent="-384048" algn="l" defTabSz="914400" rtl="0" eaLnBrk="1" fontAlgn="auto" latinLnBrk="0" hangingPunct="1">
              <a:lnSpc>
                <a:spcPct val="100000"/>
              </a:lnSpc>
              <a:spcBef>
                <a:spcPct val="20000"/>
              </a:spcBef>
              <a:spcAft>
                <a:spcPts val="0"/>
              </a:spcAft>
              <a:buClr>
                <a:schemeClr val="accent1"/>
              </a:buClr>
              <a:buSzPct val="80000"/>
              <a:tabLst/>
              <a:defRPr/>
            </a:pPr>
            <a:r>
              <a:rPr kumimoji="0" lang="cs-CZ" sz="3000" b="0" i="0" u="none" strike="noStrike" kern="1200" cap="none" spc="0" normalizeH="0" baseline="0" noProof="0" dirty="0" smtClean="0">
                <a:ln>
                  <a:noFill/>
                </a:ln>
                <a:solidFill>
                  <a:schemeClr val="tx1"/>
                </a:solidFill>
                <a:effectLst/>
                <a:uLnTx/>
                <a:uFillTx/>
                <a:latin typeface="+mn-lt"/>
                <a:ea typeface="+mn-ea"/>
                <a:cs typeface="+mn-cs"/>
              </a:rPr>
              <a:t>Obr. 10</a:t>
            </a:r>
            <a:r>
              <a:rPr kumimoji="0" lang="cs-CZ" sz="3000" b="0" i="0" u="none" strike="noStrike" kern="1200" cap="none" spc="0" normalizeH="0" noProof="0" dirty="0" smtClean="0">
                <a:ln>
                  <a:noFill/>
                </a:ln>
                <a:solidFill>
                  <a:schemeClr val="tx1"/>
                </a:solidFill>
                <a:effectLst/>
                <a:uLnTx/>
                <a:uFillTx/>
                <a:latin typeface="+mn-lt"/>
                <a:ea typeface="+mn-ea"/>
                <a:cs typeface="+mn-cs"/>
              </a:rPr>
              <a:t> </a:t>
            </a:r>
            <a:r>
              <a:rPr kumimoji="0" lang="cs-CZ" sz="3000" b="0" i="0" u="none" strike="noStrike" kern="1200" cap="none" spc="0" normalizeH="0" baseline="0" noProof="0" dirty="0" smtClean="0">
                <a:ln>
                  <a:noFill/>
                </a:ln>
                <a:solidFill>
                  <a:schemeClr val="tx1"/>
                </a:solidFill>
                <a:effectLst/>
                <a:uLnTx/>
                <a:uFillTx/>
                <a:latin typeface="+mn-lt"/>
                <a:ea typeface="+mn-ea"/>
                <a:cs typeface="+mn-cs"/>
              </a:rPr>
              <a:t>Tísňové volání</a:t>
            </a:r>
            <a:endParaRPr kumimoji="0" lang="cs-CZ"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Co se stalo?</a:t>
            </a:r>
            <a:endParaRPr lang="cs-CZ" dirty="0"/>
          </a:p>
        </p:txBody>
      </p:sp>
      <p:sp>
        <p:nvSpPr>
          <p:cNvPr id="3" name="Zástupný symbol pro obsah 2"/>
          <p:cNvSpPr>
            <a:spLocks noGrp="1"/>
          </p:cNvSpPr>
          <p:nvPr>
            <p:ph sz="quarter" idx="1"/>
          </p:nvPr>
        </p:nvSpPr>
        <p:spPr>
          <a:xfrm>
            <a:off x="323528" y="1988840"/>
            <a:ext cx="8503920" cy="4572000"/>
          </a:xfrm>
        </p:spPr>
        <p:txBody>
          <a:bodyPr/>
          <a:lstStyle/>
          <a:p>
            <a:r>
              <a:rPr lang="cs-CZ" b="1" dirty="0" smtClean="0"/>
              <a:t>Popis události </a:t>
            </a:r>
            <a:r>
              <a:rPr lang="cs-CZ" dirty="0" smtClean="0"/>
              <a:t>(srazila se 2 auta, hoří byt v panelového domu ve 3. poschodí…)</a:t>
            </a:r>
          </a:p>
          <a:p>
            <a:r>
              <a:rPr lang="cs-CZ" b="1" dirty="0" smtClean="0"/>
              <a:t>kolik osob </a:t>
            </a:r>
            <a:r>
              <a:rPr lang="cs-CZ" b="1" smtClean="0"/>
              <a:t>je </a:t>
            </a:r>
            <a:r>
              <a:rPr lang="cs-CZ" b="1" smtClean="0"/>
              <a:t>zraněných </a:t>
            </a:r>
            <a:r>
              <a:rPr lang="cs-CZ" dirty="0" smtClean="0"/>
              <a:t>(je tu 1 osoba, která nedýchá</a:t>
            </a:r>
            <a:r>
              <a:rPr lang="en-US" dirty="0" smtClean="0"/>
              <a:t>; </a:t>
            </a:r>
            <a:r>
              <a:rPr lang="cs-CZ" dirty="0" smtClean="0"/>
              <a:t>je tu více jak 10 zraněných…).</a:t>
            </a:r>
            <a:endParaRPr lang="cs-CZ"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Kde se to stalo?</a:t>
            </a:r>
            <a:endParaRPr lang="cs-CZ" dirty="0"/>
          </a:p>
        </p:txBody>
      </p:sp>
      <p:sp>
        <p:nvSpPr>
          <p:cNvPr id="3" name="Zástupný symbol pro obsah 2"/>
          <p:cNvSpPr>
            <a:spLocks noGrp="1"/>
          </p:cNvSpPr>
          <p:nvPr>
            <p:ph sz="quarter" idx="1"/>
          </p:nvPr>
        </p:nvSpPr>
        <p:spPr>
          <a:xfrm>
            <a:off x="323528" y="1844824"/>
            <a:ext cx="8503920" cy="4572000"/>
          </a:xfrm>
        </p:spPr>
        <p:txBody>
          <a:bodyPr/>
          <a:lstStyle/>
          <a:p>
            <a:r>
              <a:rPr lang="cs-CZ" b="1" dirty="0" smtClean="0"/>
              <a:t>Přesná adresa i s městem </a:t>
            </a:r>
            <a:r>
              <a:rPr lang="cs-CZ" dirty="0" smtClean="0"/>
              <a:t>(pokud je např. volající z Blanska a vytočí číslo 150 – dovolá se do Brna na KOPIS = krajské operační a informační středisko),</a:t>
            </a:r>
          </a:p>
          <a:p>
            <a:r>
              <a:rPr lang="cs-CZ" b="1" dirty="0" smtClean="0"/>
              <a:t>nebo popis místa </a:t>
            </a:r>
            <a:r>
              <a:rPr lang="cs-CZ" dirty="0" smtClean="0"/>
              <a:t>(operátorovi se zobrazí přibližná pozici toho, kde stojíte podle signálu který přijímáte)</a:t>
            </a:r>
            <a:endParaRPr lang="cs-CZ"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Kdo volá?</a:t>
            </a:r>
            <a:endParaRPr lang="cs-CZ" dirty="0"/>
          </a:p>
        </p:txBody>
      </p:sp>
      <p:sp>
        <p:nvSpPr>
          <p:cNvPr id="3" name="Zástupný symbol pro obsah 2"/>
          <p:cNvSpPr>
            <a:spLocks noGrp="1"/>
          </p:cNvSpPr>
          <p:nvPr>
            <p:ph sz="quarter" idx="1"/>
          </p:nvPr>
        </p:nvSpPr>
        <p:spPr>
          <a:xfrm>
            <a:off x="323528" y="1844824"/>
            <a:ext cx="8503920" cy="4572000"/>
          </a:xfrm>
        </p:spPr>
        <p:txBody>
          <a:bodyPr/>
          <a:lstStyle/>
          <a:p>
            <a:pPr lvl="0"/>
            <a:r>
              <a:rPr lang="cs-CZ" b="1" dirty="0" smtClean="0"/>
              <a:t>Jméno a kontakt na volajícího </a:t>
            </a:r>
            <a:r>
              <a:rPr lang="cs-CZ" dirty="0" smtClean="0"/>
              <a:t>(nahlaste i svoje telefonní číslo z důvodu toho, že pokud voláte z blokovaného telefonu, nebo nejste v místě se signálním pokrytím, na centrále se zobrazí pouze váš IMEI)</a:t>
            </a:r>
          </a:p>
          <a:p>
            <a:endParaRPr lang="cs-CZ"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39552" y="332656"/>
            <a:ext cx="8229600" cy="706760"/>
          </a:xfrm>
        </p:spPr>
        <p:txBody>
          <a:bodyPr>
            <a:normAutofit/>
          </a:bodyPr>
          <a:lstStyle/>
          <a:p>
            <a:r>
              <a:rPr lang="cs-CZ" dirty="0" smtClean="0"/>
              <a:t>Příklad ohlášení mimořádné události</a:t>
            </a:r>
            <a:endParaRPr lang="cs-CZ" dirty="0"/>
          </a:p>
        </p:txBody>
      </p:sp>
      <p:sp>
        <p:nvSpPr>
          <p:cNvPr id="3" name="Zástupný symbol pro obsah 2"/>
          <p:cNvSpPr>
            <a:spLocks noGrp="1"/>
          </p:cNvSpPr>
          <p:nvPr>
            <p:ph sz="quarter" idx="1"/>
          </p:nvPr>
        </p:nvSpPr>
        <p:spPr>
          <a:xfrm>
            <a:off x="395536" y="2209800"/>
            <a:ext cx="8229600" cy="4648200"/>
          </a:xfrm>
        </p:spPr>
        <p:txBody>
          <a:bodyPr/>
          <a:lstStyle/>
          <a:p>
            <a:pPr>
              <a:buNone/>
            </a:pPr>
            <a:r>
              <a:rPr lang="cs-CZ" dirty="0" smtClean="0"/>
              <a:t>	„Dobrý den, srazila se 2 osobní vozidla a je zde 5 zraněných. Nehoda se stala na křižovatce Lidické a </a:t>
            </a:r>
            <a:r>
              <a:rPr lang="cs-CZ" dirty="0" err="1" smtClean="0"/>
              <a:t>Antonínské</a:t>
            </a:r>
            <a:r>
              <a:rPr lang="cs-CZ" dirty="0" smtClean="0"/>
              <a:t> ulice v Brně. Jmenuji se Petr Novák a moje číslo je …“</a:t>
            </a:r>
          </a:p>
          <a:p>
            <a:pPr>
              <a:buNone/>
            </a:pPr>
            <a:endParaRPr lang="cs-CZ" dirty="0" smtClean="0"/>
          </a:p>
          <a:p>
            <a:r>
              <a:rPr lang="cs-CZ" dirty="0" smtClean="0"/>
              <a:t>dále se řiďte podle pokynů operátora</a:t>
            </a:r>
            <a:endParaRPr lang="cs-CZ"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395536" y="836712"/>
            <a:ext cx="8229600" cy="216024"/>
          </a:xfrm>
        </p:spPr>
        <p:txBody>
          <a:bodyPr>
            <a:noAutofit/>
          </a:bodyPr>
          <a:lstStyle/>
          <a:p>
            <a:r>
              <a:rPr lang="cs-CZ" sz="2800" dirty="0" smtClean="0"/>
              <a:t>Jak by ohlášení mimořádné události na tísňovou linku vypadat NEMĚLO</a:t>
            </a:r>
            <a:endParaRPr lang="cs-CZ" sz="2800" dirty="0"/>
          </a:p>
        </p:txBody>
      </p:sp>
      <p:sp>
        <p:nvSpPr>
          <p:cNvPr id="3" name="Zástupný symbol pro obsah 2"/>
          <p:cNvSpPr>
            <a:spLocks noGrp="1"/>
          </p:cNvSpPr>
          <p:nvPr>
            <p:ph sz="quarter" idx="1"/>
          </p:nvPr>
        </p:nvSpPr>
        <p:spPr>
          <a:xfrm>
            <a:off x="323528" y="1484784"/>
            <a:ext cx="7920880" cy="5373216"/>
          </a:xfrm>
        </p:spPr>
        <p:txBody>
          <a:bodyPr>
            <a:normAutofit fontScale="47500" lnSpcReduction="20000"/>
          </a:bodyPr>
          <a:lstStyle/>
          <a:p>
            <a:pPr>
              <a:buNone/>
            </a:pPr>
            <a:r>
              <a:rPr lang="cs-CZ" dirty="0" smtClean="0"/>
              <a:t>     	Operátorka: Hasiči Praha.</a:t>
            </a:r>
            <a:br>
              <a:rPr lang="cs-CZ" dirty="0" smtClean="0"/>
            </a:br>
            <a:r>
              <a:rPr lang="cs-CZ" dirty="0" smtClean="0"/>
              <a:t>Oznamovatel: Prosím vás rychle Praha </a:t>
            </a:r>
            <a:r>
              <a:rPr lang="cs-CZ" dirty="0" err="1" smtClean="0"/>
              <a:t>Zličín</a:t>
            </a:r>
            <a:r>
              <a:rPr lang="cs-CZ" dirty="0" smtClean="0"/>
              <a:t>, Úzká 5.</a:t>
            </a:r>
            <a:br>
              <a:rPr lang="cs-CZ" dirty="0" smtClean="0"/>
            </a:br>
            <a:r>
              <a:rPr lang="cs-CZ" dirty="0" smtClean="0"/>
              <a:t>Operátorka: Co potřebujete?</a:t>
            </a:r>
            <a:br>
              <a:rPr lang="cs-CZ" dirty="0" smtClean="0"/>
            </a:br>
            <a:r>
              <a:rPr lang="cs-CZ" dirty="0" smtClean="0"/>
              <a:t>Oznamovatel: Hasiče.</a:t>
            </a:r>
            <a:br>
              <a:rPr lang="cs-CZ" dirty="0" smtClean="0"/>
            </a:br>
            <a:r>
              <a:rPr lang="cs-CZ" dirty="0" smtClean="0"/>
              <a:t>Operátorka: A kde, ještě jednou ulici?</a:t>
            </a:r>
            <a:br>
              <a:rPr lang="cs-CZ" dirty="0" smtClean="0"/>
            </a:br>
            <a:r>
              <a:rPr lang="cs-CZ" dirty="0" smtClean="0"/>
              <a:t>Oznamovatel: Úzká, </a:t>
            </a:r>
            <a:r>
              <a:rPr lang="cs-CZ" dirty="0" err="1" smtClean="0"/>
              <a:t>Úzká</a:t>
            </a:r>
            <a:r>
              <a:rPr lang="cs-CZ" dirty="0" smtClean="0"/>
              <a:t>.</a:t>
            </a:r>
            <a:br>
              <a:rPr lang="cs-CZ" dirty="0" smtClean="0"/>
            </a:br>
            <a:r>
              <a:rPr lang="cs-CZ" dirty="0" smtClean="0"/>
              <a:t>Operátorka: Co se stalo?</a:t>
            </a:r>
            <a:br>
              <a:rPr lang="cs-CZ" dirty="0" smtClean="0"/>
            </a:br>
            <a:r>
              <a:rPr lang="cs-CZ" dirty="0" smtClean="0"/>
              <a:t>Oznamovatel: Hoří, mám tu 2 malý děti, co tady asi.</a:t>
            </a:r>
            <a:br>
              <a:rPr lang="cs-CZ" dirty="0" smtClean="0"/>
            </a:br>
            <a:r>
              <a:rPr lang="cs-CZ" dirty="0" smtClean="0"/>
              <a:t>Operátorka: V jakém patře? Uklidněte se.</a:t>
            </a:r>
            <a:br>
              <a:rPr lang="cs-CZ" dirty="0" smtClean="0"/>
            </a:br>
            <a:r>
              <a:rPr lang="cs-CZ" dirty="0" smtClean="0"/>
              <a:t>Oznamovatel: Do… (</a:t>
            </a:r>
            <a:r>
              <a:rPr lang="cs-CZ" i="1" dirty="0" smtClean="0"/>
              <a:t>vulgarismy)</a:t>
            </a:r>
            <a:br>
              <a:rPr lang="cs-CZ" i="1" dirty="0" smtClean="0"/>
            </a:br>
            <a:r>
              <a:rPr lang="cs-CZ" dirty="0" smtClean="0"/>
              <a:t>Operátorka: Uklidněte se.</a:t>
            </a:r>
            <a:br>
              <a:rPr lang="cs-CZ" dirty="0" smtClean="0"/>
            </a:br>
            <a:r>
              <a:rPr lang="cs-CZ" dirty="0" smtClean="0"/>
              <a:t>Oznamovatel: </a:t>
            </a:r>
            <a:r>
              <a:rPr lang="cs-CZ" dirty="0" err="1" smtClean="0"/>
              <a:t>Rodinnej</a:t>
            </a:r>
            <a:r>
              <a:rPr lang="cs-CZ" dirty="0" smtClean="0"/>
              <a:t> dům.</a:t>
            </a:r>
            <a:br>
              <a:rPr lang="cs-CZ" dirty="0" smtClean="0"/>
            </a:br>
            <a:r>
              <a:rPr lang="cs-CZ" dirty="0" smtClean="0"/>
              <a:t>Operátorka: Rodinný dům? Uklidněte se. Jak je veliký?</a:t>
            </a:r>
            <a:br>
              <a:rPr lang="cs-CZ" dirty="0" smtClean="0"/>
            </a:br>
            <a:r>
              <a:rPr lang="cs-CZ" dirty="0" smtClean="0"/>
              <a:t>Oznamovatel: 2 patra.</a:t>
            </a:r>
            <a:br>
              <a:rPr lang="cs-CZ" dirty="0" smtClean="0"/>
            </a:br>
            <a:r>
              <a:rPr lang="cs-CZ" dirty="0" smtClean="0"/>
              <a:t>Operátorka: Vy jste na místě? V bytě?</a:t>
            </a:r>
            <a:br>
              <a:rPr lang="cs-CZ" dirty="0" smtClean="0"/>
            </a:br>
            <a:r>
              <a:rPr lang="cs-CZ" dirty="0" smtClean="0"/>
              <a:t>Oznamovatel: V baráku, chytla nám tam elektrika, panebože.</a:t>
            </a:r>
            <a:br>
              <a:rPr lang="cs-CZ" dirty="0" smtClean="0"/>
            </a:br>
            <a:r>
              <a:rPr lang="cs-CZ" dirty="0" smtClean="0"/>
              <a:t>Operátorka: Elektřina? Dobře, vy nemůžete ven z domu?</a:t>
            </a:r>
            <a:br>
              <a:rPr lang="cs-CZ" dirty="0" smtClean="0"/>
            </a:br>
            <a:r>
              <a:rPr lang="cs-CZ" dirty="0" smtClean="0"/>
              <a:t>Oznamovatel: Jsem venku, můžete sem někoho poslat, do…(</a:t>
            </a:r>
            <a:r>
              <a:rPr lang="cs-CZ" i="1" dirty="0" smtClean="0"/>
              <a:t>vulgarism</a:t>
            </a:r>
            <a:r>
              <a:rPr lang="cs-CZ" dirty="0" smtClean="0"/>
              <a:t>y)</a:t>
            </a:r>
            <a:br>
              <a:rPr lang="cs-CZ" dirty="0" smtClean="0"/>
            </a:br>
            <a:r>
              <a:rPr lang="cs-CZ" dirty="0" smtClean="0"/>
              <a:t>Operátorka: Uklidněte se, poslouchejte mě, nenadávejte. Jste venku s dětmi?</a:t>
            </a:r>
            <a:br>
              <a:rPr lang="cs-CZ" dirty="0" smtClean="0"/>
            </a:br>
            <a:r>
              <a:rPr lang="cs-CZ" dirty="0" smtClean="0"/>
              <a:t>Oznamovatel: Jo, jsem venku s </a:t>
            </a:r>
            <a:r>
              <a:rPr lang="cs-CZ" dirty="0" err="1" smtClean="0"/>
              <a:t>dětma</a:t>
            </a:r>
            <a:r>
              <a:rPr lang="cs-CZ" dirty="0" smtClean="0"/>
              <a:t>.</a:t>
            </a:r>
            <a:br>
              <a:rPr lang="cs-CZ" dirty="0" smtClean="0"/>
            </a:br>
            <a:r>
              <a:rPr lang="cs-CZ" dirty="0" smtClean="0"/>
              <a:t>Operátorka: Dobře, jedeme tam, uklidněte se, jedeme tam.</a:t>
            </a:r>
            <a:br>
              <a:rPr lang="cs-CZ" dirty="0" smtClean="0"/>
            </a:br>
            <a:r>
              <a:rPr lang="cs-CZ" dirty="0" smtClean="0"/>
              <a:t>Oznamovatel: Pošlete někoho, do…(</a:t>
            </a:r>
            <a:r>
              <a:rPr lang="cs-CZ" i="1" dirty="0" smtClean="0"/>
              <a:t>vulgarismy)</a:t>
            </a:r>
            <a:r>
              <a:rPr lang="cs-CZ" dirty="0" smtClean="0"/>
              <a:t/>
            </a:r>
            <a:br>
              <a:rPr lang="cs-CZ" dirty="0" smtClean="0"/>
            </a:br>
            <a:r>
              <a:rPr lang="cs-CZ" dirty="0" smtClean="0"/>
              <a:t>Operátorka: Kolega to přebírá a posílá jednotku, nenadávejte, uklidněte se. Já se potřebuji zeptat, laskavě se uklidněte, neřvěte na mě…Oznamovatel: Já se neuklidním, já tu mám 2 malý děti, hodinu se mě vyptáváte na… (</a:t>
            </a:r>
            <a:r>
              <a:rPr lang="cs-CZ" i="1" dirty="0" smtClean="0"/>
              <a:t>vulgarismy)</a:t>
            </a:r>
            <a:r>
              <a:rPr lang="cs-CZ" dirty="0" smtClean="0"/>
              <a:t/>
            </a:r>
            <a:br>
              <a:rPr lang="cs-CZ" dirty="0" smtClean="0"/>
            </a:br>
            <a:r>
              <a:rPr lang="cs-CZ" dirty="0" smtClean="0"/>
              <a:t>Operátorka: Jste zraněn, potřebujete záchranku? Uklidněte se.</a:t>
            </a:r>
            <a:br>
              <a:rPr lang="cs-CZ" dirty="0" smtClean="0"/>
            </a:br>
            <a:r>
              <a:rPr lang="cs-CZ" dirty="0" smtClean="0"/>
              <a:t>Oznamovatel: Nejsme.</a:t>
            </a:r>
            <a:br>
              <a:rPr lang="cs-CZ" dirty="0" smtClean="0"/>
            </a:br>
            <a:r>
              <a:rPr lang="cs-CZ" dirty="0" smtClean="0"/>
              <a:t>Operátorka: Dobře, jedeme na místo.</a:t>
            </a:r>
            <a:br>
              <a:rPr lang="cs-CZ" dirty="0" smtClean="0"/>
            </a:br>
            <a:r>
              <a:rPr lang="cs-CZ" dirty="0" smtClean="0"/>
              <a:t>Hovor ukončen.</a:t>
            </a:r>
            <a:endParaRPr lang="cs-CZ"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Povodně</a:t>
            </a:r>
            <a:endParaRPr lang="cs-CZ" dirty="0"/>
          </a:p>
        </p:txBody>
      </p:sp>
      <p:sp>
        <p:nvSpPr>
          <p:cNvPr id="3" name="Zástupný symbol pro obsah 2"/>
          <p:cNvSpPr>
            <a:spLocks noGrp="1"/>
          </p:cNvSpPr>
          <p:nvPr>
            <p:ph sz="quarter" idx="1"/>
          </p:nvPr>
        </p:nvSpPr>
        <p:spPr>
          <a:xfrm>
            <a:off x="395536" y="1916832"/>
            <a:ext cx="8503920" cy="4572000"/>
          </a:xfrm>
        </p:spPr>
        <p:txBody>
          <a:bodyPr/>
          <a:lstStyle/>
          <a:p>
            <a:r>
              <a:rPr lang="cs-CZ" b="1" dirty="0" smtClean="0"/>
              <a:t>„</a:t>
            </a:r>
            <a:r>
              <a:rPr lang="cs-CZ" b="1" i="1" dirty="0" smtClean="0"/>
              <a:t>Přechodné výrazné zvýšení hladiny vodních toků nebo jiných povrchových vod, při kterém voda již zaplavuje území mimo koryto vodního toku a může způsobit škody anebo voda nemůže dočasně přirozeným způsobem odtékat z určitého území nebo je její odtok nedostatečný, případně dochází k zaplavení území při soustředěném odtoku srážkových vod.</a:t>
            </a:r>
            <a:r>
              <a:rPr lang="cs-CZ" b="1" dirty="0" smtClean="0"/>
              <a:t>“</a:t>
            </a:r>
            <a:r>
              <a:rPr lang="cs-CZ" dirty="0" smtClean="0"/>
              <a:t> (HZS JMK, [online], 2011)</a:t>
            </a:r>
            <a:endParaRPr lang="cs-CZ"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sz="quarter" idx="1"/>
          </p:nvPr>
        </p:nvSpPr>
        <p:spPr>
          <a:xfrm>
            <a:off x="251520" y="1556792"/>
            <a:ext cx="4320480" cy="4680520"/>
          </a:xfrm>
        </p:spPr>
        <p:txBody>
          <a:bodyPr>
            <a:normAutofit/>
          </a:bodyPr>
          <a:lstStyle/>
          <a:p>
            <a:r>
              <a:rPr lang="cs-CZ" dirty="0" smtClean="0"/>
              <a:t>nejčastější  z mimořádných událostí v ČR</a:t>
            </a:r>
          </a:p>
          <a:p>
            <a:pPr>
              <a:buNone/>
            </a:pPr>
            <a:endParaRPr lang="cs-CZ" b="1" u="sng" dirty="0" smtClean="0"/>
          </a:p>
          <a:p>
            <a:pPr>
              <a:buNone/>
            </a:pPr>
            <a:r>
              <a:rPr lang="cs-CZ" b="1" u="sng" dirty="0" smtClean="0"/>
              <a:t>Rozdělujeme:</a:t>
            </a:r>
          </a:p>
          <a:p>
            <a:r>
              <a:rPr lang="cs-CZ" dirty="0" smtClean="0"/>
              <a:t>přirozená povodeň (přírodní jevy),</a:t>
            </a:r>
          </a:p>
          <a:p>
            <a:r>
              <a:rPr lang="cs-CZ" dirty="0" smtClean="0"/>
              <a:t>zvláštní povodeň (civilizační jevy).</a:t>
            </a:r>
            <a:endParaRPr lang="cs-CZ" dirty="0"/>
          </a:p>
        </p:txBody>
      </p:sp>
      <p:pic>
        <p:nvPicPr>
          <p:cNvPr id="2050" name="Picture 2" descr="D:\Users\Asus\Desktop\HZS JMK\141.jpg"/>
          <p:cNvPicPr>
            <a:picLocks noChangeAspect="1" noChangeArrowheads="1"/>
          </p:cNvPicPr>
          <p:nvPr/>
        </p:nvPicPr>
        <p:blipFill>
          <a:blip r:embed="rId2" cstate="print"/>
          <a:srcRect/>
          <a:stretch>
            <a:fillRect/>
          </a:stretch>
        </p:blipFill>
        <p:spPr bwMode="auto">
          <a:xfrm>
            <a:off x="4572000" y="2204864"/>
            <a:ext cx="4176463" cy="3130782"/>
          </a:xfrm>
          <a:prstGeom prst="rect">
            <a:avLst/>
          </a:prstGeom>
          <a:noFill/>
        </p:spPr>
      </p:pic>
      <p:sp>
        <p:nvSpPr>
          <p:cNvPr id="5" name="Nadpis 3"/>
          <p:cNvSpPr txBox="1">
            <a:spLocks/>
          </p:cNvSpPr>
          <p:nvPr/>
        </p:nvSpPr>
        <p:spPr>
          <a:xfrm>
            <a:off x="4572000" y="5373216"/>
            <a:ext cx="3744416" cy="288032"/>
          </a:xfrm>
          <a:prstGeom prst="rect">
            <a:avLst/>
          </a:prstGeom>
        </p:spPr>
        <p:txBody>
          <a:bodyPr vert="horz" anchor="t">
            <a:normAutofit fontScale="47500" lnSpcReduction="20000"/>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48056" marR="0" lvl="0" indent="-384048" algn="l" defTabSz="914400" rtl="0" eaLnBrk="1" fontAlgn="auto" latinLnBrk="0" hangingPunct="1">
              <a:lnSpc>
                <a:spcPct val="100000"/>
              </a:lnSpc>
              <a:spcBef>
                <a:spcPct val="20000"/>
              </a:spcBef>
              <a:spcAft>
                <a:spcPts val="0"/>
              </a:spcAft>
              <a:buClr>
                <a:schemeClr val="accent1"/>
              </a:buClr>
              <a:buSzPct val="80000"/>
              <a:tabLst/>
              <a:defRPr/>
            </a:pPr>
            <a:r>
              <a:rPr kumimoji="0" lang="cs-CZ" sz="3000" b="0" i="0" u="none" strike="noStrike" kern="1200" cap="none" spc="0" normalizeH="0" baseline="0" noProof="0" dirty="0" smtClean="0">
                <a:ln>
                  <a:noFill/>
                </a:ln>
                <a:solidFill>
                  <a:schemeClr val="tx1"/>
                </a:solidFill>
                <a:effectLst/>
                <a:uLnTx/>
                <a:uFillTx/>
                <a:latin typeface="+mn-lt"/>
                <a:ea typeface="+mn-ea"/>
                <a:cs typeface="+mn-cs"/>
              </a:rPr>
              <a:t>Obr. 11 Povodně 2013 Čechy</a:t>
            </a:r>
            <a:endParaRPr kumimoji="0" lang="cs-CZ"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3600" dirty="0" smtClean="0"/>
              <a:t>Stupně povodňové aktivity (SPA)</a:t>
            </a:r>
            <a:endParaRPr lang="cs-CZ" sz="3600" dirty="0"/>
          </a:p>
        </p:txBody>
      </p:sp>
      <p:sp>
        <p:nvSpPr>
          <p:cNvPr id="3" name="Zástupný symbol pro obsah 2"/>
          <p:cNvSpPr>
            <a:spLocks noGrp="1"/>
          </p:cNvSpPr>
          <p:nvPr>
            <p:ph sz="quarter" idx="1"/>
          </p:nvPr>
        </p:nvSpPr>
        <p:spPr>
          <a:xfrm>
            <a:off x="251520" y="1556792"/>
            <a:ext cx="7992888" cy="5029200"/>
          </a:xfrm>
        </p:spPr>
        <p:txBody>
          <a:bodyPr>
            <a:normAutofit lnSpcReduction="10000"/>
          </a:bodyPr>
          <a:lstStyle/>
          <a:p>
            <a:pPr lvl="0">
              <a:buNone/>
            </a:pPr>
            <a:r>
              <a:rPr lang="cs-CZ" sz="2200" b="1" dirty="0" smtClean="0"/>
              <a:t>1. SPA (= bdělost)</a:t>
            </a:r>
            <a:endParaRPr lang="cs-CZ" sz="2200" dirty="0" smtClean="0"/>
          </a:p>
          <a:p>
            <a:r>
              <a:rPr lang="cs-CZ" sz="2200" dirty="0" smtClean="0"/>
              <a:t>vyhlášen při nebezpečí povodně, zaniká při jeho skončení</a:t>
            </a:r>
          </a:p>
          <a:p>
            <a:r>
              <a:rPr lang="cs-CZ" sz="2200" dirty="0" smtClean="0"/>
              <a:t>vyhlášen povodňovou službou</a:t>
            </a:r>
          </a:p>
          <a:p>
            <a:r>
              <a:rPr lang="cs-CZ" sz="2200" dirty="0" smtClean="0"/>
              <a:t>tok v tomto stavu není vylitý a nedochází ani k hmotným škodám</a:t>
            </a:r>
          </a:p>
          <a:p>
            <a:pPr lvl="0">
              <a:buNone/>
            </a:pPr>
            <a:r>
              <a:rPr lang="cs-CZ" sz="2200" b="1" dirty="0" smtClean="0"/>
              <a:t>2. SPA (= pohotovost)</a:t>
            </a:r>
          </a:p>
          <a:p>
            <a:r>
              <a:rPr lang="cs-CZ" sz="2200" dirty="0" smtClean="0"/>
              <a:t>vyhlášen, když nebezpečí povodně přechází v povodeň</a:t>
            </a:r>
          </a:p>
          <a:p>
            <a:r>
              <a:rPr lang="cs-CZ" sz="2200" dirty="0" smtClean="0"/>
              <a:t>dochází k malým </a:t>
            </a:r>
            <a:r>
              <a:rPr lang="cs-CZ" sz="2200" dirty="0" err="1" smtClean="0"/>
              <a:t>rozlivům</a:t>
            </a:r>
            <a:r>
              <a:rPr lang="cs-CZ" sz="2200" dirty="0" smtClean="0"/>
              <a:t> toku a minimálním škodám</a:t>
            </a:r>
          </a:p>
          <a:p>
            <a:r>
              <a:rPr lang="cs-CZ" sz="2200" dirty="0" smtClean="0"/>
              <a:t>aktivují se povodňové služby,</a:t>
            </a:r>
          </a:p>
          <a:p>
            <a:pPr lvl="0">
              <a:buNone/>
            </a:pPr>
            <a:r>
              <a:rPr lang="cs-CZ" sz="2200" b="1" dirty="0" smtClean="0"/>
              <a:t>3. SPA (= ohrožení)</a:t>
            </a:r>
            <a:r>
              <a:rPr lang="cs-CZ" sz="2200" dirty="0" smtClean="0"/>
              <a:t> </a:t>
            </a:r>
          </a:p>
          <a:p>
            <a:r>
              <a:rPr lang="cs-CZ" sz="2200" dirty="0" smtClean="0"/>
              <a:t>vyhlášen v době povodně, kdy je ohrožen majetek, zdraví nebo životy a dochází k větším škodám</a:t>
            </a:r>
          </a:p>
          <a:p>
            <a:r>
              <a:rPr lang="cs-CZ" sz="2200" dirty="0" smtClean="0"/>
              <a:t>dochází k zaplavování měst a obcí</a:t>
            </a:r>
          </a:p>
          <a:p>
            <a:endParaRPr lang="cs-CZ"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260648"/>
            <a:ext cx="8229600" cy="672058"/>
          </a:xfrm>
        </p:spPr>
        <p:txBody>
          <a:bodyPr/>
          <a:lstStyle/>
          <a:p>
            <a:r>
              <a:rPr lang="cs-CZ" dirty="0" smtClean="0"/>
              <a:t>Tísňové linky</a:t>
            </a:r>
            <a:endParaRPr lang="cs-CZ" dirty="0"/>
          </a:p>
        </p:txBody>
      </p:sp>
      <p:sp>
        <p:nvSpPr>
          <p:cNvPr id="3" name="Zástupný symbol pro obsah 2"/>
          <p:cNvSpPr>
            <a:spLocks noGrp="1"/>
          </p:cNvSpPr>
          <p:nvPr>
            <p:ph sz="quarter" idx="1"/>
          </p:nvPr>
        </p:nvSpPr>
        <p:spPr>
          <a:xfrm>
            <a:off x="179512" y="2780928"/>
            <a:ext cx="8424936" cy="3672408"/>
          </a:xfrm>
        </p:spPr>
        <p:txBody>
          <a:bodyPr>
            <a:normAutofit lnSpcReduction="10000"/>
          </a:bodyPr>
          <a:lstStyle/>
          <a:p>
            <a:r>
              <a:rPr lang="cs-CZ" b="1" dirty="0" smtClean="0"/>
              <a:t>volejte vždy když  </a:t>
            </a:r>
          </a:p>
          <a:p>
            <a:pPr>
              <a:buNone/>
            </a:pPr>
            <a:r>
              <a:rPr lang="cs-CZ" b="1" dirty="0" smtClean="0"/>
              <a:t>   jsou v ohrožení </a:t>
            </a:r>
          </a:p>
          <a:p>
            <a:pPr>
              <a:buNone/>
            </a:pPr>
            <a:r>
              <a:rPr lang="cs-CZ" b="1" dirty="0" smtClean="0"/>
              <a:t>   životy, zdraví </a:t>
            </a:r>
          </a:p>
          <a:p>
            <a:pPr>
              <a:buNone/>
            </a:pPr>
            <a:r>
              <a:rPr lang="cs-CZ" b="1" dirty="0" smtClean="0"/>
              <a:t>   nebo majetek</a:t>
            </a:r>
          </a:p>
          <a:p>
            <a:r>
              <a:rPr lang="cs-CZ" dirty="0" smtClean="0"/>
              <a:t>bezplatné</a:t>
            </a:r>
          </a:p>
          <a:p>
            <a:r>
              <a:rPr lang="cs-CZ" dirty="0" smtClean="0"/>
              <a:t>lze volat z mobilních telefonů bez SIM karet </a:t>
            </a:r>
          </a:p>
          <a:p>
            <a:pPr>
              <a:buNone/>
            </a:pPr>
            <a:r>
              <a:rPr lang="cs-CZ" dirty="0" smtClean="0"/>
              <a:t>   a kreditu</a:t>
            </a:r>
          </a:p>
          <a:p>
            <a:pPr>
              <a:buNone/>
            </a:pPr>
            <a:r>
              <a:rPr lang="cs-CZ" dirty="0" smtClean="0">
                <a:hlinkClick r:id="rId2"/>
              </a:rPr>
              <a:t>http://www.</a:t>
            </a:r>
            <a:r>
              <a:rPr lang="cs-CZ" dirty="0" err="1" smtClean="0">
                <a:hlinkClick r:id="rId2"/>
              </a:rPr>
              <a:t>ioolb.cz</a:t>
            </a:r>
            <a:r>
              <a:rPr lang="cs-CZ" dirty="0" smtClean="0">
                <a:hlinkClick r:id="rId2"/>
              </a:rPr>
              <a:t>/</a:t>
            </a:r>
            <a:r>
              <a:rPr lang="cs-CZ" dirty="0" err="1" smtClean="0">
                <a:hlinkClick r:id="rId2"/>
              </a:rPr>
              <a:t>docs</a:t>
            </a:r>
            <a:r>
              <a:rPr lang="cs-CZ" dirty="0" smtClean="0">
                <a:hlinkClick r:id="rId2"/>
              </a:rPr>
              <a:t>/</a:t>
            </a:r>
            <a:r>
              <a:rPr lang="cs-CZ" dirty="0" err="1" smtClean="0">
                <a:hlinkClick r:id="rId2"/>
              </a:rPr>
              <a:t>stesti</a:t>
            </a:r>
            <a:r>
              <a:rPr lang="cs-CZ" dirty="0" smtClean="0">
                <a:hlinkClick r:id="rId2"/>
              </a:rPr>
              <a:t>/</a:t>
            </a:r>
            <a:r>
              <a:rPr lang="cs-CZ" dirty="0" err="1" smtClean="0">
                <a:hlinkClick r:id="rId2"/>
              </a:rPr>
              <a:t>tisen.html</a:t>
            </a:r>
            <a:endParaRPr lang="cs-CZ" dirty="0" smtClean="0"/>
          </a:p>
          <a:p>
            <a:endParaRPr lang="cs-CZ" dirty="0" smtClean="0"/>
          </a:p>
          <a:p>
            <a:endParaRPr lang="cs-CZ" dirty="0"/>
          </a:p>
        </p:txBody>
      </p:sp>
      <p:pic>
        <p:nvPicPr>
          <p:cNvPr id="1026" name="Picture 2" descr="D:\Users\Asus\Desktop\Hasiči\Foto and pictures\3.4.2013 Lidická\P4030542.JPG"/>
          <p:cNvPicPr>
            <a:picLocks noChangeAspect="1" noChangeArrowheads="1"/>
          </p:cNvPicPr>
          <p:nvPr/>
        </p:nvPicPr>
        <p:blipFill>
          <a:blip r:embed="rId3" cstate="print"/>
          <a:srcRect/>
          <a:stretch>
            <a:fillRect/>
          </a:stretch>
        </p:blipFill>
        <p:spPr bwMode="auto">
          <a:xfrm>
            <a:off x="4067944" y="1772816"/>
            <a:ext cx="3840426" cy="2880320"/>
          </a:xfrm>
          <a:prstGeom prst="rect">
            <a:avLst/>
          </a:prstGeom>
          <a:noFill/>
        </p:spPr>
      </p:pic>
      <p:sp>
        <p:nvSpPr>
          <p:cNvPr id="6" name="Nadpis 3"/>
          <p:cNvSpPr txBox="1">
            <a:spLocks/>
          </p:cNvSpPr>
          <p:nvPr/>
        </p:nvSpPr>
        <p:spPr>
          <a:xfrm>
            <a:off x="3995936" y="4725144"/>
            <a:ext cx="4896544" cy="288032"/>
          </a:xfrm>
          <a:prstGeom prst="rect">
            <a:avLst/>
          </a:prstGeom>
        </p:spPr>
        <p:txBody>
          <a:bodyPr vert="horz" anchor="t">
            <a:normAutofit fontScale="47500" lnSpcReduction="20000"/>
          </a:bodyPr>
          <a:lstStyle/>
          <a:p>
            <a:pPr marL="448056" marR="0" lvl="0" indent="-384048" algn="l" defTabSz="914400" rtl="0" eaLnBrk="1" fontAlgn="auto" latinLnBrk="0" hangingPunct="1">
              <a:lnSpc>
                <a:spcPct val="100000"/>
              </a:lnSpc>
              <a:spcBef>
                <a:spcPct val="20000"/>
              </a:spcBef>
              <a:spcAft>
                <a:spcPts val="0"/>
              </a:spcAft>
              <a:buClr>
                <a:schemeClr val="accent1"/>
              </a:buClr>
              <a:buSzPct val="80000"/>
              <a:tabLst/>
              <a:defRPr/>
            </a:pPr>
            <a:r>
              <a:rPr kumimoji="0" lang="cs-CZ" sz="3000" b="0" i="0" u="none" strike="noStrike" kern="1200" cap="none" spc="0" normalizeH="0" baseline="0" noProof="0" dirty="0" smtClean="0">
                <a:ln>
                  <a:noFill/>
                </a:ln>
                <a:solidFill>
                  <a:schemeClr val="tx1"/>
                </a:solidFill>
                <a:effectLst/>
                <a:uLnTx/>
                <a:uFillTx/>
                <a:latin typeface="+mn-lt"/>
                <a:ea typeface="+mn-ea"/>
                <a:cs typeface="+mn-cs"/>
              </a:rPr>
              <a:t>Obr. 2 KOPIS HZS JMK, Brno Lidická</a:t>
            </a:r>
            <a:endParaRPr kumimoji="0" lang="cs-CZ"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3600" dirty="0" smtClean="0"/>
              <a:t>Co dělat, když se blíží povodeň…</a:t>
            </a:r>
            <a:endParaRPr lang="cs-CZ" sz="3600" dirty="0"/>
          </a:p>
        </p:txBody>
      </p:sp>
      <p:sp>
        <p:nvSpPr>
          <p:cNvPr id="3" name="Zástupný symbol pro obsah 2"/>
          <p:cNvSpPr>
            <a:spLocks noGrp="1"/>
          </p:cNvSpPr>
          <p:nvPr>
            <p:ph sz="quarter" idx="1"/>
          </p:nvPr>
        </p:nvSpPr>
        <p:spPr>
          <a:xfrm>
            <a:off x="251520" y="1628800"/>
            <a:ext cx="8686800" cy="5029200"/>
          </a:xfrm>
        </p:spPr>
        <p:txBody>
          <a:bodyPr>
            <a:normAutofit lnSpcReduction="10000"/>
          </a:bodyPr>
          <a:lstStyle/>
          <a:p>
            <a:r>
              <a:rPr lang="cs-CZ" sz="2400" dirty="0" smtClean="0"/>
              <a:t>odvezte auto mimo nebezpečnou zónu</a:t>
            </a:r>
          </a:p>
          <a:p>
            <a:r>
              <a:rPr lang="cs-CZ" sz="2400" dirty="0" smtClean="0"/>
              <a:t>odveďte zvířata do bezpečí</a:t>
            </a:r>
          </a:p>
          <a:p>
            <a:r>
              <a:rPr lang="cs-CZ" sz="2400" dirty="0" smtClean="0"/>
              <a:t>uzavřete všechny uzávěry plynu a elektrické energie</a:t>
            </a:r>
          </a:p>
          <a:p>
            <a:r>
              <a:rPr lang="cs-CZ" sz="2400" dirty="0" smtClean="0"/>
              <a:t>uhaste otevřený oheň</a:t>
            </a:r>
          </a:p>
          <a:p>
            <a:r>
              <a:rPr lang="cs-CZ" sz="2400" dirty="0" smtClean="0"/>
              <a:t>připravte evakuační zavazadla</a:t>
            </a:r>
          </a:p>
          <a:p>
            <a:r>
              <a:rPr lang="cs-CZ" sz="2400" dirty="0" smtClean="0"/>
              <a:t>nábytek přestěhujte do vyšších míst</a:t>
            </a:r>
          </a:p>
          <a:p>
            <a:r>
              <a:rPr lang="cs-CZ" sz="2400" dirty="0" smtClean="0"/>
              <a:t>utěsněte kanalizaci a odpady ve sklepě a v přízemí</a:t>
            </a:r>
          </a:p>
          <a:p>
            <a:r>
              <a:rPr lang="cs-CZ" sz="2400" dirty="0" smtClean="0"/>
              <a:t>zajistěte věci před odplavením </a:t>
            </a:r>
          </a:p>
          <a:p>
            <a:r>
              <a:rPr lang="cs-CZ" sz="2400" dirty="0" smtClean="0"/>
              <a:t>chemikálie dejte na bezpečné místo, aby nedošlo ke kontaminaci vody</a:t>
            </a:r>
          </a:p>
          <a:p>
            <a:r>
              <a:rPr lang="cs-CZ" sz="2400" dirty="0" smtClean="0"/>
              <a:t>zabezpečte dveře a okna</a:t>
            </a:r>
          </a:p>
          <a:p>
            <a:r>
              <a:rPr lang="cs-CZ" sz="2400" dirty="0" smtClean="0"/>
              <a:t>řiďte se pokyny orgánů obce a záchranných složek</a:t>
            </a:r>
          </a:p>
          <a:p>
            <a:endParaRPr lang="cs-CZ"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…když už hrozba pominula</a:t>
            </a:r>
            <a:endParaRPr lang="cs-CZ" dirty="0"/>
          </a:p>
        </p:txBody>
      </p:sp>
      <p:sp>
        <p:nvSpPr>
          <p:cNvPr id="3" name="Zástupný symbol pro obsah 2"/>
          <p:cNvSpPr>
            <a:spLocks noGrp="1"/>
          </p:cNvSpPr>
          <p:nvPr>
            <p:ph sz="quarter" idx="1"/>
          </p:nvPr>
        </p:nvSpPr>
        <p:spPr>
          <a:xfrm>
            <a:off x="251520" y="1828800"/>
            <a:ext cx="7848872" cy="4840560"/>
          </a:xfrm>
        </p:spPr>
        <p:txBody>
          <a:bodyPr>
            <a:normAutofit fontScale="92500"/>
          </a:bodyPr>
          <a:lstStyle/>
          <a:p>
            <a:r>
              <a:rPr lang="cs-CZ" sz="2300" dirty="0" smtClean="0"/>
              <a:t>zkontrolujte statickou narušenost obydlí</a:t>
            </a:r>
          </a:p>
          <a:p>
            <a:r>
              <a:rPr lang="cs-CZ" sz="2300" dirty="0" smtClean="0"/>
              <a:t>zkontrolujte rozvody plynu a elektrické energie, rozvody vody a kanalizace, popřípadě stav studny</a:t>
            </a:r>
          </a:p>
          <a:p>
            <a:r>
              <a:rPr lang="cs-CZ" sz="2300" dirty="0" smtClean="0"/>
              <a:t>zlikvidujte potraviny a polní plodiny zasažené povodněmi a také uhynulé zvířectvo</a:t>
            </a:r>
          </a:p>
          <a:p>
            <a:r>
              <a:rPr lang="cs-CZ" sz="2300" dirty="0" smtClean="0"/>
              <a:t>úhyn divokých a cizích domácích zvířat nahlaste hygienikovi</a:t>
            </a:r>
          </a:p>
          <a:p>
            <a:r>
              <a:rPr lang="cs-CZ" sz="2300" dirty="0" smtClean="0"/>
              <a:t>vodu z místních pitných zdrojů pijte, až po schválení hygienika</a:t>
            </a:r>
          </a:p>
          <a:p>
            <a:r>
              <a:rPr lang="cs-CZ" sz="2300" dirty="0" smtClean="0"/>
              <a:t>v případě potřeby si o obecního/městského úřadu vyžádejte finanční pomoc, pitnou vodu a potraviny, hygienické potřeby a oblečení, nářadí pro likvidaci škod</a:t>
            </a:r>
          </a:p>
          <a:p>
            <a:r>
              <a:rPr lang="cs-CZ" sz="2300" dirty="0" smtClean="0"/>
              <a:t>kontaktujte vaši pojišťovnu pro náhradu škod a vyhotovte podklady pro řešení pojistné události</a:t>
            </a:r>
          </a:p>
          <a:p>
            <a:endParaRPr lang="cs-CZ" dirty="0" smtClean="0"/>
          </a:p>
          <a:p>
            <a:endParaRPr lang="cs-CZ"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99592" y="188640"/>
            <a:ext cx="7239000" cy="782960"/>
          </a:xfrm>
        </p:spPr>
        <p:txBody>
          <a:bodyPr/>
          <a:lstStyle/>
          <a:p>
            <a:r>
              <a:rPr lang="cs-CZ" dirty="0" smtClean="0"/>
              <a:t>Extrémní klimatické jevy</a:t>
            </a:r>
            <a:endParaRPr lang="cs-CZ" dirty="0"/>
          </a:p>
        </p:txBody>
      </p:sp>
      <p:sp>
        <p:nvSpPr>
          <p:cNvPr id="3" name="Zástupný symbol pro obsah 2"/>
          <p:cNvSpPr>
            <a:spLocks noGrp="1"/>
          </p:cNvSpPr>
          <p:nvPr>
            <p:ph sz="quarter" idx="1"/>
          </p:nvPr>
        </p:nvSpPr>
        <p:spPr>
          <a:xfrm>
            <a:off x="179512" y="1556792"/>
            <a:ext cx="8064896" cy="5029200"/>
          </a:xfrm>
        </p:spPr>
        <p:txBody>
          <a:bodyPr>
            <a:normAutofit/>
          </a:bodyPr>
          <a:lstStyle/>
          <a:p>
            <a:r>
              <a:rPr lang="cs-CZ" sz="2800" b="1" u="sng" dirty="0" smtClean="0"/>
              <a:t>bouřka </a:t>
            </a:r>
            <a:r>
              <a:rPr lang="cs-CZ" sz="2800" u="sng" dirty="0" smtClean="0"/>
              <a:t> </a:t>
            </a:r>
          </a:p>
          <a:p>
            <a:pPr>
              <a:buFont typeface="Arial" pitchFamily="34" charset="0"/>
              <a:buChar char="•"/>
            </a:pPr>
            <a:r>
              <a:rPr lang="cs-CZ" dirty="0" smtClean="0"/>
              <a:t>poryvy větrů a blesků</a:t>
            </a:r>
          </a:p>
          <a:p>
            <a:pPr>
              <a:buFont typeface="Arial" pitchFamily="34" charset="0"/>
              <a:buChar char="•"/>
            </a:pPr>
            <a:r>
              <a:rPr lang="cs-CZ" dirty="0" smtClean="0"/>
              <a:t>odpojte anténu a všechny elektrické zařízení vypojte ze sítě kromě ledničky a mrazničky</a:t>
            </a:r>
          </a:p>
          <a:p>
            <a:pPr>
              <a:buFont typeface="Arial" pitchFamily="34" charset="0"/>
              <a:buChar char="•"/>
            </a:pPr>
            <a:r>
              <a:rPr lang="cs-CZ" dirty="0" smtClean="0"/>
              <a:t>venku, se neschovávejte pod osamělé stromy nebo blízko vodivých předmětů</a:t>
            </a:r>
          </a:p>
          <a:p>
            <a:pPr>
              <a:buFont typeface="Arial" pitchFamily="34" charset="0"/>
              <a:buChar char="•"/>
            </a:pPr>
            <a:r>
              <a:rPr lang="cs-CZ" dirty="0" smtClean="0"/>
              <a:t>v automobilu se nedotýkejte se kovových částí a nevystupujte ven</a:t>
            </a:r>
          </a:p>
          <a:p>
            <a:pPr lvl="1">
              <a:buNone/>
            </a:pPr>
            <a:r>
              <a:rPr lang="cs-CZ" sz="2900" dirty="0" smtClean="0"/>
              <a:t>             </a:t>
            </a:r>
          </a:p>
          <a:p>
            <a:pPr lvl="0">
              <a:buFont typeface="Arial" pitchFamily="34" charset="0"/>
              <a:buChar char="•"/>
            </a:pPr>
            <a:endParaRPr lang="cs-CZ" sz="28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sz="quarter" idx="1"/>
          </p:nvPr>
        </p:nvSpPr>
        <p:spPr/>
        <p:txBody>
          <a:bodyPr>
            <a:normAutofit fontScale="77500" lnSpcReduction="20000"/>
          </a:bodyPr>
          <a:lstStyle/>
          <a:p>
            <a:pPr lvl="0"/>
            <a:r>
              <a:rPr lang="cs-CZ" sz="2800" b="1" u="sng" dirty="0" smtClean="0"/>
              <a:t>vichřice</a:t>
            </a:r>
            <a:r>
              <a:rPr lang="cs-CZ" sz="2800" u="sng" dirty="0" smtClean="0"/>
              <a:t> </a:t>
            </a:r>
          </a:p>
          <a:p>
            <a:pPr lvl="0">
              <a:buFont typeface="Arial" pitchFamily="34" charset="0"/>
              <a:buChar char="•"/>
            </a:pPr>
            <a:r>
              <a:rPr lang="cs-CZ" dirty="0" smtClean="0"/>
              <a:t>dlouhodobý atmosférický jev na větším území, spojený se změnou tlaku a přechodem atmosférické fronty</a:t>
            </a:r>
          </a:p>
          <a:p>
            <a:pPr lvl="0">
              <a:buFont typeface="Arial" pitchFamily="34" charset="0"/>
              <a:buChar char="•"/>
            </a:pPr>
            <a:r>
              <a:rPr lang="cs-CZ" dirty="0" smtClean="0"/>
              <a:t>venku se snažte dostat pod pevný přístřešek</a:t>
            </a:r>
          </a:p>
          <a:p>
            <a:pPr lvl="0">
              <a:buFont typeface="Arial" pitchFamily="34" charset="0"/>
              <a:buChar char="•"/>
            </a:pPr>
            <a:r>
              <a:rPr lang="cs-CZ" dirty="0" smtClean="0"/>
              <a:t>v lese se můžete se ukrýt blízko kmene stabilního a zdravého stromu</a:t>
            </a:r>
          </a:p>
          <a:p>
            <a:pPr lvl="0">
              <a:buFont typeface="Arial" pitchFamily="34" charset="0"/>
              <a:buChar char="•"/>
            </a:pPr>
            <a:r>
              <a:rPr lang="cs-CZ" dirty="0" smtClean="0"/>
              <a:t>v autě zpomalte nebo zastavte čelem ke směru větru</a:t>
            </a:r>
          </a:p>
          <a:p>
            <a:endParaRPr lang="cs-CZ" dirty="0" smtClean="0"/>
          </a:p>
          <a:p>
            <a:pPr lvl="0"/>
            <a:r>
              <a:rPr lang="cs-CZ" sz="2800" b="1" u="sng" dirty="0" smtClean="0"/>
              <a:t>tornádo</a:t>
            </a:r>
            <a:r>
              <a:rPr lang="cs-CZ" sz="2800" dirty="0" smtClean="0"/>
              <a:t> </a:t>
            </a:r>
          </a:p>
          <a:p>
            <a:pPr lvl="0">
              <a:buFont typeface="Arial" pitchFamily="34" charset="0"/>
              <a:buChar char="•"/>
            </a:pPr>
            <a:r>
              <a:rPr lang="cs-CZ" sz="2800" dirty="0" smtClean="0"/>
              <a:t>lokální atmosférický vír s velkou plochou působnosti, až několik stovek metrů </a:t>
            </a:r>
          </a:p>
          <a:p>
            <a:pPr lvl="0">
              <a:buFont typeface="Arial" pitchFamily="34" charset="0"/>
              <a:buChar char="•"/>
            </a:pPr>
            <a:r>
              <a:rPr lang="cs-CZ" sz="2800" dirty="0" smtClean="0"/>
              <a:t>držte se dál od oken a nejlépe v nižších podlažích</a:t>
            </a:r>
          </a:p>
          <a:p>
            <a:pPr lvl="0">
              <a:buFont typeface="Arial" pitchFamily="34" charset="0"/>
              <a:buChar char="•"/>
            </a:pPr>
            <a:r>
              <a:rPr lang="cs-CZ" sz="2800" dirty="0" smtClean="0"/>
              <a:t>venku utíkejte kolmo ke směru, ve kterém se pohybuje</a:t>
            </a:r>
          </a:p>
          <a:p>
            <a:pPr lvl="0">
              <a:buFont typeface="Arial" pitchFamily="34" charset="0"/>
              <a:buChar char="•"/>
            </a:pPr>
            <a:r>
              <a:rPr lang="cs-CZ" sz="2800" dirty="0" smtClean="0"/>
              <a:t>v autě jeďte co nejrychleji z jeho dosahu</a:t>
            </a:r>
          </a:p>
          <a:p>
            <a:endParaRPr lang="cs-CZ"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sz="quarter" idx="1"/>
          </p:nvPr>
        </p:nvSpPr>
        <p:spPr>
          <a:xfrm>
            <a:off x="251520" y="1484784"/>
            <a:ext cx="8712968" cy="2088232"/>
          </a:xfrm>
        </p:spPr>
        <p:txBody>
          <a:bodyPr>
            <a:normAutofit fontScale="92500" lnSpcReduction="20000"/>
          </a:bodyPr>
          <a:lstStyle/>
          <a:p>
            <a:pPr lvl="0"/>
            <a:r>
              <a:rPr lang="cs-CZ" sz="2400" b="1" u="sng" dirty="0" smtClean="0"/>
              <a:t>sněhová kalamita</a:t>
            </a:r>
            <a:r>
              <a:rPr lang="cs-CZ" sz="2400" u="sng" dirty="0" smtClean="0"/>
              <a:t> </a:t>
            </a:r>
          </a:p>
          <a:p>
            <a:pPr lvl="0">
              <a:buFont typeface="Arial" pitchFamily="34" charset="0"/>
              <a:buChar char="•"/>
            </a:pPr>
            <a:r>
              <a:rPr lang="cs-CZ" sz="2200" dirty="0" smtClean="0"/>
              <a:t>dlouhodobé intenzivní sněžení, dochází k přerušení dopravy, zásobování</a:t>
            </a:r>
          </a:p>
          <a:p>
            <a:pPr lvl="0">
              <a:buFont typeface="Arial" pitchFamily="34" charset="0"/>
              <a:buChar char="•"/>
            </a:pPr>
            <a:r>
              <a:rPr lang="cs-CZ" sz="2200" dirty="0" smtClean="0"/>
              <a:t>vybavte dostatečným množstvím potravin a vody, snažte se nevycházet a nevyjíždět z domova </a:t>
            </a:r>
          </a:p>
          <a:p>
            <a:pPr>
              <a:buFont typeface="Arial" pitchFamily="34" charset="0"/>
              <a:buChar char="•"/>
            </a:pPr>
            <a:r>
              <a:rPr lang="cs-CZ" sz="2200" dirty="0" smtClean="0"/>
              <a:t>venku, pokud nedokážete najít cestu k obydlenému místu, volejte linku 112 nebo 155</a:t>
            </a:r>
          </a:p>
          <a:p>
            <a:pPr>
              <a:buFont typeface="Arial" pitchFamily="34" charset="0"/>
              <a:buChar char="•"/>
            </a:pPr>
            <a:r>
              <a:rPr lang="cs-CZ" sz="2200" dirty="0" smtClean="0"/>
              <a:t>v autě zastavte na bezpečném místě a zapněte výstražná světla</a:t>
            </a:r>
          </a:p>
          <a:p>
            <a:endParaRPr lang="cs-CZ" sz="2200" dirty="0" smtClean="0"/>
          </a:p>
          <a:p>
            <a:pPr lvl="0">
              <a:buFont typeface="Arial" pitchFamily="34" charset="0"/>
              <a:buChar char="•"/>
            </a:pPr>
            <a:endParaRPr lang="cs-CZ" sz="2400" dirty="0" smtClean="0"/>
          </a:p>
          <a:p>
            <a:endParaRPr lang="cs-CZ" dirty="0"/>
          </a:p>
        </p:txBody>
      </p:sp>
      <p:pic>
        <p:nvPicPr>
          <p:cNvPr id="3074" name="Picture 2" descr="D:\Users\Asus\Desktop\Štěpán fotky hasiči\d86ea612dec96096c5e0fcc8dd42ab6d.jpg"/>
          <p:cNvPicPr>
            <a:picLocks noChangeAspect="1" noChangeArrowheads="1"/>
          </p:cNvPicPr>
          <p:nvPr/>
        </p:nvPicPr>
        <p:blipFill>
          <a:blip r:embed="rId2" cstate="print"/>
          <a:srcRect/>
          <a:stretch>
            <a:fillRect/>
          </a:stretch>
        </p:blipFill>
        <p:spPr bwMode="auto">
          <a:xfrm>
            <a:off x="2699792" y="3573016"/>
            <a:ext cx="3452438" cy="2520280"/>
          </a:xfrm>
          <a:prstGeom prst="rect">
            <a:avLst/>
          </a:prstGeom>
          <a:noFill/>
        </p:spPr>
      </p:pic>
      <p:sp>
        <p:nvSpPr>
          <p:cNvPr id="4" name="Nadpis 3"/>
          <p:cNvSpPr txBox="1">
            <a:spLocks/>
          </p:cNvSpPr>
          <p:nvPr/>
        </p:nvSpPr>
        <p:spPr>
          <a:xfrm>
            <a:off x="2699792" y="6093296"/>
            <a:ext cx="3744416" cy="288032"/>
          </a:xfrm>
          <a:prstGeom prst="rect">
            <a:avLst/>
          </a:prstGeom>
        </p:spPr>
        <p:txBody>
          <a:bodyPr vert="horz" anchor="t">
            <a:normAutofit fontScale="47500" lnSpcReduction="20000"/>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48056" marR="0" lvl="0" indent="-384048" algn="l" defTabSz="914400" rtl="0" eaLnBrk="1" fontAlgn="auto" latinLnBrk="0" hangingPunct="1">
              <a:lnSpc>
                <a:spcPct val="100000"/>
              </a:lnSpc>
              <a:spcBef>
                <a:spcPct val="20000"/>
              </a:spcBef>
              <a:spcAft>
                <a:spcPts val="0"/>
              </a:spcAft>
              <a:buClr>
                <a:schemeClr val="accent1"/>
              </a:buClr>
              <a:buSzPct val="80000"/>
              <a:tabLst/>
              <a:defRPr/>
            </a:pPr>
            <a:r>
              <a:rPr kumimoji="0" lang="cs-CZ" sz="3000" b="0" i="0" u="none" strike="noStrike" kern="1200" cap="none" spc="0" normalizeH="0" baseline="0" noProof="0" dirty="0" smtClean="0">
                <a:ln>
                  <a:noFill/>
                </a:ln>
                <a:solidFill>
                  <a:schemeClr val="tx1"/>
                </a:solidFill>
                <a:effectLst/>
                <a:uLnTx/>
                <a:uFillTx/>
                <a:latin typeface="+mn-lt"/>
                <a:ea typeface="+mn-ea"/>
                <a:cs typeface="+mn-cs"/>
              </a:rPr>
              <a:t>Obr. 12 Sněhová kalamita</a:t>
            </a:r>
            <a:endParaRPr kumimoji="0" lang="cs-CZ"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sz="quarter" idx="1"/>
          </p:nvPr>
        </p:nvSpPr>
        <p:spPr>
          <a:xfrm>
            <a:off x="251520" y="1484784"/>
            <a:ext cx="8236768" cy="4968552"/>
          </a:xfrm>
        </p:spPr>
        <p:txBody>
          <a:bodyPr>
            <a:normAutofit fontScale="92500" lnSpcReduction="10000"/>
          </a:bodyPr>
          <a:lstStyle/>
          <a:p>
            <a:pPr lvl="0"/>
            <a:r>
              <a:rPr lang="cs-CZ" sz="2400" b="1" u="sng" dirty="0" smtClean="0"/>
              <a:t>přívalový déšť</a:t>
            </a:r>
            <a:r>
              <a:rPr lang="cs-CZ" sz="2400" u="sng" dirty="0" smtClean="0"/>
              <a:t> </a:t>
            </a:r>
          </a:p>
          <a:p>
            <a:pPr lvl="0">
              <a:buFont typeface="Arial" pitchFamily="34" charset="0"/>
              <a:buChar char="•"/>
            </a:pPr>
            <a:r>
              <a:rPr lang="cs-CZ" sz="2400" dirty="0" smtClean="0"/>
              <a:t>intenzivní déšť, špatně předvídatelný</a:t>
            </a:r>
          </a:p>
          <a:p>
            <a:pPr lvl="0">
              <a:buFont typeface="Arial" pitchFamily="34" charset="0"/>
              <a:buChar char="•"/>
            </a:pPr>
            <a:r>
              <a:rPr lang="cs-CZ" sz="2400" dirty="0" smtClean="0"/>
              <a:t>pozor na těsnost oken, dveří a střechy</a:t>
            </a:r>
          </a:p>
          <a:p>
            <a:pPr lvl="0">
              <a:buFont typeface="Arial" pitchFamily="34" charset="0"/>
              <a:buChar char="•"/>
            </a:pPr>
            <a:r>
              <a:rPr lang="cs-CZ" sz="2400" dirty="0" smtClean="0"/>
              <a:t>v přírodě se snažte najít úkryt mimo toky a svahy</a:t>
            </a:r>
          </a:p>
          <a:p>
            <a:pPr lvl="0">
              <a:buFont typeface="Arial" pitchFamily="34" charset="0"/>
              <a:buChar char="•"/>
            </a:pPr>
            <a:r>
              <a:rPr lang="cs-CZ" sz="2400" dirty="0" smtClean="0"/>
              <a:t>v autě zastavte raději na bezpečném a viditelném místě a počkejte, než se situace uklidní</a:t>
            </a:r>
          </a:p>
          <a:p>
            <a:pPr lvl="0">
              <a:buFont typeface="Arial" pitchFamily="34" charset="0"/>
              <a:buChar char="•"/>
            </a:pPr>
            <a:endParaRPr lang="cs-CZ" sz="2400" dirty="0" smtClean="0"/>
          </a:p>
          <a:p>
            <a:pPr lvl="0"/>
            <a:r>
              <a:rPr lang="cs-CZ" sz="2400" b="1" u="sng" dirty="0" smtClean="0"/>
              <a:t>krupobití</a:t>
            </a:r>
            <a:r>
              <a:rPr lang="cs-CZ" sz="2400" u="sng" dirty="0" smtClean="0"/>
              <a:t> </a:t>
            </a:r>
          </a:p>
          <a:p>
            <a:pPr lvl="0">
              <a:buFont typeface="Arial" pitchFamily="34" charset="0"/>
              <a:buChar char="•"/>
            </a:pPr>
            <a:r>
              <a:rPr lang="cs-CZ" sz="2400" dirty="0" smtClean="0"/>
              <a:t>krátkodobé srážky s ledovými kroupami</a:t>
            </a:r>
          </a:p>
          <a:p>
            <a:pPr lvl="0">
              <a:buFont typeface="Arial" pitchFamily="34" charset="0"/>
              <a:buChar char="•"/>
            </a:pPr>
            <a:r>
              <a:rPr lang="cs-CZ" sz="2400" dirty="0" smtClean="0"/>
              <a:t>zabezpečte střešní okna a automobily</a:t>
            </a:r>
          </a:p>
          <a:p>
            <a:pPr lvl="0">
              <a:buFont typeface="Arial" pitchFamily="34" charset="0"/>
              <a:buChar char="•"/>
            </a:pPr>
            <a:r>
              <a:rPr lang="cs-CZ" sz="2400" dirty="0" smtClean="0"/>
              <a:t>venku se schovejte pod nejbližší strom nebo most</a:t>
            </a:r>
          </a:p>
          <a:p>
            <a:pPr lvl="0">
              <a:buFont typeface="Arial" pitchFamily="34" charset="0"/>
              <a:buChar char="•"/>
            </a:pPr>
            <a:r>
              <a:rPr lang="cs-CZ" sz="2400" dirty="0" smtClean="0"/>
              <a:t>v autě zastavte a na čelní sklo dejte například kus látky, aby nedošlo k poškození</a:t>
            </a:r>
          </a:p>
          <a:p>
            <a:endParaRPr lang="cs-CZ"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smtClean="0"/>
              <a:t>Únik nebezpečných látek</a:t>
            </a:r>
            <a:endParaRPr lang="cs-CZ" dirty="0"/>
          </a:p>
        </p:txBody>
      </p:sp>
      <p:sp>
        <p:nvSpPr>
          <p:cNvPr id="2" name="Zástupný symbol pro obsah 1"/>
          <p:cNvSpPr>
            <a:spLocks noGrp="1"/>
          </p:cNvSpPr>
          <p:nvPr>
            <p:ph sz="quarter" idx="1"/>
          </p:nvPr>
        </p:nvSpPr>
        <p:spPr>
          <a:xfrm>
            <a:off x="899592" y="1772816"/>
            <a:ext cx="7499176" cy="4425280"/>
          </a:xfrm>
        </p:spPr>
        <p:txBody>
          <a:bodyPr>
            <a:normAutofit fontScale="92500" lnSpcReduction="20000"/>
          </a:bodyPr>
          <a:lstStyle/>
          <a:p>
            <a:r>
              <a:rPr lang="cs-CZ" dirty="0" smtClean="0"/>
              <a:t>„</a:t>
            </a:r>
            <a:r>
              <a:rPr lang="cs-CZ" b="1" i="1" dirty="0" smtClean="0"/>
              <a:t>Mimořádná, částečně nebo zcela neovladatelná, časově a prostorově ohraničená událost, která vznikla nebo jejíž vznik bezprostředně hrozí v souvislosti s užíváním objektu nebo zařízení, v němž je nebezpečná látka vyráběna, zpracovávána, používána, přepravována nebo skladována, a která vede k bezprostřednímu nebo následnému závažnému poškození nebo ohrožení života a zdraví občanů, hospodářských zvířat, životního prostředí nebo ke škodě na majetku.</a:t>
            </a:r>
            <a:r>
              <a:rPr lang="cs-CZ" i="1" dirty="0" smtClean="0"/>
              <a:t>“ </a:t>
            </a:r>
            <a:r>
              <a:rPr lang="cs-CZ" dirty="0" smtClean="0"/>
              <a:t>(Martínek, 2003, s. 58).</a:t>
            </a:r>
          </a:p>
          <a:p>
            <a:endParaRPr lang="cs-CZ"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467544" y="188640"/>
            <a:ext cx="8229600" cy="816074"/>
          </a:xfrm>
        </p:spPr>
        <p:txBody>
          <a:bodyPr/>
          <a:lstStyle/>
          <a:p>
            <a:r>
              <a:rPr lang="cs-CZ" dirty="0" smtClean="0"/>
              <a:t>Nebezpečné látky</a:t>
            </a:r>
            <a:endParaRPr lang="cs-CZ" dirty="0"/>
          </a:p>
        </p:txBody>
      </p:sp>
      <p:sp>
        <p:nvSpPr>
          <p:cNvPr id="2" name="Zástupný symbol pro obsah 1"/>
          <p:cNvSpPr>
            <a:spLocks noGrp="1"/>
          </p:cNvSpPr>
          <p:nvPr>
            <p:ph sz="quarter" idx="1"/>
          </p:nvPr>
        </p:nvSpPr>
        <p:spPr>
          <a:xfrm>
            <a:off x="323528" y="1556792"/>
            <a:ext cx="8075240" cy="4896544"/>
          </a:xfrm>
        </p:spPr>
        <p:txBody>
          <a:bodyPr>
            <a:normAutofit fontScale="62500" lnSpcReduction="20000"/>
          </a:bodyPr>
          <a:lstStyle/>
          <a:p>
            <a:pPr>
              <a:buNone/>
            </a:pPr>
            <a:r>
              <a:rPr lang="cs-CZ" b="1" u="sng" dirty="0" smtClean="0"/>
              <a:t>čpavek</a:t>
            </a:r>
          </a:p>
          <a:p>
            <a:pPr>
              <a:buFont typeface="Wingdings" pitchFamily="2" charset="2"/>
              <a:buChar char="q"/>
            </a:pPr>
            <a:r>
              <a:rPr lang="cs-CZ" dirty="0" smtClean="0"/>
              <a:t>je dráždivá žíravá látka</a:t>
            </a:r>
          </a:p>
          <a:p>
            <a:pPr>
              <a:buFont typeface="Wingdings" pitchFamily="2" charset="2"/>
              <a:buChar char="q"/>
            </a:pPr>
            <a:r>
              <a:rPr lang="cs-CZ" dirty="0" smtClean="0"/>
              <a:t>dráždí sliznici, oči a dýchací cesty </a:t>
            </a:r>
          </a:p>
          <a:p>
            <a:pPr>
              <a:buFont typeface="Wingdings" pitchFamily="2" charset="2"/>
              <a:buChar char="q"/>
            </a:pPr>
            <a:r>
              <a:rPr lang="cs-CZ" dirty="0" smtClean="0"/>
              <a:t>má charakteristický štiplavý zápach</a:t>
            </a:r>
          </a:p>
          <a:p>
            <a:pPr>
              <a:buFont typeface="Wingdings" pitchFamily="2" charset="2"/>
              <a:buChar char="q"/>
            </a:pPr>
            <a:r>
              <a:rPr lang="cs-CZ" dirty="0" smtClean="0"/>
              <a:t>v mrazírnách a potravinářském průmyslu</a:t>
            </a:r>
          </a:p>
          <a:p>
            <a:pPr>
              <a:buFont typeface="Wingdings" pitchFamily="2" charset="2"/>
              <a:buChar char="q"/>
            </a:pPr>
            <a:r>
              <a:rPr lang="cs-CZ" dirty="0" smtClean="0"/>
              <a:t>nepříznivý pro plíce, kde hrozí otok, až zástava dechu.</a:t>
            </a:r>
          </a:p>
          <a:p>
            <a:endParaRPr lang="cs-CZ" dirty="0" smtClean="0"/>
          </a:p>
          <a:p>
            <a:pPr>
              <a:buNone/>
            </a:pPr>
            <a:r>
              <a:rPr lang="cs-CZ" b="1" u="sng" dirty="0" smtClean="0"/>
              <a:t>chlor</a:t>
            </a:r>
          </a:p>
          <a:p>
            <a:pPr>
              <a:buFont typeface="Wingdings" pitchFamily="2" charset="2"/>
              <a:buChar char="q"/>
            </a:pPr>
            <a:r>
              <a:rPr lang="cs-CZ" dirty="0" smtClean="0"/>
              <a:t>žlutozelenou barvu a ostře zapáchá</a:t>
            </a:r>
          </a:p>
          <a:p>
            <a:pPr>
              <a:buFont typeface="Wingdings" pitchFamily="2" charset="2"/>
              <a:buChar char="q"/>
            </a:pPr>
            <a:r>
              <a:rPr lang="cs-CZ" dirty="0" smtClean="0"/>
              <a:t>dráždí oči, kůži a dýchací cesty</a:t>
            </a:r>
          </a:p>
          <a:p>
            <a:pPr>
              <a:buFont typeface="Wingdings" pitchFamily="2" charset="2"/>
              <a:buChar char="q"/>
            </a:pPr>
            <a:r>
              <a:rPr lang="cs-CZ" dirty="0" smtClean="0"/>
              <a:t>požívá se k desinfekci vody</a:t>
            </a:r>
          </a:p>
          <a:p>
            <a:pPr>
              <a:buFont typeface="Wingdings" pitchFamily="2" charset="2"/>
              <a:buChar char="q"/>
            </a:pPr>
            <a:endParaRPr lang="cs-CZ" dirty="0" smtClean="0"/>
          </a:p>
          <a:p>
            <a:pPr>
              <a:buFont typeface="Wingdings" pitchFamily="2" charset="2"/>
              <a:buChar char="v"/>
            </a:pPr>
            <a:r>
              <a:rPr lang="cs-CZ" dirty="0" smtClean="0"/>
              <a:t>první pomoc při zasažení čpavkem nebo chlorem spočívá v dopravě postiženého na čerstvý vzduch a umytí zasažených míst vlažnou vodou</a:t>
            </a:r>
          </a:p>
          <a:p>
            <a:pPr>
              <a:buFont typeface="Wingdings" pitchFamily="2" charset="2"/>
              <a:buChar char="v"/>
            </a:pPr>
            <a:r>
              <a:rPr lang="cs-CZ" dirty="0" smtClean="0"/>
              <a:t>při úniku čpavku a chloru se pokuste zadržet dech na co nejdelší dobu a opusťte prostor</a:t>
            </a:r>
          </a:p>
          <a:p>
            <a:pPr>
              <a:buFont typeface="Wingdings" pitchFamily="2" charset="2"/>
              <a:buChar char="v"/>
            </a:pPr>
            <a:r>
              <a:rPr lang="cs-CZ" dirty="0" smtClean="0"/>
              <a:t>dýchací cesty si chraňte látkou</a:t>
            </a:r>
          </a:p>
          <a:p>
            <a:pPr>
              <a:buFont typeface="Wingdings" pitchFamily="2" charset="2"/>
              <a:buChar char="v"/>
            </a:pPr>
            <a:r>
              <a:rPr lang="cs-CZ" dirty="0" smtClean="0"/>
              <a:t>dále volejte 155. </a:t>
            </a:r>
          </a:p>
          <a:p>
            <a:pPr>
              <a:buFont typeface="Wingdings" pitchFamily="2" charset="2"/>
              <a:buChar char="v"/>
            </a:pPr>
            <a:endParaRPr lang="cs-CZ" dirty="0" smtClean="0"/>
          </a:p>
          <a:p>
            <a:endParaRPr lang="cs-CZ" dirty="0" smtClean="0"/>
          </a:p>
          <a:p>
            <a:endParaRPr lang="cs-CZ"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sz="quarter" idx="1"/>
          </p:nvPr>
        </p:nvSpPr>
        <p:spPr>
          <a:xfrm>
            <a:off x="251520" y="1556792"/>
            <a:ext cx="8614792" cy="4608512"/>
          </a:xfrm>
        </p:spPr>
        <p:txBody>
          <a:bodyPr>
            <a:normAutofit/>
          </a:bodyPr>
          <a:lstStyle/>
          <a:p>
            <a:pPr>
              <a:buNone/>
            </a:pPr>
            <a:r>
              <a:rPr lang="cs-CZ" b="1" u="sng" dirty="0" smtClean="0"/>
              <a:t>zemní plyn</a:t>
            </a:r>
            <a:r>
              <a:rPr lang="cs-CZ" u="sng" dirty="0" smtClean="0"/>
              <a:t> </a:t>
            </a:r>
          </a:p>
          <a:p>
            <a:pPr>
              <a:buFont typeface="Wingdings" pitchFamily="2" charset="2"/>
              <a:buChar char="q"/>
            </a:pPr>
            <a:r>
              <a:rPr lang="cs-CZ" dirty="0" smtClean="0"/>
              <a:t>pokud ucítíte plyn v domě nebo okolí, zhasněte plameny a otevřete všechny okna a dveře a uzavřete všechny uzávěry plynu</a:t>
            </a:r>
          </a:p>
          <a:p>
            <a:pPr>
              <a:buFont typeface="Wingdings" pitchFamily="2" charset="2"/>
              <a:buChar char="q"/>
            </a:pPr>
            <a:r>
              <a:rPr lang="cs-CZ" dirty="0" smtClean="0"/>
              <a:t>nepoužívejte oheň, elektrické spotřebiče a nekuřte</a:t>
            </a:r>
          </a:p>
          <a:p>
            <a:pPr>
              <a:buFont typeface="Wingdings" pitchFamily="2" charset="2"/>
              <a:buChar char="q"/>
            </a:pPr>
            <a:r>
              <a:rPr lang="cs-CZ" dirty="0" smtClean="0"/>
              <a:t>varujte ostatní obyvatele domu a opusťte jej</a:t>
            </a:r>
          </a:p>
          <a:p>
            <a:pPr>
              <a:buFont typeface="Wingdings" pitchFamily="2" charset="2"/>
              <a:buChar char="q"/>
            </a:pPr>
            <a:endParaRPr lang="cs-CZ" dirty="0" smtClean="0"/>
          </a:p>
          <a:p>
            <a:pPr>
              <a:buFont typeface="Wingdings" pitchFamily="2" charset="2"/>
              <a:buChar char="q"/>
            </a:pPr>
            <a:endParaRPr lang="cs-CZ" dirty="0" smtClean="0"/>
          </a:p>
          <a:p>
            <a:pPr>
              <a:buNone/>
            </a:pPr>
            <a:endParaRPr lang="cs-CZ"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a:p>
        </p:txBody>
      </p:sp>
      <p:sp>
        <p:nvSpPr>
          <p:cNvPr id="3" name="Zástupný symbol pro obsah 2"/>
          <p:cNvSpPr>
            <a:spLocks noGrp="1"/>
          </p:cNvSpPr>
          <p:nvPr>
            <p:ph sz="quarter" idx="1"/>
          </p:nvPr>
        </p:nvSpPr>
        <p:spPr>
          <a:xfrm>
            <a:off x="251520" y="1484784"/>
            <a:ext cx="7078560" cy="4854280"/>
          </a:xfrm>
        </p:spPr>
        <p:txBody>
          <a:bodyPr>
            <a:normAutofit fontScale="77500" lnSpcReduction="20000"/>
          </a:bodyPr>
          <a:lstStyle/>
          <a:p>
            <a:pPr>
              <a:buNone/>
            </a:pPr>
            <a:r>
              <a:rPr lang="cs-CZ" b="1" u="sng" dirty="0" smtClean="0"/>
              <a:t>unikající látky z auta převážející chemikálie</a:t>
            </a:r>
          </a:p>
          <a:p>
            <a:pPr>
              <a:buFont typeface="Wingdings" pitchFamily="2" charset="2"/>
              <a:buChar char="q"/>
            </a:pPr>
            <a:r>
              <a:rPr lang="cs-CZ" dirty="0" smtClean="0"/>
              <a:t>vzdalte se ihned od místa nehody, kolmo na směr větru a ukryjte se v nejbližší budově a volejte 112</a:t>
            </a:r>
          </a:p>
          <a:p>
            <a:pPr>
              <a:buFont typeface="Wingdings" pitchFamily="2" charset="2"/>
              <a:buChar char="q"/>
            </a:pPr>
            <a:r>
              <a:rPr lang="cs-CZ" dirty="0" smtClean="0"/>
              <a:t>každé vozidlo převážející </a:t>
            </a:r>
          </a:p>
          <a:p>
            <a:pPr>
              <a:buNone/>
            </a:pPr>
            <a:r>
              <a:rPr lang="cs-CZ" dirty="0" smtClean="0"/>
              <a:t>	nebezpečnou látku je označeno</a:t>
            </a:r>
          </a:p>
          <a:p>
            <a:pPr>
              <a:buNone/>
            </a:pPr>
            <a:r>
              <a:rPr lang="cs-CZ" dirty="0" smtClean="0"/>
              <a:t>	 oranžovou reflexní tabulkou, </a:t>
            </a:r>
          </a:p>
          <a:p>
            <a:pPr>
              <a:buNone/>
            </a:pPr>
            <a:r>
              <a:rPr lang="cs-CZ" dirty="0" smtClean="0"/>
              <a:t>	která udává, o kterou látku se </a:t>
            </a:r>
          </a:p>
          <a:p>
            <a:pPr>
              <a:buNone/>
            </a:pPr>
            <a:r>
              <a:rPr lang="cs-CZ" dirty="0" smtClean="0"/>
              <a:t>	jedná a jaké nebezpečí látka </a:t>
            </a:r>
          </a:p>
          <a:p>
            <a:pPr>
              <a:buNone/>
            </a:pPr>
            <a:r>
              <a:rPr lang="cs-CZ" dirty="0" smtClean="0"/>
              <a:t>	obsahuje</a:t>
            </a:r>
          </a:p>
          <a:p>
            <a:pPr>
              <a:buFont typeface="Wingdings" pitchFamily="2" charset="2"/>
              <a:buChar char="q"/>
            </a:pPr>
            <a:r>
              <a:rPr lang="cs-CZ" dirty="0" smtClean="0"/>
              <a:t>číslo v horní části se nazývá </a:t>
            </a:r>
          </a:p>
          <a:p>
            <a:pPr>
              <a:buNone/>
            </a:pPr>
            <a:r>
              <a:rPr lang="cs-CZ" dirty="0" smtClean="0"/>
              <a:t>	</a:t>
            </a:r>
            <a:r>
              <a:rPr lang="cs-CZ" dirty="0" err="1" smtClean="0"/>
              <a:t>Kemler</a:t>
            </a:r>
            <a:r>
              <a:rPr lang="cs-CZ" dirty="0" smtClean="0"/>
              <a:t>  kód a udává, jaké </a:t>
            </a:r>
          </a:p>
          <a:p>
            <a:pPr>
              <a:buNone/>
            </a:pPr>
            <a:r>
              <a:rPr lang="cs-CZ" dirty="0" smtClean="0"/>
              <a:t>	nebezpečí látka znamená - ve </a:t>
            </a:r>
          </a:p>
          <a:p>
            <a:pPr>
              <a:buNone/>
            </a:pPr>
            <a:r>
              <a:rPr lang="cs-CZ" dirty="0" smtClean="0"/>
              <a:t>	spodní části je UN kód, ten je </a:t>
            </a:r>
          </a:p>
          <a:p>
            <a:pPr>
              <a:buNone/>
            </a:pPr>
            <a:r>
              <a:rPr lang="cs-CZ" dirty="0" smtClean="0"/>
              <a:t>	přiřazován každé látce</a:t>
            </a:r>
          </a:p>
          <a:p>
            <a:pPr>
              <a:buFont typeface="Wingdings" pitchFamily="2" charset="2"/>
              <a:buChar char="q"/>
            </a:pPr>
            <a:r>
              <a:rPr lang="cs-CZ" dirty="0" smtClean="0"/>
              <a:t>při nahlášení nehody sdělte také čísla z tabulky</a:t>
            </a:r>
          </a:p>
          <a:p>
            <a:endParaRPr lang="cs-CZ" dirty="0"/>
          </a:p>
        </p:txBody>
      </p:sp>
      <p:pic>
        <p:nvPicPr>
          <p:cNvPr id="1026" name="Picture 2" descr="D:\Users\Asus\Desktop\Štěpán fotky hasiči\3f67fd97162d20e6fe27748b5b372509.jpg"/>
          <p:cNvPicPr>
            <a:picLocks noChangeAspect="1" noChangeArrowheads="1"/>
          </p:cNvPicPr>
          <p:nvPr/>
        </p:nvPicPr>
        <p:blipFill>
          <a:blip r:embed="rId2" cstate="print"/>
          <a:srcRect/>
          <a:stretch>
            <a:fillRect/>
          </a:stretch>
        </p:blipFill>
        <p:spPr bwMode="auto">
          <a:xfrm>
            <a:off x="4932040" y="2636912"/>
            <a:ext cx="3888432" cy="2838555"/>
          </a:xfrm>
          <a:prstGeom prst="rect">
            <a:avLst/>
          </a:prstGeom>
          <a:noFill/>
        </p:spPr>
      </p:pic>
      <p:sp>
        <p:nvSpPr>
          <p:cNvPr id="6" name="Nadpis 3"/>
          <p:cNvSpPr txBox="1">
            <a:spLocks/>
          </p:cNvSpPr>
          <p:nvPr/>
        </p:nvSpPr>
        <p:spPr>
          <a:xfrm>
            <a:off x="5004048" y="5589240"/>
            <a:ext cx="3744416" cy="288032"/>
          </a:xfrm>
          <a:prstGeom prst="rect">
            <a:avLst/>
          </a:prstGeom>
        </p:spPr>
        <p:txBody>
          <a:bodyPr vert="horz" anchor="t">
            <a:normAutofit fontScale="47500" lnSpcReduction="20000"/>
          </a:bodyPr>
          <a:ls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48056" marR="0" lvl="0" indent="-384048" algn="l" defTabSz="914400" rtl="0" eaLnBrk="1" fontAlgn="auto" latinLnBrk="0" hangingPunct="1">
              <a:lnSpc>
                <a:spcPct val="100000"/>
              </a:lnSpc>
              <a:spcBef>
                <a:spcPct val="20000"/>
              </a:spcBef>
              <a:spcAft>
                <a:spcPts val="0"/>
              </a:spcAft>
              <a:buClr>
                <a:schemeClr val="accent1"/>
              </a:buClr>
              <a:buSzPct val="80000"/>
              <a:tabLst/>
              <a:defRPr/>
            </a:pPr>
            <a:r>
              <a:rPr kumimoji="0" lang="cs-CZ" sz="3000" b="0" i="0" u="none" strike="noStrike" kern="1200" cap="none" spc="0" normalizeH="0" baseline="0" noProof="0" dirty="0" smtClean="0">
                <a:ln>
                  <a:noFill/>
                </a:ln>
                <a:solidFill>
                  <a:schemeClr val="tx1"/>
                </a:solidFill>
                <a:effectLst/>
                <a:uLnTx/>
                <a:uFillTx/>
                <a:latin typeface="+mn-lt"/>
                <a:ea typeface="+mn-ea"/>
                <a:cs typeface="+mn-cs"/>
              </a:rPr>
              <a:t>Obr. 13 Cvičení – únik nebezpečné látky</a:t>
            </a:r>
            <a:endParaRPr kumimoji="0" lang="cs-CZ"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39552" y="260648"/>
            <a:ext cx="8229600" cy="706760"/>
          </a:xfrm>
        </p:spPr>
        <p:txBody>
          <a:bodyPr/>
          <a:lstStyle/>
          <a:p>
            <a:r>
              <a:rPr lang="cs-CZ" b="1" dirty="0" smtClean="0"/>
              <a:t>Tísňová čísla</a:t>
            </a:r>
            <a:endParaRPr lang="cs-CZ" b="1" dirty="0"/>
          </a:p>
        </p:txBody>
      </p:sp>
      <p:sp>
        <p:nvSpPr>
          <p:cNvPr id="3" name="Zástupný symbol pro obsah 2"/>
          <p:cNvSpPr>
            <a:spLocks noGrp="1"/>
          </p:cNvSpPr>
          <p:nvPr>
            <p:ph sz="quarter" idx="1"/>
          </p:nvPr>
        </p:nvSpPr>
        <p:spPr>
          <a:xfrm>
            <a:off x="251520" y="1556792"/>
            <a:ext cx="8301608" cy="1944216"/>
          </a:xfrm>
        </p:spPr>
        <p:txBody>
          <a:bodyPr>
            <a:normAutofit fontScale="92500" lnSpcReduction="20000"/>
          </a:bodyPr>
          <a:lstStyle/>
          <a:p>
            <a:r>
              <a:rPr lang="cs-CZ" b="1" dirty="0" smtClean="0"/>
              <a:t>150 </a:t>
            </a:r>
            <a:r>
              <a:rPr lang="cs-CZ" dirty="0" smtClean="0"/>
              <a:t>– HZS ČR</a:t>
            </a:r>
          </a:p>
          <a:p>
            <a:r>
              <a:rPr lang="cs-CZ" b="1" dirty="0" smtClean="0"/>
              <a:t>155 </a:t>
            </a:r>
            <a:r>
              <a:rPr lang="cs-CZ" dirty="0" smtClean="0"/>
              <a:t>– ZZS ČR</a:t>
            </a:r>
          </a:p>
          <a:p>
            <a:r>
              <a:rPr lang="cs-CZ" b="1" dirty="0" smtClean="0"/>
              <a:t>158</a:t>
            </a:r>
            <a:r>
              <a:rPr lang="cs-CZ" dirty="0" smtClean="0"/>
              <a:t> – Policie ČR</a:t>
            </a:r>
          </a:p>
          <a:p>
            <a:r>
              <a:rPr lang="cs-CZ" b="1" dirty="0" smtClean="0"/>
              <a:t>112</a:t>
            </a:r>
            <a:r>
              <a:rPr lang="cs-CZ" dirty="0" smtClean="0"/>
              <a:t> – jednotné evropské číslo tísňového volání</a:t>
            </a:r>
          </a:p>
          <a:p>
            <a:r>
              <a:rPr lang="cs-CZ" b="1" dirty="0" smtClean="0"/>
              <a:t>156 </a:t>
            </a:r>
            <a:r>
              <a:rPr lang="cs-CZ" dirty="0" smtClean="0"/>
              <a:t>– Městská a Obecní policie</a:t>
            </a:r>
            <a:endParaRPr lang="cs-CZ" dirty="0"/>
          </a:p>
        </p:txBody>
      </p:sp>
      <p:pic>
        <p:nvPicPr>
          <p:cNvPr id="3074" name="Picture 2" descr="D:\Users\Asus\Desktop\Hasiči\Foto and pictures\3.4.2013 Lidická\P4030536.JPG"/>
          <p:cNvPicPr>
            <a:picLocks noChangeAspect="1" noChangeArrowheads="1"/>
          </p:cNvPicPr>
          <p:nvPr/>
        </p:nvPicPr>
        <p:blipFill>
          <a:blip r:embed="rId2" cstate="print"/>
          <a:srcRect/>
          <a:stretch>
            <a:fillRect/>
          </a:stretch>
        </p:blipFill>
        <p:spPr bwMode="auto">
          <a:xfrm>
            <a:off x="467544" y="3573016"/>
            <a:ext cx="3312368" cy="2484276"/>
          </a:xfrm>
          <a:prstGeom prst="rect">
            <a:avLst/>
          </a:prstGeom>
          <a:noFill/>
        </p:spPr>
      </p:pic>
      <p:pic>
        <p:nvPicPr>
          <p:cNvPr id="3075" name="Picture 3" descr="D:\Users\Asus\Desktop\Hasiči\Foto and pictures\3.4.2013 Lidická\P4030540.JPG"/>
          <p:cNvPicPr>
            <a:picLocks noChangeAspect="1" noChangeArrowheads="1"/>
          </p:cNvPicPr>
          <p:nvPr/>
        </p:nvPicPr>
        <p:blipFill>
          <a:blip r:embed="rId3" cstate="print"/>
          <a:srcRect/>
          <a:stretch>
            <a:fillRect/>
          </a:stretch>
        </p:blipFill>
        <p:spPr bwMode="auto">
          <a:xfrm>
            <a:off x="5124061" y="3573016"/>
            <a:ext cx="3360374" cy="2520280"/>
          </a:xfrm>
          <a:prstGeom prst="rect">
            <a:avLst/>
          </a:prstGeom>
          <a:noFill/>
        </p:spPr>
      </p:pic>
      <p:sp>
        <p:nvSpPr>
          <p:cNvPr id="7" name="Nadpis 3"/>
          <p:cNvSpPr txBox="1">
            <a:spLocks/>
          </p:cNvSpPr>
          <p:nvPr/>
        </p:nvSpPr>
        <p:spPr>
          <a:xfrm>
            <a:off x="5076056" y="6093296"/>
            <a:ext cx="3744416" cy="288032"/>
          </a:xfrm>
          <a:prstGeom prst="rect">
            <a:avLst/>
          </a:prstGeom>
        </p:spPr>
        <p:txBody>
          <a:bodyPr vert="horz" anchor="t">
            <a:normAutofit fontScale="47500" lnSpcReduction="20000"/>
          </a:bodyPr>
          <a:lstStyle/>
          <a:p>
            <a:pPr marL="448056" marR="0" lvl="0" indent="-384048" algn="l" defTabSz="914400" rtl="0" eaLnBrk="1" fontAlgn="auto" latinLnBrk="0" hangingPunct="1">
              <a:lnSpc>
                <a:spcPct val="100000"/>
              </a:lnSpc>
              <a:spcBef>
                <a:spcPct val="20000"/>
              </a:spcBef>
              <a:spcAft>
                <a:spcPts val="0"/>
              </a:spcAft>
              <a:buClr>
                <a:schemeClr val="accent1"/>
              </a:buClr>
              <a:buSzPct val="80000"/>
              <a:tabLst/>
              <a:defRPr/>
            </a:pPr>
            <a:r>
              <a:rPr kumimoji="0" lang="cs-CZ" sz="3000" b="0" i="0" u="none" strike="noStrike" kern="1200" cap="none" spc="0" normalizeH="0" baseline="0" noProof="0" dirty="0" smtClean="0">
                <a:ln>
                  <a:noFill/>
                </a:ln>
                <a:solidFill>
                  <a:schemeClr val="tx1"/>
                </a:solidFill>
                <a:effectLst/>
                <a:uLnTx/>
                <a:uFillTx/>
                <a:latin typeface="+mn-lt"/>
                <a:ea typeface="+mn-ea"/>
                <a:cs typeface="+mn-cs"/>
              </a:rPr>
              <a:t>Obr. 4 KOPIS HZS JMK, Brno Lidická</a:t>
            </a:r>
            <a:endParaRPr kumimoji="0" lang="cs-CZ" sz="30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Nadpis 3"/>
          <p:cNvSpPr txBox="1">
            <a:spLocks/>
          </p:cNvSpPr>
          <p:nvPr/>
        </p:nvSpPr>
        <p:spPr>
          <a:xfrm>
            <a:off x="395536" y="6093296"/>
            <a:ext cx="3744416" cy="288032"/>
          </a:xfrm>
          <a:prstGeom prst="rect">
            <a:avLst/>
          </a:prstGeom>
        </p:spPr>
        <p:txBody>
          <a:bodyPr vert="horz" anchor="t">
            <a:normAutofit fontScale="47500" lnSpcReduction="20000"/>
          </a:bodyPr>
          <a:lstStyle/>
          <a:p>
            <a:pPr marL="448056" marR="0" lvl="0" indent="-384048" algn="l" defTabSz="914400" rtl="0" eaLnBrk="1" fontAlgn="auto" latinLnBrk="0" hangingPunct="1">
              <a:lnSpc>
                <a:spcPct val="100000"/>
              </a:lnSpc>
              <a:spcBef>
                <a:spcPct val="20000"/>
              </a:spcBef>
              <a:spcAft>
                <a:spcPts val="0"/>
              </a:spcAft>
              <a:buClr>
                <a:schemeClr val="accent1"/>
              </a:buClr>
              <a:buSzPct val="80000"/>
              <a:tabLst/>
              <a:defRPr/>
            </a:pPr>
            <a:r>
              <a:rPr kumimoji="0" lang="cs-CZ" sz="3000" b="0" i="0" u="none" strike="noStrike" kern="1200" cap="none" spc="0" normalizeH="0" baseline="0" noProof="0" dirty="0" smtClean="0">
                <a:ln>
                  <a:noFill/>
                </a:ln>
                <a:solidFill>
                  <a:schemeClr val="tx1"/>
                </a:solidFill>
                <a:effectLst/>
                <a:uLnTx/>
                <a:uFillTx/>
                <a:latin typeface="+mn-lt"/>
                <a:ea typeface="+mn-ea"/>
                <a:cs typeface="+mn-cs"/>
              </a:rPr>
              <a:t>Obr. 3 KOPIS HZS JMK, Brno Lidická</a:t>
            </a:r>
            <a:endParaRPr kumimoji="0" lang="cs-CZ"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Zdroje</a:t>
            </a:r>
            <a:endParaRPr lang="cs-CZ" dirty="0"/>
          </a:p>
        </p:txBody>
      </p:sp>
      <p:sp>
        <p:nvSpPr>
          <p:cNvPr id="3" name="Zástupný symbol pro obsah 2"/>
          <p:cNvSpPr>
            <a:spLocks noGrp="1"/>
          </p:cNvSpPr>
          <p:nvPr>
            <p:ph sz="quarter" idx="1"/>
          </p:nvPr>
        </p:nvSpPr>
        <p:spPr>
          <a:xfrm>
            <a:off x="251520" y="1556792"/>
            <a:ext cx="8518720" cy="4968552"/>
          </a:xfrm>
        </p:spPr>
        <p:txBody>
          <a:bodyPr>
            <a:normAutofit fontScale="62500" lnSpcReduction="20000"/>
          </a:bodyPr>
          <a:lstStyle/>
          <a:p>
            <a:pPr lvl="0"/>
            <a:r>
              <a:rPr lang="cs-CZ" sz="2800" dirty="0" smtClean="0"/>
              <a:t>JIROUŠ, David. HASIČSKÝ ZÁCHRANNÝ SBOR JIHOMORAVSKÉHO KRAJE. </a:t>
            </a:r>
            <a:r>
              <a:rPr lang="cs-CZ" sz="2800" i="1" dirty="0" smtClean="0"/>
              <a:t>Prezentace KOPIS HZS </a:t>
            </a:r>
            <a:r>
              <a:rPr lang="cs-CZ" sz="2800" i="1" dirty="0" err="1" smtClean="0"/>
              <a:t>JmK</a:t>
            </a:r>
            <a:r>
              <a:rPr lang="cs-CZ" sz="2800" dirty="0" smtClean="0"/>
              <a:t>. 2011.</a:t>
            </a:r>
          </a:p>
          <a:p>
            <a:r>
              <a:rPr lang="cs-CZ" sz="2800" dirty="0" smtClean="0"/>
              <a:t>MARTÍNEK, Bohumír. </a:t>
            </a:r>
            <a:r>
              <a:rPr lang="cs-CZ" sz="2800" i="1" dirty="0" smtClean="0"/>
              <a:t>Ochrana člověka za mimořádných událostí: příručka pro učitele základních a středních škol</a:t>
            </a:r>
            <a:r>
              <a:rPr lang="cs-CZ" sz="2800" dirty="0" smtClean="0"/>
              <a:t>. </a:t>
            </a:r>
            <a:r>
              <a:rPr lang="cs-CZ" sz="2800" dirty="0" err="1" smtClean="0"/>
              <a:t>Vyd</a:t>
            </a:r>
            <a:r>
              <a:rPr lang="cs-CZ" sz="2800" dirty="0" smtClean="0"/>
              <a:t>. 2., </a:t>
            </a:r>
            <a:r>
              <a:rPr lang="cs-CZ" sz="2800" dirty="0" err="1" smtClean="0"/>
              <a:t>opr</a:t>
            </a:r>
            <a:r>
              <a:rPr lang="cs-CZ" sz="2800" dirty="0" smtClean="0"/>
              <a:t>. a </a:t>
            </a:r>
            <a:r>
              <a:rPr lang="cs-CZ" sz="2800" dirty="0" err="1" smtClean="0"/>
              <a:t>rozš</a:t>
            </a:r>
            <a:r>
              <a:rPr lang="cs-CZ" sz="2800" dirty="0" smtClean="0"/>
              <a:t>. Praha: Ministerstvo vnitra, generální ředitelství Hasičského záchranného sboru ČR, 2003, 119 s. ISBN 80-866-4008-6.</a:t>
            </a:r>
          </a:p>
          <a:p>
            <a:r>
              <a:rPr lang="cs-CZ" sz="2800" dirty="0" smtClean="0"/>
              <a:t>HASIČSKÝ ZÁCHRANNÝ SBOR ČR. </a:t>
            </a:r>
            <a:r>
              <a:rPr lang="cs-CZ" sz="2800" i="1" dirty="0" smtClean="0"/>
              <a:t>Ohlášení mimořádné události</a:t>
            </a:r>
            <a:r>
              <a:rPr lang="cs-CZ" sz="2800" dirty="0" smtClean="0"/>
              <a:t> [online]. 2010 [cit. 2013-04-08]. Dostupné z: </a:t>
            </a:r>
            <a:r>
              <a:rPr lang="cs-CZ" sz="2800" dirty="0" smtClean="0">
                <a:hlinkClick r:id="rId2"/>
              </a:rPr>
              <a:t>http://www.</a:t>
            </a:r>
            <a:r>
              <a:rPr lang="cs-CZ" sz="2800" dirty="0" err="1" smtClean="0">
                <a:hlinkClick r:id="rId2"/>
              </a:rPr>
              <a:t>hzscr.cz</a:t>
            </a:r>
            <a:r>
              <a:rPr lang="cs-CZ" sz="2800" dirty="0" smtClean="0">
                <a:hlinkClick r:id="rId2"/>
              </a:rPr>
              <a:t>/</a:t>
            </a:r>
            <a:r>
              <a:rPr lang="cs-CZ" sz="2800" dirty="0" err="1" smtClean="0">
                <a:hlinkClick r:id="rId2"/>
              </a:rPr>
              <a:t>clanek</a:t>
            </a:r>
            <a:r>
              <a:rPr lang="cs-CZ" sz="2800" dirty="0" smtClean="0">
                <a:hlinkClick r:id="rId2"/>
              </a:rPr>
              <a:t>/</a:t>
            </a:r>
            <a:r>
              <a:rPr lang="cs-CZ" sz="2800" dirty="0" err="1" smtClean="0">
                <a:hlinkClick r:id="rId2"/>
              </a:rPr>
              <a:t>ohlaseni</a:t>
            </a:r>
            <a:r>
              <a:rPr lang="cs-CZ" sz="2800" dirty="0" smtClean="0">
                <a:hlinkClick r:id="rId2"/>
              </a:rPr>
              <a:t>-</a:t>
            </a:r>
            <a:r>
              <a:rPr lang="cs-CZ" sz="2800" dirty="0" err="1" smtClean="0">
                <a:hlinkClick r:id="rId2"/>
              </a:rPr>
              <a:t>mimoradne</a:t>
            </a:r>
            <a:r>
              <a:rPr lang="cs-CZ" sz="2800" dirty="0" smtClean="0">
                <a:hlinkClick r:id="rId2"/>
              </a:rPr>
              <a:t>-</a:t>
            </a:r>
            <a:r>
              <a:rPr lang="cs-CZ" sz="2800" dirty="0" err="1" smtClean="0">
                <a:hlinkClick r:id="rId2"/>
              </a:rPr>
              <a:t>udalosti.aspx</a:t>
            </a:r>
            <a:endParaRPr lang="cs-CZ" sz="2800" dirty="0" smtClean="0"/>
          </a:p>
          <a:p>
            <a:pPr lvl="0"/>
            <a:r>
              <a:rPr lang="cs-CZ" sz="2800" dirty="0" smtClean="0"/>
              <a:t>HASIČSKÝ ZÁCHRANNÝ SBOR  JIHOMORAVSKÉHO KRAJE. </a:t>
            </a:r>
            <a:r>
              <a:rPr lang="cs-CZ" sz="2800" i="1" dirty="0" smtClean="0"/>
              <a:t>Vaše cesty k bezpečí: aneb chytré blondýnky radí...</a:t>
            </a:r>
            <a:r>
              <a:rPr lang="cs-CZ" sz="2800" dirty="0" smtClean="0"/>
              <a:t>[online]. Brno, 2011 [cit. 2013-03-09]. Dostupné z: </a:t>
            </a:r>
            <a:r>
              <a:rPr lang="cs-CZ" sz="2800" u="sng" dirty="0" smtClean="0">
                <a:hlinkClick r:id="rId3"/>
              </a:rPr>
              <a:t>http://www.</a:t>
            </a:r>
            <a:r>
              <a:rPr lang="cs-CZ" sz="2800" u="sng" dirty="0" err="1" smtClean="0">
                <a:hlinkClick r:id="rId3"/>
              </a:rPr>
              <a:t>firebrno.cz</a:t>
            </a:r>
            <a:r>
              <a:rPr lang="cs-CZ" sz="2800" u="sng" dirty="0" smtClean="0">
                <a:hlinkClick r:id="rId3"/>
              </a:rPr>
              <a:t>/</a:t>
            </a:r>
            <a:r>
              <a:rPr lang="cs-CZ" sz="2800" u="sng" dirty="0" err="1" smtClean="0">
                <a:hlinkClick r:id="rId3"/>
              </a:rPr>
              <a:t>uploads</a:t>
            </a:r>
            <a:r>
              <a:rPr lang="cs-CZ" sz="2800" u="sng" dirty="0" smtClean="0">
                <a:hlinkClick r:id="rId3"/>
              </a:rPr>
              <a:t>/</a:t>
            </a:r>
            <a:r>
              <a:rPr lang="cs-CZ" sz="2800" u="sng" dirty="0" err="1" smtClean="0">
                <a:hlinkClick r:id="rId3"/>
              </a:rPr>
              <a:t>blondynky</a:t>
            </a:r>
            <a:r>
              <a:rPr lang="cs-CZ" sz="2800" u="sng" dirty="0" smtClean="0">
                <a:hlinkClick r:id="rId3"/>
              </a:rPr>
              <a:t>/</a:t>
            </a:r>
            <a:r>
              <a:rPr lang="cs-CZ" sz="2800" u="sng" dirty="0" err="1" smtClean="0">
                <a:hlinkClick r:id="rId3"/>
              </a:rPr>
              <a:t>brozurka</a:t>
            </a:r>
            <a:r>
              <a:rPr lang="cs-CZ" sz="2800" u="sng" dirty="0" smtClean="0">
                <a:hlinkClick r:id="rId3"/>
              </a:rPr>
              <a:t>_</a:t>
            </a:r>
            <a:r>
              <a:rPr lang="cs-CZ" sz="2800" u="sng" dirty="0" err="1" smtClean="0">
                <a:hlinkClick r:id="rId3"/>
              </a:rPr>
              <a:t>blondynky</a:t>
            </a:r>
            <a:r>
              <a:rPr lang="cs-CZ" sz="2800" u="sng" dirty="0" smtClean="0">
                <a:hlinkClick r:id="rId3"/>
              </a:rPr>
              <a:t>_2010.pdf</a:t>
            </a:r>
            <a:endParaRPr lang="cs-CZ" sz="2800" u="sng" dirty="0" smtClean="0"/>
          </a:p>
          <a:p>
            <a:r>
              <a:rPr lang="cs-CZ" sz="2900" dirty="0"/>
              <a:t>video: Černé ovce na silnici - Den s ... Záchranná </a:t>
            </a:r>
            <a:r>
              <a:rPr lang="cs-CZ" sz="2900" dirty="0" smtClean="0"/>
              <a:t>služba </a:t>
            </a:r>
            <a:r>
              <a:rPr lang="cs-CZ" sz="2900" dirty="0" smtClean="0">
                <a:hlinkClick r:id="rId4"/>
              </a:rPr>
              <a:t>https</a:t>
            </a:r>
            <a:r>
              <a:rPr lang="cs-CZ" sz="2900" dirty="0">
                <a:hlinkClick r:id="rId4"/>
              </a:rPr>
              <a:t>://www.youtube.com/watch?v=JXzd-3YkW2U</a:t>
            </a:r>
            <a:endParaRPr lang="cs-CZ" sz="2900" dirty="0"/>
          </a:p>
          <a:p>
            <a:pPr lvl="0"/>
            <a:endParaRPr lang="cs-CZ" sz="2800" u="sng" dirty="0" smtClean="0"/>
          </a:p>
          <a:p>
            <a:pPr lvl="0"/>
            <a:r>
              <a:rPr lang="cs-CZ" sz="2800" dirty="0" smtClean="0"/>
              <a:t>FOTOGRAFIE PŘEVZATY ZE STRÁNEK </a:t>
            </a:r>
            <a:r>
              <a:rPr lang="cs-CZ" sz="2800" dirty="0" smtClean="0">
                <a:hlinkClick r:id="rId5"/>
              </a:rPr>
              <a:t>http://hzscr.cz</a:t>
            </a:r>
            <a:r>
              <a:rPr lang="cs-CZ" sz="2800" dirty="0" smtClean="0"/>
              <a:t> , které patří HZS ČR (Obr. 11) a ze stránek </a:t>
            </a:r>
            <a:r>
              <a:rPr lang="cs-CZ" sz="2800" dirty="0" smtClean="0">
                <a:hlinkClick r:id="rId6"/>
              </a:rPr>
              <a:t>http://www.</a:t>
            </a:r>
            <a:r>
              <a:rPr lang="cs-CZ" sz="2800" dirty="0" err="1" smtClean="0">
                <a:hlinkClick r:id="rId6"/>
              </a:rPr>
              <a:t>ordinaryangels.net</a:t>
            </a:r>
            <a:r>
              <a:rPr lang="cs-CZ" sz="2800" dirty="0" smtClean="0"/>
              <a:t>, které jsou pořízené profesionálním hasičem z PS Bruntál Š. Mikulkou (Obr. 1, 12, 13). </a:t>
            </a:r>
          </a:p>
          <a:p>
            <a:pPr lvl="0"/>
            <a:r>
              <a:rPr lang="cs-CZ" sz="2800" dirty="0" smtClean="0"/>
              <a:t>Zuzana Coufalová - ostatní fotografie pořízené ve spolupráci s HZS a ZZS JMK.</a:t>
            </a:r>
          </a:p>
          <a:p>
            <a:endParaRPr lang="cs-CZ"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sz="quarter" idx="1"/>
          </p:nvPr>
        </p:nvSpPr>
        <p:spPr>
          <a:xfrm>
            <a:off x="467544" y="1628800"/>
            <a:ext cx="8157592" cy="4680520"/>
          </a:xfrm>
        </p:spPr>
        <p:txBody>
          <a:bodyPr>
            <a:normAutofit fontScale="85000" lnSpcReduction="10000"/>
          </a:bodyPr>
          <a:lstStyle/>
          <a:p>
            <a:r>
              <a:rPr lang="cs-CZ" dirty="0" smtClean="0">
                <a:solidFill>
                  <a:srgbClr val="FF0000"/>
                </a:solidFill>
              </a:rPr>
              <a:t>zneužití tísňových linek se považuje za trestný čin</a:t>
            </a:r>
          </a:p>
          <a:p>
            <a:endParaRPr lang="cs-CZ" dirty="0" smtClean="0"/>
          </a:p>
          <a:p>
            <a:pPr>
              <a:buNone/>
            </a:pPr>
            <a:r>
              <a:rPr lang="cs-CZ" dirty="0" smtClean="0"/>
              <a:t>	„</a:t>
            </a:r>
            <a:r>
              <a:rPr lang="cs-CZ" i="1" dirty="0" smtClean="0"/>
              <a:t>Pokud účastník, popřípadě uživatel, uskutečňuje zlomyslná volání na čísla  tísňového volání, je podnikatel (například mobilní operátor), v jehož síti bylo takové volání započato, povinen na žádost subjektu (například JZS ČR), který provozuje pracoviště pro příjem volání na čísla tísňového volání, znemožnit ve své síti provozování telekomunikačního koncového zařízení, ze kterého jsou tato volání uskutečňována. O zpětném uvedení telekomunikačního koncového zařízení do provozu rozhodne Český telekomunikační úřad na žádost účastníka.“ </a:t>
            </a:r>
            <a:r>
              <a:rPr lang="cs-CZ" dirty="0" smtClean="0"/>
              <a:t>Dle zákona č. 127/2005 Sb., o elektronických komunikacích (HZS JMK, </a:t>
            </a:r>
            <a:r>
              <a:rPr lang="en-US" dirty="0" smtClean="0"/>
              <a:t>[</a:t>
            </a:r>
            <a:r>
              <a:rPr lang="cs-CZ" dirty="0" smtClean="0"/>
              <a:t>online]</a:t>
            </a:r>
            <a:r>
              <a:rPr lang="en-US" dirty="0" smtClean="0"/>
              <a:t> 2011</a:t>
            </a:r>
            <a:r>
              <a:rPr lang="cs-CZ" dirty="0" smtClean="0"/>
              <a:t>)</a:t>
            </a:r>
            <a:endParaRPr lang="cs-CZ"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ástupný symbol pro obsah 5"/>
          <p:cNvSpPr>
            <a:spLocks noGrp="1"/>
          </p:cNvSpPr>
          <p:nvPr>
            <p:ph sz="quarter" idx="2"/>
          </p:nvPr>
        </p:nvSpPr>
        <p:spPr>
          <a:xfrm>
            <a:off x="251520" y="1700808"/>
            <a:ext cx="8208912" cy="4752528"/>
          </a:xfrm>
        </p:spPr>
        <p:txBody>
          <a:bodyPr>
            <a:normAutofit fontScale="55000" lnSpcReduction="20000"/>
          </a:bodyPr>
          <a:lstStyle/>
          <a:p>
            <a:r>
              <a:rPr lang="cs-CZ" i="1" u="sng" dirty="0" smtClean="0"/>
              <a:t>HZS ČR</a:t>
            </a:r>
          </a:p>
          <a:p>
            <a:pPr>
              <a:buNone/>
            </a:pPr>
            <a:endParaRPr lang="cs-CZ" dirty="0" smtClean="0"/>
          </a:p>
          <a:p>
            <a:pPr>
              <a:buNone/>
            </a:pPr>
            <a:endParaRPr lang="cs-CZ" dirty="0" smtClean="0"/>
          </a:p>
          <a:p>
            <a:pPr>
              <a:buNone/>
            </a:pPr>
            <a:endParaRPr lang="cs-CZ" dirty="0" smtClean="0"/>
          </a:p>
          <a:p>
            <a:pPr>
              <a:buNone/>
            </a:pPr>
            <a:r>
              <a:rPr lang="cs-CZ" b="1" dirty="0" smtClean="0"/>
              <a:t>Volejte v případě:</a:t>
            </a:r>
          </a:p>
          <a:p>
            <a:pPr lvl="0"/>
            <a:r>
              <a:rPr lang="cs-CZ" dirty="0" smtClean="0"/>
              <a:t>požáru</a:t>
            </a:r>
          </a:p>
          <a:p>
            <a:pPr lvl="0"/>
            <a:r>
              <a:rPr lang="cs-CZ" dirty="0" smtClean="0"/>
              <a:t>exploze</a:t>
            </a:r>
          </a:p>
          <a:p>
            <a:pPr lvl="0"/>
            <a:r>
              <a:rPr lang="cs-CZ" dirty="0" smtClean="0"/>
              <a:t>živelné pohromy</a:t>
            </a:r>
          </a:p>
          <a:p>
            <a:pPr lvl="0"/>
            <a:r>
              <a:rPr lang="cs-CZ" dirty="0" smtClean="0"/>
              <a:t>vyprošťování osob</a:t>
            </a:r>
          </a:p>
          <a:p>
            <a:pPr lvl="0"/>
            <a:r>
              <a:rPr lang="cs-CZ" dirty="0" smtClean="0"/>
              <a:t>technická havárie</a:t>
            </a:r>
          </a:p>
          <a:p>
            <a:endParaRPr lang="cs-CZ" dirty="0" smtClean="0"/>
          </a:p>
          <a:p>
            <a:endParaRPr lang="cs-CZ" dirty="0" smtClean="0"/>
          </a:p>
          <a:p>
            <a:pPr>
              <a:buNone/>
            </a:pPr>
            <a:r>
              <a:rPr lang="cs-CZ" b="1" dirty="0" smtClean="0"/>
              <a:t>Jak si zapamatovat 0 </a:t>
            </a:r>
          </a:p>
          <a:p>
            <a:pPr>
              <a:buNone/>
            </a:pPr>
            <a:r>
              <a:rPr lang="cs-CZ" b="1" dirty="0" smtClean="0"/>
              <a:t>na konci čísla?</a:t>
            </a:r>
          </a:p>
          <a:p>
            <a:pPr>
              <a:buNone/>
            </a:pPr>
            <a:endParaRPr lang="cs-CZ" b="1" dirty="0" smtClean="0"/>
          </a:p>
          <a:p>
            <a:pPr>
              <a:buNone/>
            </a:pPr>
            <a:r>
              <a:rPr lang="cs-CZ" i="1" dirty="0" smtClean="0"/>
              <a:t>Nula je </a:t>
            </a:r>
          </a:p>
          <a:p>
            <a:pPr>
              <a:buNone/>
            </a:pPr>
            <a:r>
              <a:rPr lang="cs-CZ" i="1" dirty="0" smtClean="0"/>
              <a:t>podobná </a:t>
            </a:r>
          </a:p>
          <a:p>
            <a:pPr>
              <a:buNone/>
            </a:pPr>
            <a:r>
              <a:rPr lang="cs-CZ" i="1" dirty="0" smtClean="0"/>
              <a:t>smotané hadici,</a:t>
            </a:r>
          </a:p>
          <a:p>
            <a:pPr>
              <a:buNone/>
            </a:pPr>
            <a:r>
              <a:rPr lang="cs-CZ" i="1" dirty="0" smtClean="0"/>
              <a:t>nebo rybníku.</a:t>
            </a:r>
            <a:endParaRPr lang="cs-CZ" i="1" dirty="0"/>
          </a:p>
        </p:txBody>
      </p:sp>
      <p:pic>
        <p:nvPicPr>
          <p:cNvPr id="4099" name="Picture 3"/>
          <p:cNvPicPr>
            <a:picLocks noChangeAspect="1" noChangeArrowheads="1"/>
          </p:cNvPicPr>
          <p:nvPr/>
        </p:nvPicPr>
        <p:blipFill>
          <a:blip r:embed="rId2" cstate="print"/>
          <a:srcRect/>
          <a:stretch>
            <a:fillRect/>
          </a:stretch>
        </p:blipFill>
        <p:spPr bwMode="auto">
          <a:xfrm>
            <a:off x="3563888" y="4869160"/>
            <a:ext cx="1322264" cy="1322264"/>
          </a:xfrm>
          <a:prstGeom prst="rect">
            <a:avLst/>
          </a:prstGeom>
          <a:noFill/>
          <a:ln w="9525">
            <a:noFill/>
            <a:miter lim="800000"/>
            <a:headEnd/>
            <a:tailEnd/>
          </a:ln>
        </p:spPr>
      </p:pic>
      <p:pic>
        <p:nvPicPr>
          <p:cNvPr id="4100" name="Picture 4"/>
          <p:cNvPicPr>
            <a:picLocks noChangeAspect="1" noChangeArrowheads="1"/>
          </p:cNvPicPr>
          <p:nvPr/>
        </p:nvPicPr>
        <p:blipFill>
          <a:blip r:embed="rId3" cstate="print"/>
          <a:srcRect/>
          <a:stretch>
            <a:fillRect/>
          </a:stretch>
        </p:blipFill>
        <p:spPr bwMode="auto">
          <a:xfrm>
            <a:off x="2123728" y="4725144"/>
            <a:ext cx="1332161" cy="1564761"/>
          </a:xfrm>
          <a:prstGeom prst="rect">
            <a:avLst/>
          </a:prstGeom>
          <a:noFill/>
          <a:ln w="9525">
            <a:noFill/>
            <a:miter lim="800000"/>
            <a:headEnd/>
            <a:tailEnd/>
          </a:ln>
        </p:spPr>
      </p:pic>
      <p:pic>
        <p:nvPicPr>
          <p:cNvPr id="4101" name="Picture 5" descr="D:\Users\Asus\Desktop\Hasiči\Foto and pictures\3.4.2013 Lidická\P4030560.JPG"/>
          <p:cNvPicPr>
            <a:picLocks noChangeAspect="1" noChangeArrowheads="1"/>
          </p:cNvPicPr>
          <p:nvPr/>
        </p:nvPicPr>
        <p:blipFill>
          <a:blip r:embed="rId4" cstate="print"/>
          <a:srcRect/>
          <a:stretch>
            <a:fillRect/>
          </a:stretch>
        </p:blipFill>
        <p:spPr bwMode="auto">
          <a:xfrm>
            <a:off x="5076056" y="2492896"/>
            <a:ext cx="3746981" cy="2810236"/>
          </a:xfrm>
          <a:prstGeom prst="rect">
            <a:avLst/>
          </a:prstGeom>
          <a:noFill/>
        </p:spPr>
      </p:pic>
      <p:sp>
        <p:nvSpPr>
          <p:cNvPr id="10" name="Zástupný symbol pro text 6"/>
          <p:cNvSpPr txBox="1">
            <a:spLocks/>
          </p:cNvSpPr>
          <p:nvPr/>
        </p:nvSpPr>
        <p:spPr>
          <a:xfrm>
            <a:off x="323528" y="332656"/>
            <a:ext cx="4041775" cy="457200"/>
          </a:xfrm>
          <a:prstGeom prst="rect">
            <a:avLst/>
          </a:prstGeom>
          <a:solidFill>
            <a:schemeClr val="accent2">
              <a:satMod val="150000"/>
              <a:alpha val="25000"/>
            </a:schemeClr>
          </a:solidFill>
          <a:ln w="12700">
            <a:solidFill>
              <a:schemeClr val="accent2"/>
            </a:solidFill>
          </a:ln>
        </p:spPr>
        <p:txBody>
          <a:bodyPr vert="horz" anchor="ctr">
            <a:noAutofit/>
          </a:bodyPr>
          <a:lstStyle/>
          <a:p>
            <a:pPr marL="45720" marR="0" lvl="0" indent="0" algn="l"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cs-CZ" sz="1900" b="1" i="0" u="none" strike="noStrike" kern="1200" cap="none" spc="0" normalizeH="0" baseline="0" noProof="0" dirty="0" smtClean="0">
                <a:ln>
                  <a:noFill/>
                </a:ln>
                <a:solidFill>
                  <a:schemeClr val="tx1">
                    <a:tint val="95000"/>
                  </a:schemeClr>
                </a:solidFill>
                <a:effectLst/>
                <a:uLnTx/>
                <a:uFillTx/>
                <a:latin typeface="+mn-lt"/>
                <a:ea typeface="+mn-ea"/>
                <a:cs typeface="+mn-cs"/>
              </a:rPr>
              <a:t>                  linka 150</a:t>
            </a:r>
            <a:endParaRPr kumimoji="0" lang="cs-CZ" sz="1900" b="1" i="0" u="none" strike="noStrike" kern="1200" cap="none" spc="0" normalizeH="0" baseline="0" noProof="0" dirty="0">
              <a:ln>
                <a:noFill/>
              </a:ln>
              <a:solidFill>
                <a:schemeClr val="tx1">
                  <a:tint val="95000"/>
                </a:schemeClr>
              </a:solidFill>
              <a:effectLst/>
              <a:uLnTx/>
              <a:uFillTx/>
              <a:latin typeface="+mn-lt"/>
              <a:ea typeface="+mn-ea"/>
              <a:cs typeface="+mn-cs"/>
            </a:endParaRPr>
          </a:p>
        </p:txBody>
      </p:sp>
      <p:sp>
        <p:nvSpPr>
          <p:cNvPr id="8" name="Nadpis 3"/>
          <p:cNvSpPr txBox="1">
            <a:spLocks/>
          </p:cNvSpPr>
          <p:nvPr/>
        </p:nvSpPr>
        <p:spPr>
          <a:xfrm>
            <a:off x="4932040" y="5373216"/>
            <a:ext cx="3744416" cy="288032"/>
          </a:xfrm>
          <a:prstGeom prst="rect">
            <a:avLst/>
          </a:prstGeom>
        </p:spPr>
        <p:txBody>
          <a:bodyPr vert="horz" anchor="t">
            <a:normAutofit fontScale="47500" lnSpcReduction="20000"/>
          </a:bodyPr>
          <a:lstStyle/>
          <a:p>
            <a:pPr marL="448056" marR="0" lvl="0" indent="-384048" algn="l" defTabSz="914400" rtl="0" eaLnBrk="1" fontAlgn="auto" latinLnBrk="0" hangingPunct="1">
              <a:lnSpc>
                <a:spcPct val="100000"/>
              </a:lnSpc>
              <a:spcBef>
                <a:spcPct val="20000"/>
              </a:spcBef>
              <a:spcAft>
                <a:spcPts val="0"/>
              </a:spcAft>
              <a:buClr>
                <a:schemeClr val="accent1"/>
              </a:buClr>
              <a:buSzPct val="80000"/>
              <a:tabLst/>
              <a:defRPr/>
            </a:pPr>
            <a:r>
              <a:rPr kumimoji="0" lang="cs-CZ" sz="3000" b="0" i="0" u="none" strike="noStrike" kern="1200" cap="none" spc="0" normalizeH="0" baseline="0" noProof="0" dirty="0" smtClean="0">
                <a:ln>
                  <a:noFill/>
                </a:ln>
                <a:solidFill>
                  <a:schemeClr val="tx1"/>
                </a:solidFill>
                <a:effectLst/>
                <a:uLnTx/>
                <a:uFillTx/>
                <a:latin typeface="+mn-lt"/>
                <a:ea typeface="+mn-ea"/>
                <a:cs typeface="+mn-cs"/>
              </a:rPr>
              <a:t>Obr. 5</a:t>
            </a:r>
            <a:r>
              <a:rPr kumimoji="0" lang="cs-CZ" sz="3000" b="0" i="0" u="none" strike="noStrike" kern="1200" cap="none" spc="0" normalizeH="0" noProof="0" dirty="0" smtClean="0">
                <a:ln>
                  <a:noFill/>
                </a:ln>
                <a:solidFill>
                  <a:schemeClr val="tx1"/>
                </a:solidFill>
                <a:effectLst/>
                <a:uLnTx/>
                <a:uFillTx/>
                <a:latin typeface="+mn-lt"/>
                <a:ea typeface="+mn-ea"/>
                <a:cs typeface="+mn-cs"/>
              </a:rPr>
              <a:t> Vozidlo HZS Lidická</a:t>
            </a:r>
            <a:endParaRPr kumimoji="0" lang="cs-CZ"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ástupný symbol pro text 6"/>
          <p:cNvSpPr txBox="1">
            <a:spLocks/>
          </p:cNvSpPr>
          <p:nvPr/>
        </p:nvSpPr>
        <p:spPr>
          <a:xfrm>
            <a:off x="323528" y="476672"/>
            <a:ext cx="4041775" cy="457200"/>
          </a:xfrm>
          <a:prstGeom prst="rect">
            <a:avLst/>
          </a:prstGeom>
          <a:solidFill>
            <a:schemeClr val="accent2">
              <a:satMod val="150000"/>
              <a:alpha val="25000"/>
            </a:schemeClr>
          </a:solidFill>
          <a:ln w="12700">
            <a:solidFill>
              <a:schemeClr val="accent2"/>
            </a:solidFill>
          </a:ln>
        </p:spPr>
        <p:txBody>
          <a:bodyPr vert="horz" anchor="ctr">
            <a:noAutofit/>
          </a:bodyPr>
          <a:lstStyle/>
          <a:p>
            <a:pPr marL="45720" marR="0" lvl="0" indent="0" algn="l"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cs-CZ" sz="1900" b="1" i="0" u="none" strike="noStrike" kern="1200" cap="none" spc="0" normalizeH="0" baseline="0" noProof="0" smtClean="0">
                <a:ln>
                  <a:noFill/>
                </a:ln>
                <a:solidFill>
                  <a:schemeClr val="tx1">
                    <a:tint val="95000"/>
                  </a:schemeClr>
                </a:solidFill>
                <a:effectLst/>
                <a:uLnTx/>
                <a:uFillTx/>
                <a:latin typeface="+mn-lt"/>
                <a:ea typeface="+mn-ea"/>
                <a:cs typeface="+mn-cs"/>
              </a:rPr>
              <a:t>                  linka 155</a:t>
            </a:r>
            <a:endParaRPr kumimoji="0" lang="cs-CZ" sz="1900" b="1" i="0" u="none" strike="noStrike" kern="1200" cap="none" spc="0" normalizeH="0" baseline="0" noProof="0" dirty="0">
              <a:ln>
                <a:noFill/>
              </a:ln>
              <a:solidFill>
                <a:schemeClr val="tx1">
                  <a:tint val="95000"/>
                </a:schemeClr>
              </a:solidFill>
              <a:effectLst/>
              <a:uLnTx/>
              <a:uFillTx/>
              <a:latin typeface="+mn-lt"/>
              <a:ea typeface="+mn-ea"/>
              <a:cs typeface="+mn-cs"/>
            </a:endParaRPr>
          </a:p>
        </p:txBody>
      </p:sp>
      <p:sp>
        <p:nvSpPr>
          <p:cNvPr id="8" name="Zástupný symbol pro obsah 7"/>
          <p:cNvSpPr>
            <a:spLocks noGrp="1"/>
          </p:cNvSpPr>
          <p:nvPr>
            <p:ph sz="quarter" idx="2"/>
          </p:nvPr>
        </p:nvSpPr>
        <p:spPr>
          <a:xfrm>
            <a:off x="251520" y="1772816"/>
            <a:ext cx="8064896" cy="4896544"/>
          </a:xfrm>
        </p:spPr>
        <p:txBody>
          <a:bodyPr>
            <a:normAutofit fontScale="62500" lnSpcReduction="20000"/>
          </a:bodyPr>
          <a:lstStyle/>
          <a:p>
            <a:r>
              <a:rPr lang="cs-CZ" i="1" u="sng" dirty="0" smtClean="0"/>
              <a:t>ZZS ČR</a:t>
            </a:r>
          </a:p>
          <a:p>
            <a:endParaRPr lang="cs-CZ" dirty="0" smtClean="0"/>
          </a:p>
          <a:p>
            <a:pPr>
              <a:buNone/>
            </a:pPr>
            <a:r>
              <a:rPr lang="cs-CZ" b="1" dirty="0" smtClean="0"/>
              <a:t>Volejte v případě:</a:t>
            </a:r>
          </a:p>
          <a:p>
            <a:r>
              <a:rPr lang="cs-CZ" dirty="0" smtClean="0"/>
              <a:t>ohrožení života a zdraví osob</a:t>
            </a:r>
          </a:p>
          <a:p>
            <a:r>
              <a:rPr lang="cs-CZ" dirty="0"/>
              <a:t>v</a:t>
            </a:r>
            <a:r>
              <a:rPr lang="cs-CZ" dirty="0" smtClean="0"/>
              <a:t>ideo: Černé </a:t>
            </a:r>
            <a:r>
              <a:rPr lang="cs-CZ" dirty="0"/>
              <a:t>ovce na silnici - Den s ... Záchranná </a:t>
            </a:r>
            <a:r>
              <a:rPr lang="cs-CZ" dirty="0" smtClean="0"/>
              <a:t>služba</a:t>
            </a:r>
          </a:p>
          <a:p>
            <a:pPr marL="0" indent="0">
              <a:buNone/>
            </a:pPr>
            <a:r>
              <a:rPr lang="cs-CZ" dirty="0">
                <a:hlinkClick r:id="rId2"/>
              </a:rPr>
              <a:t>https://</a:t>
            </a:r>
            <a:r>
              <a:rPr lang="cs-CZ" dirty="0" smtClean="0">
                <a:hlinkClick r:id="rId2"/>
              </a:rPr>
              <a:t>www.youtube.com/watch?v=JXzd-3YkW2U</a:t>
            </a:r>
            <a:endParaRPr lang="cs-CZ" dirty="0" smtClean="0"/>
          </a:p>
          <a:p>
            <a:pPr marL="0" indent="0">
              <a:buNone/>
            </a:pPr>
            <a:endParaRPr lang="cs-CZ" dirty="0"/>
          </a:p>
          <a:p>
            <a:endParaRPr lang="cs-CZ" dirty="0" smtClean="0"/>
          </a:p>
          <a:p>
            <a:endParaRPr lang="cs-CZ" dirty="0" smtClean="0"/>
          </a:p>
          <a:p>
            <a:endParaRPr lang="cs-CZ" dirty="0" smtClean="0"/>
          </a:p>
          <a:p>
            <a:pPr>
              <a:buNone/>
            </a:pPr>
            <a:r>
              <a:rPr lang="cs-CZ" b="1" dirty="0" smtClean="0"/>
              <a:t>Jak si zapamatovat 5 na konci </a:t>
            </a:r>
          </a:p>
          <a:p>
            <a:pPr>
              <a:buNone/>
            </a:pPr>
            <a:r>
              <a:rPr lang="cs-CZ" b="1" dirty="0" smtClean="0"/>
              <a:t>čísla?</a:t>
            </a:r>
          </a:p>
          <a:p>
            <a:pPr>
              <a:buNone/>
            </a:pPr>
            <a:endParaRPr lang="cs-CZ" dirty="0" smtClean="0"/>
          </a:p>
          <a:p>
            <a:pPr>
              <a:buNone/>
            </a:pPr>
            <a:r>
              <a:rPr lang="cs-CZ" i="1" dirty="0" smtClean="0"/>
              <a:t>Pětka je </a:t>
            </a:r>
          </a:p>
          <a:p>
            <a:pPr>
              <a:buNone/>
            </a:pPr>
            <a:endParaRPr lang="cs-CZ" i="1" dirty="0" smtClean="0"/>
          </a:p>
          <a:p>
            <a:pPr>
              <a:buNone/>
            </a:pPr>
            <a:r>
              <a:rPr lang="cs-CZ" i="1" dirty="0" smtClean="0"/>
              <a:t>podobná </a:t>
            </a:r>
          </a:p>
          <a:p>
            <a:pPr>
              <a:buNone/>
            </a:pPr>
            <a:r>
              <a:rPr lang="cs-CZ" i="1" dirty="0" smtClean="0"/>
              <a:t>invalidnímu </a:t>
            </a:r>
          </a:p>
          <a:p>
            <a:pPr>
              <a:buNone/>
            </a:pPr>
            <a:r>
              <a:rPr lang="cs-CZ" i="1" dirty="0" smtClean="0"/>
              <a:t>vozíku.</a:t>
            </a:r>
          </a:p>
          <a:p>
            <a:pPr>
              <a:buNone/>
            </a:pPr>
            <a:endParaRPr lang="cs-CZ" dirty="0"/>
          </a:p>
        </p:txBody>
      </p:sp>
      <p:pic>
        <p:nvPicPr>
          <p:cNvPr id="9" name="Picture 2"/>
          <p:cNvPicPr>
            <a:picLocks noChangeAspect="1" noChangeArrowheads="1"/>
          </p:cNvPicPr>
          <p:nvPr/>
        </p:nvPicPr>
        <p:blipFill>
          <a:blip r:embed="rId3" cstate="print"/>
          <a:srcRect/>
          <a:stretch>
            <a:fillRect/>
          </a:stretch>
        </p:blipFill>
        <p:spPr bwMode="auto">
          <a:xfrm>
            <a:off x="2771800" y="4725144"/>
            <a:ext cx="1547653" cy="1584176"/>
          </a:xfrm>
          <a:prstGeom prst="rect">
            <a:avLst/>
          </a:prstGeom>
          <a:noFill/>
          <a:ln w="9525">
            <a:noFill/>
            <a:miter lim="800000"/>
            <a:headEnd/>
            <a:tailEnd/>
          </a:ln>
        </p:spPr>
      </p:pic>
      <p:pic>
        <p:nvPicPr>
          <p:cNvPr id="3074" name="Picture 2" descr="D:\Users\Asus\Desktop\MU\Bakalářka - Ochrana člověka za mimořádných situací ve výuce na VŠ\foto\P4140597.JPG"/>
          <p:cNvPicPr>
            <a:picLocks noChangeAspect="1" noChangeArrowheads="1"/>
          </p:cNvPicPr>
          <p:nvPr/>
        </p:nvPicPr>
        <p:blipFill>
          <a:blip r:embed="rId4" cstate="print"/>
          <a:srcRect/>
          <a:stretch>
            <a:fillRect/>
          </a:stretch>
        </p:blipFill>
        <p:spPr bwMode="auto">
          <a:xfrm>
            <a:off x="4811255" y="3392996"/>
            <a:ext cx="3552395" cy="2664296"/>
          </a:xfrm>
          <a:prstGeom prst="rect">
            <a:avLst/>
          </a:prstGeom>
          <a:noFill/>
        </p:spPr>
      </p:pic>
      <p:sp>
        <p:nvSpPr>
          <p:cNvPr id="10" name="Nadpis 3"/>
          <p:cNvSpPr txBox="1">
            <a:spLocks/>
          </p:cNvSpPr>
          <p:nvPr/>
        </p:nvSpPr>
        <p:spPr>
          <a:xfrm>
            <a:off x="4788024" y="5445224"/>
            <a:ext cx="3744416" cy="864096"/>
          </a:xfrm>
          <a:prstGeom prst="rect">
            <a:avLst/>
          </a:prstGeom>
        </p:spPr>
        <p:txBody>
          <a:bodyPr vert="horz" anchor="t">
            <a:normAutofit lnSpcReduction="10000"/>
          </a:bodyPr>
          <a:lstStyle/>
          <a:p>
            <a:pPr marL="448056" marR="0" lvl="0" indent="-384048" algn="l" defTabSz="914400" rtl="0" eaLnBrk="1" fontAlgn="auto" latinLnBrk="0" hangingPunct="1">
              <a:lnSpc>
                <a:spcPct val="100000"/>
              </a:lnSpc>
              <a:spcBef>
                <a:spcPct val="20000"/>
              </a:spcBef>
              <a:spcAft>
                <a:spcPts val="0"/>
              </a:spcAft>
              <a:buClr>
                <a:schemeClr val="accent1"/>
              </a:buClr>
              <a:buSzPct val="80000"/>
              <a:tabLst/>
              <a:defRPr/>
            </a:pPr>
            <a:endParaRPr kumimoji="0" lang="cs-CZ" sz="1200" b="0" i="0" u="none" strike="noStrike" kern="1200" cap="none" spc="0" normalizeH="0" baseline="0" noProof="0" dirty="0" smtClean="0">
              <a:ln>
                <a:noFill/>
              </a:ln>
              <a:solidFill>
                <a:schemeClr val="tx1"/>
              </a:solidFill>
              <a:effectLst/>
              <a:uLnTx/>
              <a:uFillTx/>
              <a:latin typeface="+mn-lt"/>
              <a:ea typeface="+mn-ea"/>
              <a:cs typeface="+mn-cs"/>
            </a:endParaRPr>
          </a:p>
          <a:p>
            <a:pPr marL="448056" marR="0" lvl="0" indent="-384048" algn="l" defTabSz="914400" rtl="0" eaLnBrk="1" fontAlgn="auto" latinLnBrk="0" hangingPunct="1">
              <a:lnSpc>
                <a:spcPct val="100000"/>
              </a:lnSpc>
              <a:spcBef>
                <a:spcPct val="20000"/>
              </a:spcBef>
              <a:spcAft>
                <a:spcPts val="0"/>
              </a:spcAft>
              <a:buClr>
                <a:schemeClr val="accent1"/>
              </a:buClr>
              <a:buSzPct val="80000"/>
              <a:tabLst/>
              <a:defRPr/>
            </a:pPr>
            <a:endParaRPr lang="cs-CZ" sz="1200" dirty="0"/>
          </a:p>
          <a:p>
            <a:pPr marL="448056" marR="0" lvl="0" indent="-384048" algn="l" defTabSz="914400" rtl="0" eaLnBrk="1" fontAlgn="auto" latinLnBrk="0" hangingPunct="1">
              <a:lnSpc>
                <a:spcPct val="100000"/>
              </a:lnSpc>
              <a:spcBef>
                <a:spcPct val="20000"/>
              </a:spcBef>
              <a:spcAft>
                <a:spcPts val="0"/>
              </a:spcAft>
              <a:buClr>
                <a:schemeClr val="accent1"/>
              </a:buClr>
              <a:buSzPct val="80000"/>
              <a:tabLst/>
              <a:defRPr/>
            </a:pPr>
            <a:endParaRPr kumimoji="0" lang="cs-CZ" sz="1200" b="0" i="0" u="none" strike="noStrike" kern="1200" cap="none" spc="0" normalizeH="0" baseline="0" noProof="0" dirty="0" smtClean="0">
              <a:ln>
                <a:noFill/>
              </a:ln>
              <a:solidFill>
                <a:schemeClr val="tx1"/>
              </a:solidFill>
              <a:effectLst/>
              <a:uLnTx/>
              <a:uFillTx/>
              <a:latin typeface="+mn-lt"/>
              <a:ea typeface="+mn-ea"/>
              <a:cs typeface="+mn-cs"/>
            </a:endParaRPr>
          </a:p>
          <a:p>
            <a:pPr marL="448056" marR="0" lvl="0" indent="-384048" algn="l" defTabSz="914400" rtl="0" eaLnBrk="1" fontAlgn="auto" latinLnBrk="0" hangingPunct="1">
              <a:lnSpc>
                <a:spcPct val="100000"/>
              </a:lnSpc>
              <a:spcBef>
                <a:spcPct val="20000"/>
              </a:spcBef>
              <a:spcAft>
                <a:spcPts val="0"/>
              </a:spcAft>
              <a:buClr>
                <a:schemeClr val="accent1"/>
              </a:buClr>
              <a:buSzPct val="80000"/>
              <a:tabLst/>
              <a:defRPr/>
            </a:pPr>
            <a:r>
              <a:rPr kumimoji="0" lang="cs-CZ" sz="1200" b="0" i="0" u="none" strike="noStrike" kern="1200" cap="none" spc="0" normalizeH="0" baseline="0" noProof="0" dirty="0" smtClean="0">
                <a:ln>
                  <a:noFill/>
                </a:ln>
                <a:solidFill>
                  <a:schemeClr val="tx1"/>
                </a:solidFill>
                <a:effectLst/>
                <a:uLnTx/>
                <a:uFillTx/>
                <a:latin typeface="+mn-lt"/>
                <a:ea typeface="+mn-ea"/>
                <a:cs typeface="+mn-cs"/>
              </a:rPr>
              <a:t>Obr. 6 </a:t>
            </a:r>
            <a:r>
              <a:rPr kumimoji="0" lang="cs-CZ" sz="1200" b="0" i="0" u="none" strike="noStrike" kern="1200" cap="none" spc="0" normalizeH="0" noProof="0" dirty="0" smtClean="0">
                <a:ln>
                  <a:noFill/>
                </a:ln>
                <a:solidFill>
                  <a:schemeClr val="tx1"/>
                </a:solidFill>
                <a:effectLst/>
                <a:uLnTx/>
                <a:uFillTx/>
                <a:latin typeface="+mn-lt"/>
                <a:ea typeface="+mn-ea"/>
                <a:cs typeface="+mn-cs"/>
              </a:rPr>
              <a:t>Vozidlo ZZS JMK Brno- Bohunice</a:t>
            </a:r>
            <a:endParaRPr kumimoji="0" lang="cs-CZ" sz="1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Zástupný symbol pro obsah 5"/>
          <p:cNvSpPr>
            <a:spLocks noGrp="1"/>
          </p:cNvSpPr>
          <p:nvPr>
            <p:ph sz="quarter" idx="2"/>
          </p:nvPr>
        </p:nvSpPr>
        <p:spPr>
          <a:xfrm>
            <a:off x="323528" y="1556792"/>
            <a:ext cx="8496944" cy="4965919"/>
          </a:xfrm>
        </p:spPr>
        <p:txBody>
          <a:bodyPr>
            <a:normAutofit fontScale="70000" lnSpcReduction="20000"/>
          </a:bodyPr>
          <a:lstStyle/>
          <a:p>
            <a:r>
              <a:rPr lang="cs-CZ" i="1" u="sng" dirty="0" smtClean="0"/>
              <a:t>Policie ČR</a:t>
            </a:r>
          </a:p>
          <a:p>
            <a:endParaRPr lang="cs-CZ" dirty="0" smtClean="0"/>
          </a:p>
          <a:p>
            <a:pPr>
              <a:buNone/>
            </a:pPr>
            <a:endParaRPr lang="cs-CZ" b="1" dirty="0" smtClean="0"/>
          </a:p>
          <a:p>
            <a:pPr>
              <a:buNone/>
            </a:pPr>
            <a:r>
              <a:rPr lang="cs-CZ" b="1" dirty="0" smtClean="0"/>
              <a:t>Volejte v případě:</a:t>
            </a:r>
          </a:p>
          <a:p>
            <a:r>
              <a:rPr lang="cs-CZ" dirty="0" smtClean="0"/>
              <a:t>násilí</a:t>
            </a:r>
          </a:p>
          <a:p>
            <a:r>
              <a:rPr lang="cs-CZ" dirty="0" smtClean="0"/>
              <a:t>krádeže</a:t>
            </a:r>
          </a:p>
          <a:p>
            <a:r>
              <a:rPr lang="cs-CZ" dirty="0" smtClean="0"/>
              <a:t>dopravní nehody</a:t>
            </a:r>
          </a:p>
          <a:p>
            <a:r>
              <a:rPr lang="cs-CZ" dirty="0" smtClean="0"/>
              <a:t>nalezení mrtvoly</a:t>
            </a:r>
          </a:p>
          <a:p>
            <a:r>
              <a:rPr lang="cs-CZ" dirty="0" smtClean="0"/>
              <a:t>nalezení podezřelého předmětu</a:t>
            </a:r>
          </a:p>
          <a:p>
            <a:endParaRPr lang="cs-CZ" dirty="0" smtClean="0"/>
          </a:p>
          <a:p>
            <a:pPr>
              <a:buNone/>
            </a:pPr>
            <a:r>
              <a:rPr lang="cs-CZ" b="1" dirty="0" smtClean="0"/>
              <a:t>Jak si zapamatovat 8 </a:t>
            </a:r>
          </a:p>
          <a:p>
            <a:pPr>
              <a:buNone/>
            </a:pPr>
            <a:r>
              <a:rPr lang="cs-CZ" b="1" dirty="0" smtClean="0"/>
              <a:t>na konci čísla?</a:t>
            </a:r>
          </a:p>
          <a:p>
            <a:pPr>
              <a:buNone/>
            </a:pPr>
            <a:endParaRPr lang="cs-CZ" dirty="0" smtClean="0"/>
          </a:p>
          <a:p>
            <a:pPr>
              <a:buNone/>
            </a:pPr>
            <a:r>
              <a:rPr lang="cs-CZ" i="1" dirty="0" smtClean="0"/>
              <a:t>Osmička je </a:t>
            </a:r>
          </a:p>
          <a:p>
            <a:pPr>
              <a:buNone/>
            </a:pPr>
            <a:r>
              <a:rPr lang="cs-CZ" i="1" dirty="0" smtClean="0"/>
              <a:t>podobná </a:t>
            </a:r>
          </a:p>
          <a:p>
            <a:pPr>
              <a:buNone/>
            </a:pPr>
            <a:r>
              <a:rPr lang="cs-CZ" i="1" dirty="0" smtClean="0"/>
              <a:t>poutům.</a:t>
            </a:r>
          </a:p>
          <a:p>
            <a:pPr>
              <a:buNone/>
            </a:pPr>
            <a:endParaRPr lang="cs-CZ" dirty="0"/>
          </a:p>
        </p:txBody>
      </p:sp>
      <p:pic>
        <p:nvPicPr>
          <p:cNvPr id="9" name="Picture 3"/>
          <p:cNvPicPr>
            <a:picLocks noChangeAspect="1" noChangeArrowheads="1"/>
          </p:cNvPicPr>
          <p:nvPr/>
        </p:nvPicPr>
        <p:blipFill>
          <a:blip r:embed="rId2" cstate="print"/>
          <a:srcRect/>
          <a:stretch>
            <a:fillRect/>
          </a:stretch>
        </p:blipFill>
        <p:spPr bwMode="auto">
          <a:xfrm rot="16200000">
            <a:off x="2841914" y="4943063"/>
            <a:ext cx="1876000" cy="864097"/>
          </a:xfrm>
          <a:prstGeom prst="rect">
            <a:avLst/>
          </a:prstGeom>
          <a:noFill/>
          <a:ln w="9525">
            <a:noFill/>
            <a:miter lim="800000"/>
            <a:headEnd/>
            <a:tailEnd/>
          </a:ln>
        </p:spPr>
      </p:pic>
      <p:sp>
        <p:nvSpPr>
          <p:cNvPr id="10" name="Zástupný symbol pro text 6"/>
          <p:cNvSpPr txBox="1">
            <a:spLocks/>
          </p:cNvSpPr>
          <p:nvPr/>
        </p:nvSpPr>
        <p:spPr>
          <a:xfrm>
            <a:off x="323528" y="476672"/>
            <a:ext cx="4041775" cy="457200"/>
          </a:xfrm>
          <a:prstGeom prst="rect">
            <a:avLst/>
          </a:prstGeom>
          <a:solidFill>
            <a:schemeClr val="accent2">
              <a:satMod val="150000"/>
              <a:alpha val="25000"/>
            </a:schemeClr>
          </a:solidFill>
          <a:ln w="12700">
            <a:solidFill>
              <a:schemeClr val="accent2"/>
            </a:solidFill>
          </a:ln>
        </p:spPr>
        <p:txBody>
          <a:bodyPr vert="horz" anchor="ctr">
            <a:noAutofit/>
          </a:bodyPr>
          <a:lstStyle/>
          <a:p>
            <a:pPr marL="45720" marR="0" lvl="0" indent="0" algn="l"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cs-CZ" sz="1900" b="1" i="0" u="none" strike="noStrike" kern="1200" cap="none" spc="0" normalizeH="0" baseline="0" noProof="0" dirty="0" smtClean="0">
                <a:ln>
                  <a:noFill/>
                </a:ln>
                <a:solidFill>
                  <a:schemeClr val="tx1">
                    <a:tint val="95000"/>
                  </a:schemeClr>
                </a:solidFill>
                <a:effectLst/>
                <a:uLnTx/>
                <a:uFillTx/>
                <a:latin typeface="+mn-lt"/>
                <a:ea typeface="+mn-ea"/>
                <a:cs typeface="+mn-cs"/>
              </a:rPr>
              <a:t>                  linka 158</a:t>
            </a:r>
            <a:endParaRPr kumimoji="0" lang="cs-CZ" sz="1900" b="1" i="0" u="none" strike="noStrike" kern="1200" cap="none" spc="0" normalizeH="0" baseline="0" noProof="0" dirty="0">
              <a:ln>
                <a:noFill/>
              </a:ln>
              <a:solidFill>
                <a:schemeClr val="tx1">
                  <a:tint val="95000"/>
                </a:schemeClr>
              </a:solidFill>
              <a:effectLst/>
              <a:uLnTx/>
              <a:uFillTx/>
              <a:latin typeface="+mn-lt"/>
              <a:ea typeface="+mn-ea"/>
              <a:cs typeface="+mn-cs"/>
            </a:endParaRPr>
          </a:p>
        </p:txBody>
      </p:sp>
      <p:pic>
        <p:nvPicPr>
          <p:cNvPr id="1026" name="Picture 2" descr="D:\Users\Asus\Desktop\Policie ČR\IMAG0051.jpg"/>
          <p:cNvPicPr>
            <a:picLocks noChangeAspect="1" noChangeArrowheads="1"/>
          </p:cNvPicPr>
          <p:nvPr/>
        </p:nvPicPr>
        <p:blipFill>
          <a:blip r:embed="rId3" cstate="print"/>
          <a:srcRect/>
          <a:stretch>
            <a:fillRect/>
          </a:stretch>
        </p:blipFill>
        <p:spPr bwMode="auto">
          <a:xfrm>
            <a:off x="4932040" y="2564904"/>
            <a:ext cx="3607823" cy="2160240"/>
          </a:xfrm>
          <a:prstGeom prst="rect">
            <a:avLst/>
          </a:prstGeom>
          <a:noFill/>
        </p:spPr>
      </p:pic>
      <p:sp>
        <p:nvSpPr>
          <p:cNvPr id="6" name="Nadpis 3"/>
          <p:cNvSpPr txBox="1">
            <a:spLocks/>
          </p:cNvSpPr>
          <p:nvPr/>
        </p:nvSpPr>
        <p:spPr>
          <a:xfrm>
            <a:off x="4860032" y="4725144"/>
            <a:ext cx="3744416" cy="288032"/>
          </a:xfrm>
          <a:prstGeom prst="rect">
            <a:avLst/>
          </a:prstGeom>
        </p:spPr>
        <p:txBody>
          <a:bodyPr vert="horz" anchor="t">
            <a:normAutofit fontScale="47500" lnSpcReduction="20000"/>
          </a:bodyPr>
          <a:lstStyle/>
          <a:p>
            <a:pPr marL="448056" marR="0" lvl="0" indent="-384048" algn="l" defTabSz="914400" rtl="0" eaLnBrk="1" fontAlgn="auto" latinLnBrk="0" hangingPunct="1">
              <a:lnSpc>
                <a:spcPct val="100000"/>
              </a:lnSpc>
              <a:spcBef>
                <a:spcPct val="20000"/>
              </a:spcBef>
              <a:spcAft>
                <a:spcPts val="0"/>
              </a:spcAft>
              <a:buClr>
                <a:schemeClr val="accent1"/>
              </a:buClr>
              <a:buSzPct val="80000"/>
              <a:tabLst/>
              <a:defRPr/>
            </a:pPr>
            <a:r>
              <a:rPr kumimoji="0" lang="cs-CZ" sz="3000" b="0" i="0" u="none" strike="noStrike" kern="1200" cap="none" spc="0" normalizeH="0" baseline="0" noProof="0" dirty="0" smtClean="0">
                <a:ln>
                  <a:noFill/>
                </a:ln>
                <a:solidFill>
                  <a:schemeClr val="tx1"/>
                </a:solidFill>
                <a:effectLst/>
                <a:uLnTx/>
                <a:uFillTx/>
                <a:latin typeface="+mn-lt"/>
                <a:ea typeface="+mn-ea"/>
                <a:cs typeface="+mn-cs"/>
              </a:rPr>
              <a:t>Obr .</a:t>
            </a:r>
            <a:r>
              <a:rPr kumimoji="0" lang="cs-CZ" sz="3000" b="0" i="0" u="none" strike="noStrike" kern="1200" cap="none" spc="0" normalizeH="0" noProof="0" dirty="0" smtClean="0">
                <a:ln>
                  <a:noFill/>
                </a:ln>
                <a:solidFill>
                  <a:schemeClr val="tx1"/>
                </a:solidFill>
                <a:effectLst/>
                <a:uLnTx/>
                <a:uFillTx/>
                <a:latin typeface="+mn-lt"/>
                <a:ea typeface="+mn-ea"/>
                <a:cs typeface="+mn-cs"/>
              </a:rPr>
              <a:t> 7 Policie ČR - Brno</a:t>
            </a:r>
            <a:endParaRPr kumimoji="0" lang="cs-CZ"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obsah 4"/>
          <p:cNvSpPr>
            <a:spLocks noGrp="1"/>
          </p:cNvSpPr>
          <p:nvPr>
            <p:ph sz="quarter" idx="2"/>
          </p:nvPr>
        </p:nvSpPr>
        <p:spPr>
          <a:xfrm>
            <a:off x="179512" y="1604049"/>
            <a:ext cx="4968552" cy="5253951"/>
          </a:xfrm>
        </p:spPr>
        <p:txBody>
          <a:bodyPr>
            <a:normAutofit/>
          </a:bodyPr>
          <a:lstStyle/>
          <a:p>
            <a:r>
              <a:rPr lang="cs-CZ" i="1" u="sng" dirty="0" smtClean="0"/>
              <a:t>Městská a Obecní policie</a:t>
            </a:r>
          </a:p>
          <a:p>
            <a:endParaRPr lang="cs-CZ" dirty="0" smtClean="0"/>
          </a:p>
          <a:p>
            <a:pPr>
              <a:buNone/>
            </a:pPr>
            <a:r>
              <a:rPr lang="cs-CZ" b="1" dirty="0" smtClean="0"/>
              <a:t>Volejte v případě:</a:t>
            </a:r>
          </a:p>
          <a:p>
            <a:r>
              <a:rPr lang="cs-CZ" dirty="0" smtClean="0"/>
              <a:t>vandalismu</a:t>
            </a:r>
          </a:p>
          <a:p>
            <a:r>
              <a:rPr lang="cs-CZ" dirty="0" smtClean="0"/>
              <a:t>drobné kriminality</a:t>
            </a:r>
          </a:p>
          <a:p>
            <a:r>
              <a:rPr lang="cs-CZ" dirty="0" smtClean="0"/>
              <a:t>pouze na území obce nebo města s Městskou nebo Obecní policií</a:t>
            </a:r>
            <a:endParaRPr lang="cs-CZ" dirty="0"/>
          </a:p>
        </p:txBody>
      </p:sp>
      <p:sp>
        <p:nvSpPr>
          <p:cNvPr id="6" name="Zástupný symbol pro text 6"/>
          <p:cNvSpPr txBox="1">
            <a:spLocks/>
          </p:cNvSpPr>
          <p:nvPr/>
        </p:nvSpPr>
        <p:spPr>
          <a:xfrm>
            <a:off x="323528" y="404664"/>
            <a:ext cx="4041775" cy="457200"/>
          </a:xfrm>
          <a:prstGeom prst="rect">
            <a:avLst/>
          </a:prstGeom>
          <a:solidFill>
            <a:schemeClr val="accent2">
              <a:satMod val="150000"/>
              <a:alpha val="25000"/>
            </a:schemeClr>
          </a:solidFill>
          <a:ln w="12700">
            <a:solidFill>
              <a:schemeClr val="accent2"/>
            </a:solidFill>
          </a:ln>
        </p:spPr>
        <p:txBody>
          <a:bodyPr vert="horz" anchor="ctr">
            <a:noAutofit/>
          </a:bodyPr>
          <a:lstStyle/>
          <a:p>
            <a:pPr marL="45720" marR="0" lvl="0" indent="0" algn="l"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cs-CZ" sz="1900" b="1" i="0" u="none" strike="noStrike" kern="1200" cap="none" spc="0" normalizeH="0" baseline="0" noProof="0" dirty="0" smtClean="0">
                <a:ln>
                  <a:noFill/>
                </a:ln>
                <a:solidFill>
                  <a:schemeClr val="tx1">
                    <a:tint val="95000"/>
                  </a:schemeClr>
                </a:solidFill>
                <a:effectLst/>
                <a:uLnTx/>
                <a:uFillTx/>
                <a:latin typeface="+mn-lt"/>
                <a:ea typeface="+mn-ea"/>
                <a:cs typeface="+mn-cs"/>
              </a:rPr>
              <a:t>                  linka 156</a:t>
            </a:r>
            <a:endParaRPr kumimoji="0" lang="cs-CZ" sz="1900" b="1" i="0" u="none" strike="noStrike" kern="1200" cap="none" spc="0" normalizeH="0" baseline="0" noProof="0" dirty="0">
              <a:ln>
                <a:noFill/>
              </a:ln>
              <a:solidFill>
                <a:schemeClr val="tx1">
                  <a:tint val="95000"/>
                </a:schemeClr>
              </a:solidFill>
              <a:effectLst/>
              <a:uLnTx/>
              <a:uFillTx/>
              <a:latin typeface="+mn-lt"/>
              <a:ea typeface="+mn-ea"/>
              <a:cs typeface="+mn-cs"/>
            </a:endParaRPr>
          </a:p>
        </p:txBody>
      </p:sp>
      <p:pic>
        <p:nvPicPr>
          <p:cNvPr id="1026" name="Picture 2" descr="D:\Users\Asus\Desktop\Foto\Městská policie\2013\Pro bakalářku\2013-12-02-506.jpg"/>
          <p:cNvPicPr>
            <a:picLocks noChangeAspect="1" noChangeArrowheads="1"/>
          </p:cNvPicPr>
          <p:nvPr/>
        </p:nvPicPr>
        <p:blipFill>
          <a:blip r:embed="rId2" cstate="print"/>
          <a:srcRect/>
          <a:stretch>
            <a:fillRect/>
          </a:stretch>
        </p:blipFill>
        <p:spPr bwMode="auto">
          <a:xfrm>
            <a:off x="4644008" y="2492896"/>
            <a:ext cx="4228385" cy="2376264"/>
          </a:xfrm>
          <a:prstGeom prst="rect">
            <a:avLst/>
          </a:prstGeom>
          <a:noFill/>
        </p:spPr>
      </p:pic>
      <p:sp>
        <p:nvSpPr>
          <p:cNvPr id="7" name="Nadpis 3"/>
          <p:cNvSpPr txBox="1">
            <a:spLocks/>
          </p:cNvSpPr>
          <p:nvPr/>
        </p:nvSpPr>
        <p:spPr>
          <a:xfrm>
            <a:off x="4644008" y="4869160"/>
            <a:ext cx="3744416" cy="288032"/>
          </a:xfrm>
          <a:prstGeom prst="rect">
            <a:avLst/>
          </a:prstGeom>
        </p:spPr>
        <p:txBody>
          <a:bodyPr vert="horz" anchor="t">
            <a:normAutofit fontScale="47500" lnSpcReduction="20000"/>
          </a:bodyPr>
          <a:lstStyle/>
          <a:p>
            <a:pPr marL="448056" marR="0" lvl="0" indent="-384048" algn="l" defTabSz="914400" rtl="0" eaLnBrk="1" fontAlgn="auto" latinLnBrk="0" hangingPunct="1">
              <a:lnSpc>
                <a:spcPct val="100000"/>
              </a:lnSpc>
              <a:spcBef>
                <a:spcPct val="20000"/>
              </a:spcBef>
              <a:spcAft>
                <a:spcPts val="0"/>
              </a:spcAft>
              <a:buClr>
                <a:schemeClr val="accent1"/>
              </a:buClr>
              <a:buSzPct val="80000"/>
              <a:tabLst/>
              <a:defRPr/>
            </a:pPr>
            <a:r>
              <a:rPr kumimoji="0" lang="cs-CZ" sz="3000" b="0" i="0" u="none" strike="noStrike" kern="1200" cap="none" spc="0" normalizeH="0" baseline="0" noProof="0" dirty="0" smtClean="0">
                <a:ln>
                  <a:noFill/>
                </a:ln>
                <a:solidFill>
                  <a:schemeClr val="tx1"/>
                </a:solidFill>
                <a:effectLst/>
                <a:uLnTx/>
                <a:uFillTx/>
                <a:latin typeface="+mn-lt"/>
                <a:ea typeface="+mn-ea"/>
                <a:cs typeface="+mn-cs"/>
              </a:rPr>
              <a:t>Obr. 8 </a:t>
            </a:r>
            <a:r>
              <a:rPr kumimoji="0" lang="cs-CZ" sz="3000" b="0" i="0" u="none" strike="noStrike" kern="1200" cap="none" spc="0" normalizeH="0" noProof="0" dirty="0" smtClean="0">
                <a:ln>
                  <a:noFill/>
                </a:ln>
                <a:solidFill>
                  <a:schemeClr val="tx1"/>
                </a:solidFill>
                <a:effectLst/>
                <a:uLnTx/>
                <a:uFillTx/>
                <a:latin typeface="+mn-lt"/>
                <a:ea typeface="+mn-ea"/>
                <a:cs typeface="+mn-cs"/>
              </a:rPr>
              <a:t>MP Brno</a:t>
            </a:r>
            <a:endParaRPr kumimoji="0" lang="cs-CZ"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obsah 4"/>
          <p:cNvSpPr>
            <a:spLocks noGrp="1"/>
          </p:cNvSpPr>
          <p:nvPr>
            <p:ph sz="quarter" idx="2"/>
          </p:nvPr>
        </p:nvSpPr>
        <p:spPr>
          <a:xfrm>
            <a:off x="323528" y="1628800"/>
            <a:ext cx="4176464" cy="4968552"/>
          </a:xfrm>
        </p:spPr>
        <p:txBody>
          <a:bodyPr>
            <a:normAutofit fontScale="62500" lnSpcReduction="20000"/>
          </a:bodyPr>
          <a:lstStyle/>
          <a:p>
            <a:r>
              <a:rPr lang="cs-CZ" i="1" u="sng" dirty="0" smtClean="0"/>
              <a:t>jednotné evropské číslo tísňového volání</a:t>
            </a:r>
          </a:p>
          <a:p>
            <a:endParaRPr lang="cs-CZ" dirty="0" smtClean="0"/>
          </a:p>
          <a:p>
            <a:pPr>
              <a:buNone/>
            </a:pPr>
            <a:r>
              <a:rPr lang="cs-CZ" b="1" dirty="0" smtClean="0"/>
              <a:t>Volejte v případě:</a:t>
            </a:r>
          </a:p>
          <a:p>
            <a:r>
              <a:rPr lang="cs-CZ" dirty="0" smtClean="0"/>
              <a:t>při větší mimořádné události, kde je potřeba více složek IZS. Dovoláte se na </a:t>
            </a:r>
            <a:r>
              <a:rPr lang="cs-CZ" dirty="0" err="1" smtClean="0"/>
              <a:t>kopis</a:t>
            </a:r>
            <a:r>
              <a:rPr lang="cs-CZ" dirty="0" smtClean="0"/>
              <a:t> HZS.</a:t>
            </a:r>
          </a:p>
          <a:p>
            <a:endParaRPr lang="cs-CZ" dirty="0" smtClean="0"/>
          </a:p>
          <a:p>
            <a:pPr>
              <a:buNone/>
            </a:pPr>
            <a:r>
              <a:rPr lang="cs-CZ" b="1" dirty="0" smtClean="0">
                <a:solidFill>
                  <a:srgbClr val="00B050"/>
                </a:solidFill>
              </a:rPr>
              <a:t>+ operátoři mluví více světovými jazyky</a:t>
            </a:r>
          </a:p>
          <a:p>
            <a:pPr>
              <a:buNone/>
            </a:pPr>
            <a:r>
              <a:rPr lang="cs-CZ" b="1" dirty="0" smtClean="0">
                <a:solidFill>
                  <a:srgbClr val="00B050"/>
                </a:solidFill>
              </a:rPr>
              <a:t>+ linka, která byla nejlepší v zátěžových testech při vícečetném volání</a:t>
            </a:r>
          </a:p>
          <a:p>
            <a:pPr>
              <a:buNone/>
            </a:pPr>
            <a:r>
              <a:rPr lang="cs-CZ" b="1" dirty="0" smtClean="0">
                <a:solidFill>
                  <a:srgbClr val="00B050"/>
                </a:solidFill>
              </a:rPr>
              <a:t>+ spojí vás s ostatními složkami IZS</a:t>
            </a:r>
          </a:p>
          <a:p>
            <a:pPr>
              <a:buNone/>
            </a:pPr>
            <a:endParaRPr lang="cs-CZ" dirty="0" smtClean="0"/>
          </a:p>
          <a:p>
            <a:pPr>
              <a:buFontTx/>
              <a:buChar char="-"/>
            </a:pPr>
            <a:r>
              <a:rPr lang="cs-CZ" b="1" dirty="0" smtClean="0">
                <a:solidFill>
                  <a:srgbClr val="FF0000"/>
                </a:solidFill>
              </a:rPr>
              <a:t>spojí vás, ale budete muset celou situaci popsat </a:t>
            </a:r>
          </a:p>
          <a:p>
            <a:pPr>
              <a:buNone/>
            </a:pPr>
            <a:r>
              <a:rPr lang="cs-CZ" b="1" dirty="0" smtClean="0">
                <a:solidFill>
                  <a:srgbClr val="FF0000"/>
                </a:solidFill>
              </a:rPr>
              <a:t>     znova = zdržení</a:t>
            </a:r>
          </a:p>
          <a:p>
            <a:pPr>
              <a:buNone/>
            </a:pPr>
            <a:endParaRPr lang="cs-CZ" dirty="0" smtClean="0"/>
          </a:p>
        </p:txBody>
      </p:sp>
      <p:sp>
        <p:nvSpPr>
          <p:cNvPr id="7" name="Zástupný symbol pro text 6"/>
          <p:cNvSpPr txBox="1">
            <a:spLocks/>
          </p:cNvSpPr>
          <p:nvPr/>
        </p:nvSpPr>
        <p:spPr>
          <a:xfrm>
            <a:off x="323528" y="476672"/>
            <a:ext cx="4041775" cy="457200"/>
          </a:xfrm>
          <a:prstGeom prst="rect">
            <a:avLst/>
          </a:prstGeom>
          <a:solidFill>
            <a:schemeClr val="accent2">
              <a:satMod val="150000"/>
              <a:alpha val="25000"/>
            </a:schemeClr>
          </a:solidFill>
          <a:ln w="12700">
            <a:solidFill>
              <a:schemeClr val="accent2"/>
            </a:solidFill>
          </a:ln>
        </p:spPr>
        <p:txBody>
          <a:bodyPr vert="horz" anchor="ctr">
            <a:noAutofit/>
          </a:bodyPr>
          <a:lstStyle/>
          <a:p>
            <a:pPr marL="45720" marR="0" lvl="0" indent="0" algn="l" defTabSz="914400" rtl="0" eaLnBrk="1" fontAlgn="auto" latinLnBrk="0" hangingPunct="1">
              <a:lnSpc>
                <a:spcPct val="100000"/>
              </a:lnSpc>
              <a:spcBef>
                <a:spcPts val="300"/>
              </a:spcBef>
              <a:spcAft>
                <a:spcPts val="0"/>
              </a:spcAft>
              <a:buClr>
                <a:schemeClr val="accent3"/>
              </a:buClr>
              <a:buSzTx/>
              <a:buFont typeface="Georgia"/>
              <a:buNone/>
              <a:tabLst/>
              <a:defRPr/>
            </a:pPr>
            <a:r>
              <a:rPr kumimoji="0" lang="cs-CZ" sz="1900" b="1" i="0" u="none" strike="noStrike" kern="1200" cap="none" spc="0" normalizeH="0" baseline="0" noProof="0" dirty="0" smtClean="0">
                <a:ln>
                  <a:noFill/>
                </a:ln>
                <a:solidFill>
                  <a:schemeClr val="tx1">
                    <a:tint val="95000"/>
                  </a:schemeClr>
                </a:solidFill>
                <a:effectLst/>
                <a:uLnTx/>
                <a:uFillTx/>
                <a:latin typeface="+mn-lt"/>
                <a:ea typeface="+mn-ea"/>
                <a:cs typeface="+mn-cs"/>
              </a:rPr>
              <a:t>                  linka 112</a:t>
            </a:r>
            <a:endParaRPr kumimoji="0" lang="cs-CZ" sz="1900" b="1" i="0" u="none" strike="noStrike" kern="1200" cap="none" spc="0" normalizeH="0" baseline="0" noProof="0" dirty="0">
              <a:ln>
                <a:noFill/>
              </a:ln>
              <a:solidFill>
                <a:schemeClr val="tx1">
                  <a:tint val="95000"/>
                </a:schemeClr>
              </a:solidFill>
              <a:effectLst/>
              <a:uLnTx/>
              <a:uFillTx/>
              <a:latin typeface="+mn-lt"/>
              <a:ea typeface="+mn-ea"/>
              <a:cs typeface="+mn-cs"/>
            </a:endParaRPr>
          </a:p>
        </p:txBody>
      </p:sp>
      <p:pic>
        <p:nvPicPr>
          <p:cNvPr id="2050" name="Picture 2" descr="D:\Users\Asus\Desktop\MU\Bakalářka - Ochrana člověka za mimořádných situací ve výuce na VŠ\foto\3.4.2013 Lidická\P4030528.JPG"/>
          <p:cNvPicPr>
            <a:picLocks noChangeAspect="1" noChangeArrowheads="1"/>
          </p:cNvPicPr>
          <p:nvPr/>
        </p:nvPicPr>
        <p:blipFill>
          <a:blip r:embed="rId2" cstate="print"/>
          <a:srcRect/>
          <a:stretch>
            <a:fillRect/>
          </a:stretch>
        </p:blipFill>
        <p:spPr bwMode="auto">
          <a:xfrm>
            <a:off x="4716016" y="2348880"/>
            <a:ext cx="4224469" cy="3168352"/>
          </a:xfrm>
          <a:prstGeom prst="rect">
            <a:avLst/>
          </a:prstGeom>
          <a:noFill/>
        </p:spPr>
      </p:pic>
      <p:sp>
        <p:nvSpPr>
          <p:cNvPr id="6" name="Nadpis 3"/>
          <p:cNvSpPr txBox="1">
            <a:spLocks/>
          </p:cNvSpPr>
          <p:nvPr/>
        </p:nvSpPr>
        <p:spPr>
          <a:xfrm>
            <a:off x="4716016" y="5517232"/>
            <a:ext cx="4211960" cy="288032"/>
          </a:xfrm>
          <a:prstGeom prst="rect">
            <a:avLst/>
          </a:prstGeom>
        </p:spPr>
        <p:txBody>
          <a:bodyPr vert="horz" anchor="t">
            <a:normAutofit fontScale="47500" lnSpcReduction="20000"/>
          </a:bodyPr>
          <a:lstStyle/>
          <a:p>
            <a:pPr marL="448056" marR="0" lvl="0" indent="-384048" algn="l" defTabSz="914400" rtl="0" eaLnBrk="1" fontAlgn="auto" latinLnBrk="0" hangingPunct="1">
              <a:lnSpc>
                <a:spcPct val="100000"/>
              </a:lnSpc>
              <a:spcBef>
                <a:spcPct val="20000"/>
              </a:spcBef>
              <a:spcAft>
                <a:spcPts val="0"/>
              </a:spcAft>
              <a:buClr>
                <a:schemeClr val="accent1"/>
              </a:buClr>
              <a:buSzPct val="80000"/>
              <a:tabLst/>
              <a:defRPr/>
            </a:pPr>
            <a:r>
              <a:rPr kumimoji="0" lang="cs-CZ" sz="3000" b="0" i="0" u="none" strike="noStrike" kern="1200" cap="none" spc="0" normalizeH="0" baseline="0" noProof="0" dirty="0" smtClean="0">
                <a:ln>
                  <a:noFill/>
                </a:ln>
                <a:solidFill>
                  <a:schemeClr val="tx1"/>
                </a:solidFill>
                <a:effectLst/>
                <a:uLnTx/>
                <a:uFillTx/>
                <a:latin typeface="+mn-lt"/>
                <a:ea typeface="+mn-ea"/>
                <a:cs typeface="+mn-cs"/>
              </a:rPr>
              <a:t>Obr. </a:t>
            </a:r>
            <a:r>
              <a:rPr lang="cs-CZ" sz="3000" dirty="0" smtClean="0"/>
              <a:t>9</a:t>
            </a:r>
            <a:r>
              <a:rPr kumimoji="0" lang="cs-CZ" sz="3000" b="0" i="0" u="none" strike="noStrike" kern="1200" cap="none" spc="0" normalizeH="0" baseline="0" noProof="0" dirty="0" smtClean="0">
                <a:ln>
                  <a:noFill/>
                </a:ln>
                <a:solidFill>
                  <a:schemeClr val="tx1"/>
                </a:solidFill>
                <a:effectLst/>
                <a:uLnTx/>
                <a:uFillTx/>
                <a:latin typeface="+mn-lt"/>
                <a:ea typeface="+mn-ea"/>
                <a:cs typeface="+mn-cs"/>
              </a:rPr>
              <a:t> Vozidla HZS JMK a stanici PS</a:t>
            </a:r>
            <a:r>
              <a:rPr kumimoji="0" lang="cs-CZ" sz="3000" b="0" i="0" u="none" strike="noStrike" kern="1200" cap="none" spc="0" normalizeH="0" noProof="0" dirty="0" smtClean="0">
                <a:ln>
                  <a:noFill/>
                </a:ln>
                <a:solidFill>
                  <a:schemeClr val="tx1"/>
                </a:solidFill>
                <a:effectLst/>
                <a:uLnTx/>
                <a:uFillTx/>
                <a:latin typeface="+mn-lt"/>
                <a:ea typeface="+mn-ea"/>
                <a:cs typeface="+mn-cs"/>
              </a:rPr>
              <a:t> Lidická Brno</a:t>
            </a:r>
            <a:endParaRPr kumimoji="0" lang="cs-CZ"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dministrativní">
  <a:themeElements>
    <a:clrScheme name="Administrativní">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Administrativní">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dministrativní">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1689</TotalTime>
  <Words>954</Words>
  <Application>Microsoft Office PowerPoint</Application>
  <PresentationFormat>Předvádění na obrazovce (4:3)</PresentationFormat>
  <Paragraphs>257</Paragraphs>
  <Slides>30</Slides>
  <Notes>0</Notes>
  <HiddenSlides>0</HiddenSlides>
  <MMClips>0</MMClips>
  <ScaleCrop>false</ScaleCrop>
  <HeadingPairs>
    <vt:vector size="4" baseType="variant">
      <vt:variant>
        <vt:lpstr>Motiv</vt:lpstr>
      </vt:variant>
      <vt:variant>
        <vt:i4>1</vt:i4>
      </vt:variant>
      <vt:variant>
        <vt:lpstr>Nadpisy snímků</vt:lpstr>
      </vt:variant>
      <vt:variant>
        <vt:i4>30</vt:i4>
      </vt:variant>
    </vt:vector>
  </HeadingPairs>
  <TitlesOfParts>
    <vt:vector size="31" baseType="lpstr">
      <vt:lpstr>Administrativní</vt:lpstr>
      <vt:lpstr>Tísňová volání</vt:lpstr>
      <vt:lpstr>Tísňové linky</vt:lpstr>
      <vt:lpstr>Tísňová čísla</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Jak správně volat na tísňové linky…</vt:lpstr>
      <vt:lpstr>Postup při komunikaci s operátorem tísňové linky</vt:lpstr>
      <vt:lpstr>Co se stalo?</vt:lpstr>
      <vt:lpstr>Kde se to stalo?</vt:lpstr>
      <vt:lpstr>Kdo volá?</vt:lpstr>
      <vt:lpstr>Příklad ohlášení mimořádné události</vt:lpstr>
      <vt:lpstr>Jak by ohlášení mimořádné události na tísňovou linku vypadat NEMĚLO</vt:lpstr>
      <vt:lpstr>Povodně</vt:lpstr>
      <vt:lpstr>Prezentace aplikace PowerPoint</vt:lpstr>
      <vt:lpstr>Stupně povodňové aktivity (SPA)</vt:lpstr>
      <vt:lpstr>Co dělat, když se blíží povodeň…</vt:lpstr>
      <vt:lpstr>…když už hrozba pominula</vt:lpstr>
      <vt:lpstr>Extrémní klimatické jevy</vt:lpstr>
      <vt:lpstr>Prezentace aplikace PowerPoint</vt:lpstr>
      <vt:lpstr>Prezentace aplikace PowerPoint</vt:lpstr>
      <vt:lpstr>Prezentace aplikace PowerPoint</vt:lpstr>
      <vt:lpstr>Únik nebezpečných látek</vt:lpstr>
      <vt:lpstr>Nebezpečné látky</vt:lpstr>
      <vt:lpstr>Prezentace aplikace PowerPoint</vt:lpstr>
      <vt:lpstr>Prezentace aplikace PowerPoint</vt:lpstr>
      <vt:lpstr>Zdroje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Tísňová volání</dc:title>
  <dc:creator>Asus</dc:creator>
  <cp:lastModifiedBy>Slany</cp:lastModifiedBy>
  <cp:revision>119</cp:revision>
  <dcterms:created xsi:type="dcterms:W3CDTF">2013-12-03T10:04:57Z</dcterms:created>
  <dcterms:modified xsi:type="dcterms:W3CDTF">2015-03-19T09:10:19Z</dcterms:modified>
</cp:coreProperties>
</file>