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  <p:sldId id="265" r:id="rId10"/>
    <p:sldId id="268" r:id="rId11"/>
    <p:sldId id="266" r:id="rId12"/>
    <p:sldId id="267" r:id="rId13"/>
    <p:sldId id="269" r:id="rId14"/>
    <p:sldId id="271" r:id="rId15"/>
    <p:sldId id="272" r:id="rId16"/>
    <p:sldId id="273" r:id="rId17"/>
    <p:sldId id="276" r:id="rId18"/>
    <p:sldId id="274" r:id="rId19"/>
    <p:sldId id="277" r:id="rId20"/>
    <p:sldId id="278" r:id="rId21"/>
    <p:sldId id="281" r:id="rId22"/>
    <p:sldId id="280" r:id="rId23"/>
    <p:sldId id="282" r:id="rId24"/>
    <p:sldId id="279" r:id="rId25"/>
    <p:sldId id="283" r:id="rId26"/>
    <p:sldId id="275" r:id="rId27"/>
    <p:sldId id="284" r:id="rId2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délní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bdélní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5EB9D-9D4F-4527-8C13-BD093375D8EE}" type="datetimeFigureOut">
              <a:rPr lang="cs-CZ" smtClean="0"/>
              <a:pPr/>
              <a:t>17.3.2015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bdélní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ipsa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D23C0FC-543E-4943-9F9B-9E5D15EF689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5EB9D-9D4F-4527-8C13-BD093375D8EE}" type="datetimeFigureOut">
              <a:rPr lang="cs-CZ" smtClean="0"/>
              <a:pPr/>
              <a:t>17.3.2015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3C0FC-543E-4943-9F9B-9E5D15EF689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bdélní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bdélní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Obdélní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bdélní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Přímá spojovací čára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a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D23C0FC-543E-4943-9F9B-9E5D15EF689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5EB9D-9D4F-4527-8C13-BD093375D8EE}" type="datetimeFigureOut">
              <a:rPr lang="cs-CZ" smtClean="0"/>
              <a:pPr/>
              <a:t>17.3.2015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5EB9D-9D4F-4527-8C13-BD093375D8EE}" type="datetimeFigureOut">
              <a:rPr lang="cs-CZ" smtClean="0"/>
              <a:pPr/>
              <a:t>17.3.2015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D23C0FC-543E-4943-9F9B-9E5D15EF689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Obdélní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bdélní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3" name="Obdélní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bdélní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5EB9D-9D4F-4527-8C13-BD093375D8EE}" type="datetimeFigureOut">
              <a:rPr lang="cs-CZ" smtClean="0"/>
              <a:pPr/>
              <a:t>17.3.2015</a:t>
            </a:fld>
            <a:endParaRPr lang="cs-CZ"/>
          </a:p>
        </p:txBody>
      </p:sp>
      <p:sp>
        <p:nvSpPr>
          <p:cNvPr id="8" name="Přímá spojovací čára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ipsa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a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D23C0FC-543E-4943-9F9B-9E5D15EF689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D65EB9D-9D4F-4527-8C13-BD093375D8EE}" type="datetimeFigureOut">
              <a:rPr lang="cs-CZ" smtClean="0"/>
              <a:pPr/>
              <a:t>17.3.2015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3C0FC-543E-4943-9F9B-9E5D15EF689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Přímá spojovací čára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Zástupný symbol pro obsah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2" name="Zástupný symbol pro obsah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římá spojovací čára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Obdélní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Obdélní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Obdélní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Obdélní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bdélní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5EB9D-9D4F-4527-8C13-BD093375D8EE}" type="datetimeFigureOut">
              <a:rPr lang="cs-CZ" smtClean="0"/>
              <a:pPr/>
              <a:t>17.3.2015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cs-CZ"/>
          </a:p>
        </p:txBody>
      </p:sp>
      <p:sp>
        <p:nvSpPr>
          <p:cNvPr id="15" name="Přímá spojovací čára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Zástupný symbol pro obsah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6" name="Zástupný symbol pro obsah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Elipsa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ipsa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D23C0FC-543E-4943-9F9B-9E5D15EF689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3" name="Nadpis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5EB9D-9D4F-4527-8C13-BD093375D8EE}" type="datetimeFigureOut">
              <a:rPr lang="cs-CZ" smtClean="0"/>
              <a:pPr/>
              <a:t>17.3.2015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D23C0FC-543E-4943-9F9B-9E5D15EF689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bdélní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bdélní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Obdélní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Obdélní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5EB9D-9D4F-4527-8C13-BD093375D8EE}" type="datetimeFigureOut">
              <a:rPr lang="cs-CZ" smtClean="0"/>
              <a:pPr/>
              <a:t>17.3.2015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D23C0FC-543E-4943-9F9B-9E5D15EF689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délní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Obdélní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Obdélní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Zástupný symbol pro obsah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0" name="Elipsa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a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D23C0FC-543E-4943-9F9B-9E5D15EF689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1" name="Obdélní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5EB9D-9D4F-4527-8C13-BD093375D8EE}" type="datetimeFigureOut">
              <a:rPr lang="cs-CZ" smtClean="0"/>
              <a:pPr/>
              <a:t>17.3.2015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římá spojovací čára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Obdélní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Obdélní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bdélní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ipsa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D23C0FC-543E-4943-9F9B-9E5D15EF689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22" name="Obdélní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D65EB9D-9D4F-4527-8C13-BD093375D8EE}" type="datetimeFigureOut">
              <a:rPr lang="cs-CZ" smtClean="0"/>
              <a:pPr/>
              <a:t>17.3.2015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bdélní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D65EB9D-9D4F-4527-8C13-BD093375D8EE}" type="datetimeFigureOut">
              <a:rPr lang="cs-CZ" smtClean="0"/>
              <a:pPr/>
              <a:t>17.3.2015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a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D23C0FC-543E-4943-9F9B-9E5D15EF689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EFU2qPPjtUs" TargetMode="External"/><Relationship Id="rId2" Type="http://schemas.openxmlformats.org/officeDocument/2006/relationships/hyperlink" Target="https://www.youtube.com/watch?v=g0XCkCquXak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gjytGKlHPl0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rdinaryangels.net/" TargetMode="External"/><Relationship Id="rId2" Type="http://schemas.openxmlformats.org/officeDocument/2006/relationships/hyperlink" Target="http://www.firebrno.cz/uploads/blondynky/brozurka_blondynky_2010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ioolb.cz/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EFU2qPPjtUs" TargetMode="External"/><Relationship Id="rId2" Type="http://schemas.openxmlformats.org/officeDocument/2006/relationships/hyperlink" Target="https://www.youtube.com/watch?v=g0XCkCquXak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gjytGKlHPl0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oolb.cz/docs/stesti/hlasice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03648" y="1196752"/>
            <a:ext cx="6400800" cy="1752600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599728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Požární prevence</a:t>
            </a:r>
            <a:endParaRPr lang="cs-CZ" dirty="0"/>
          </a:p>
        </p:txBody>
      </p:sp>
      <p:pic>
        <p:nvPicPr>
          <p:cNvPr id="1027" name="Picture 3" descr="D:\Users\Asus\Desktop\Hasiči\Foto and pictures\2013-04-06-4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780928"/>
            <a:ext cx="6156176" cy="3459643"/>
          </a:xfrm>
          <a:prstGeom prst="rect">
            <a:avLst/>
          </a:prstGeom>
          <a:noFill/>
        </p:spPr>
      </p:pic>
      <p:sp>
        <p:nvSpPr>
          <p:cNvPr id="5" name="Nadpis 3"/>
          <p:cNvSpPr txBox="1">
            <a:spLocks/>
          </p:cNvSpPr>
          <p:nvPr/>
        </p:nvSpPr>
        <p:spPr>
          <a:xfrm>
            <a:off x="1691680" y="6381328"/>
            <a:ext cx="3744416" cy="288032"/>
          </a:xfrm>
          <a:prstGeom prst="rect">
            <a:avLst/>
          </a:prstGeom>
        </p:spPr>
        <p:txBody>
          <a:bodyPr vert="horz" anchor="t">
            <a:normAutofit fontScale="47500" lnSpcReduction="20000"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cs-CZ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Obr. 1 Požár skládky  - JSDH </a:t>
            </a:r>
            <a:r>
              <a:rPr kumimoji="0" lang="cs-CZ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Kuřim</a:t>
            </a:r>
            <a:endParaRPr kumimoji="0" lang="cs-CZ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Dělení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cs-CZ" b="1" u="sng" dirty="0" smtClean="0"/>
              <a:t>Dokonalé hoření </a:t>
            </a:r>
            <a:endParaRPr lang="cs-CZ" dirty="0" smtClean="0"/>
          </a:p>
          <a:p>
            <a:pPr lvl="0"/>
            <a:r>
              <a:rPr lang="cs-CZ" dirty="0" smtClean="0"/>
              <a:t>při dobré výměně plynů (dokonalé chemické reakci</a:t>
            </a:r>
            <a:r>
              <a:rPr lang="cs-CZ" dirty="0" smtClean="0"/>
              <a:t>)</a:t>
            </a:r>
            <a:endParaRPr lang="cs-CZ" dirty="0" smtClean="0"/>
          </a:p>
          <a:p>
            <a:pPr lvl="0"/>
            <a:r>
              <a:rPr lang="cs-CZ" dirty="0" smtClean="0"/>
              <a:t>dochází ke spalování s vysokými </a:t>
            </a:r>
            <a:r>
              <a:rPr lang="cs-CZ" dirty="0" smtClean="0"/>
              <a:t>teplotami</a:t>
            </a:r>
            <a:endParaRPr lang="cs-CZ" dirty="0" smtClean="0"/>
          </a:p>
          <a:p>
            <a:pPr lvl="0"/>
            <a:r>
              <a:rPr lang="cs-CZ" dirty="0" smtClean="0"/>
              <a:t>zplodiny již nejsou schopny dalšího </a:t>
            </a:r>
            <a:r>
              <a:rPr lang="cs-CZ" dirty="0" smtClean="0"/>
              <a:t>hoření</a:t>
            </a:r>
            <a:endParaRPr lang="cs-CZ" dirty="0" smtClean="0"/>
          </a:p>
          <a:p>
            <a:pPr lvl="0">
              <a:buNone/>
            </a:pPr>
            <a:r>
              <a:rPr lang="cs-CZ" b="1" u="sng" dirty="0" smtClean="0"/>
              <a:t>Nedokonalé hoření </a:t>
            </a:r>
            <a:endParaRPr lang="cs-CZ" dirty="0" smtClean="0"/>
          </a:p>
          <a:p>
            <a:pPr lvl="0"/>
            <a:r>
              <a:rPr lang="cs-CZ" dirty="0" smtClean="0"/>
              <a:t>obsah kyslíku ve vzduchu pod určitou </a:t>
            </a:r>
            <a:r>
              <a:rPr lang="cs-CZ" dirty="0" smtClean="0"/>
              <a:t>hranicí</a:t>
            </a:r>
            <a:endParaRPr lang="cs-CZ" dirty="0" smtClean="0"/>
          </a:p>
          <a:p>
            <a:pPr lvl="0"/>
            <a:r>
              <a:rPr lang="cs-CZ" dirty="0" smtClean="0"/>
              <a:t>dochází k tzv. nedokonalému spalování za </a:t>
            </a:r>
            <a:r>
              <a:rPr lang="cs-CZ" dirty="0" smtClean="0"/>
              <a:t>vzniku </a:t>
            </a:r>
            <a:r>
              <a:rPr lang="cs-CZ" dirty="0" smtClean="0"/>
              <a:t>toxických a výbušných </a:t>
            </a:r>
            <a:r>
              <a:rPr lang="cs-CZ" dirty="0" smtClean="0"/>
              <a:t>látek</a:t>
            </a:r>
            <a:endParaRPr lang="cs-CZ" dirty="0" smtClean="0"/>
          </a:p>
          <a:p>
            <a:pPr lvl="0"/>
            <a:r>
              <a:rPr lang="cs-CZ" dirty="0"/>
              <a:t>l</a:t>
            </a:r>
            <a:r>
              <a:rPr lang="cs-CZ" dirty="0" smtClean="0"/>
              <a:t>átky </a:t>
            </a:r>
            <a:r>
              <a:rPr lang="cs-CZ" dirty="0" smtClean="0"/>
              <a:t>jsou schopny dalšího </a:t>
            </a:r>
            <a:r>
              <a:rPr lang="cs-CZ" dirty="0" smtClean="0"/>
              <a:t>hoření</a:t>
            </a: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Požár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0" y="1484784"/>
            <a:ext cx="7991800" cy="492514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cs-CZ" dirty="0" smtClean="0"/>
              <a:t>	Požár definujeme </a:t>
            </a:r>
            <a:r>
              <a:rPr lang="cs-CZ" i="1" dirty="0" smtClean="0"/>
              <a:t>„každé nežádoucí hoření, při kterém došlo k usmrcení nebo zranění osob a zvířat, ke škodám na materiálních hodnotách nebo </a:t>
            </a:r>
          </a:p>
          <a:p>
            <a:pPr>
              <a:buNone/>
            </a:pPr>
            <a:r>
              <a:rPr lang="cs-CZ" i="1" dirty="0" smtClean="0"/>
              <a:t>    životním prostředí a </a:t>
            </a:r>
          </a:p>
          <a:p>
            <a:pPr>
              <a:buNone/>
            </a:pPr>
            <a:r>
              <a:rPr lang="cs-CZ" i="1" dirty="0" smtClean="0"/>
              <a:t>    nežádoucí hoření, při </a:t>
            </a:r>
          </a:p>
          <a:p>
            <a:pPr>
              <a:buNone/>
            </a:pPr>
            <a:r>
              <a:rPr lang="cs-CZ" i="1" dirty="0" smtClean="0"/>
              <a:t>	kterém byly osoby, </a:t>
            </a:r>
          </a:p>
          <a:p>
            <a:pPr>
              <a:buNone/>
            </a:pPr>
            <a:r>
              <a:rPr lang="cs-CZ" i="1" dirty="0" smtClean="0"/>
              <a:t>	zvířata, materiální </a:t>
            </a:r>
          </a:p>
          <a:p>
            <a:pPr>
              <a:buNone/>
            </a:pPr>
            <a:r>
              <a:rPr lang="cs-CZ" i="1" dirty="0" smtClean="0"/>
              <a:t>	hodnoty nebo životní </a:t>
            </a:r>
          </a:p>
          <a:p>
            <a:pPr>
              <a:buNone/>
            </a:pPr>
            <a:r>
              <a:rPr lang="cs-CZ" i="1" dirty="0" smtClean="0"/>
              <a:t>	prostředí bezprostředně </a:t>
            </a:r>
          </a:p>
          <a:p>
            <a:pPr>
              <a:buNone/>
            </a:pPr>
            <a:r>
              <a:rPr lang="cs-CZ" i="1" dirty="0" smtClean="0"/>
              <a:t>	ohroženy.“ </a:t>
            </a:r>
            <a:r>
              <a:rPr lang="cs-CZ" dirty="0" smtClean="0"/>
              <a:t>(SH ČMS, </a:t>
            </a:r>
          </a:p>
          <a:p>
            <a:pPr>
              <a:buNone/>
            </a:pPr>
            <a:r>
              <a:rPr lang="cs-CZ" dirty="0" smtClean="0"/>
              <a:t>	2008, s. 27)</a:t>
            </a:r>
          </a:p>
          <a:p>
            <a:pPr>
              <a:buNone/>
            </a:pPr>
            <a:endParaRPr lang="cs-CZ" dirty="0"/>
          </a:p>
        </p:txBody>
      </p:sp>
      <p:pic>
        <p:nvPicPr>
          <p:cNvPr id="5122" name="Picture 2" descr="D:\Users\Asus\Desktop\Hasiči\Foto and pictures\2011, Kuři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2780928"/>
            <a:ext cx="4224470" cy="3168352"/>
          </a:xfrm>
          <a:prstGeom prst="rect">
            <a:avLst/>
          </a:prstGeom>
          <a:noFill/>
        </p:spPr>
      </p:pic>
      <p:sp>
        <p:nvSpPr>
          <p:cNvPr id="5" name="Nadpis 3"/>
          <p:cNvSpPr txBox="1">
            <a:spLocks/>
          </p:cNvSpPr>
          <p:nvPr/>
        </p:nvSpPr>
        <p:spPr>
          <a:xfrm>
            <a:off x="3923928" y="6093296"/>
            <a:ext cx="3744416" cy="288032"/>
          </a:xfrm>
          <a:prstGeom prst="rect">
            <a:avLst/>
          </a:prstGeom>
        </p:spPr>
        <p:txBody>
          <a:bodyPr vert="horz" anchor="t">
            <a:normAutofit fontScale="47500" lnSpcReduction="20000"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cs-CZ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Obr. 6 Vozidlo JSDH </a:t>
            </a:r>
            <a:r>
              <a:rPr kumimoji="0" lang="cs-CZ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Kuřim</a:t>
            </a:r>
            <a:endParaRPr kumimoji="0" lang="cs-CZ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3 základní podmínky požáru</a:t>
            </a:r>
            <a:r>
              <a:rPr lang="cs-CZ" b="1" u="sng" dirty="0" smtClean="0"/>
              <a:t/>
            </a:r>
            <a:br>
              <a:rPr lang="cs-CZ" b="1" u="sng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395536" y="1412776"/>
            <a:ext cx="8153400" cy="4495800"/>
          </a:xfrm>
        </p:spPr>
        <p:txBody>
          <a:bodyPr/>
          <a:lstStyle/>
          <a:p>
            <a:r>
              <a:rPr lang="cs-CZ" dirty="0" smtClean="0"/>
              <a:t>světelné </a:t>
            </a:r>
            <a:r>
              <a:rPr lang="cs-CZ" dirty="0" smtClean="0"/>
              <a:t>záření</a:t>
            </a:r>
            <a:endParaRPr lang="cs-CZ" dirty="0" smtClean="0"/>
          </a:p>
          <a:p>
            <a:r>
              <a:rPr lang="cs-CZ" dirty="0" smtClean="0"/>
              <a:t>tepelné </a:t>
            </a:r>
            <a:r>
              <a:rPr lang="cs-CZ" dirty="0" smtClean="0"/>
              <a:t>záření</a:t>
            </a:r>
            <a:endParaRPr lang="cs-CZ" dirty="0" smtClean="0"/>
          </a:p>
          <a:p>
            <a:r>
              <a:rPr lang="cs-CZ" dirty="0" smtClean="0"/>
              <a:t>zplodiny</a:t>
            </a:r>
            <a:endParaRPr lang="cs-CZ" dirty="0"/>
          </a:p>
        </p:txBody>
      </p:sp>
      <p:pic>
        <p:nvPicPr>
          <p:cNvPr id="7170" name="Picture 2" descr="D:\Users\Asus\Desktop\Hasiči\Foto and pictures\2013-04-06-4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212976"/>
            <a:ext cx="8640960" cy="2592288"/>
          </a:xfrm>
          <a:prstGeom prst="rect">
            <a:avLst/>
          </a:prstGeom>
          <a:noFill/>
        </p:spPr>
      </p:pic>
      <p:sp>
        <p:nvSpPr>
          <p:cNvPr id="5" name="Nadpis 3"/>
          <p:cNvSpPr txBox="1">
            <a:spLocks/>
          </p:cNvSpPr>
          <p:nvPr/>
        </p:nvSpPr>
        <p:spPr>
          <a:xfrm>
            <a:off x="251520" y="5877272"/>
            <a:ext cx="3744416" cy="288032"/>
          </a:xfrm>
          <a:prstGeom prst="rect">
            <a:avLst/>
          </a:prstGeom>
        </p:spPr>
        <p:txBody>
          <a:bodyPr vert="horz" anchor="t">
            <a:normAutofit fontScale="47500" lnSpcReduction="20000"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cs-CZ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Obr. 7 Hoření skládky</a:t>
            </a:r>
            <a:r>
              <a:rPr kumimoji="0" lang="cs-CZ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zásah JSDH </a:t>
            </a:r>
            <a:r>
              <a:rPr kumimoji="0" lang="cs-CZ" sz="30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Kuřim</a:t>
            </a:r>
            <a:endParaRPr kumimoji="0" lang="cs-CZ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Světelné záření      Tepelné záření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half" idx="2"/>
          </p:nvPr>
        </p:nvSpPr>
        <p:spPr>
          <a:xfrm>
            <a:off x="4860032" y="1412776"/>
            <a:ext cx="4104456" cy="4896544"/>
          </a:xfrm>
        </p:spPr>
        <p:txBody>
          <a:bodyPr>
            <a:normAutofit fontScale="92500"/>
          </a:bodyPr>
          <a:lstStyle/>
          <a:p>
            <a:r>
              <a:rPr lang="cs-CZ" dirty="0" smtClean="0"/>
              <a:t>Viditelná část požáru = plamen</a:t>
            </a:r>
          </a:p>
          <a:p>
            <a:r>
              <a:rPr lang="cs-CZ" dirty="0" smtClean="0"/>
              <a:t>barva plamene může prozradit, které látka hoří.</a:t>
            </a:r>
            <a:endParaRPr lang="cs-CZ" b="1" dirty="0" smtClean="0"/>
          </a:p>
          <a:p>
            <a:pPr>
              <a:buNone/>
            </a:pPr>
            <a:endParaRPr lang="cs-CZ" b="1" dirty="0" smtClean="0"/>
          </a:p>
          <a:p>
            <a:pPr>
              <a:buNone/>
            </a:pPr>
            <a:r>
              <a:rPr lang="cs-CZ" b="1" dirty="0" smtClean="0"/>
              <a:t>Šíří se: </a:t>
            </a:r>
          </a:p>
          <a:p>
            <a:r>
              <a:rPr lang="cs-CZ" i="1" dirty="0" smtClean="0"/>
              <a:t>Sáláním</a:t>
            </a:r>
            <a:r>
              <a:rPr lang="cs-CZ" dirty="0" smtClean="0"/>
              <a:t> - ztěžuje práci hasičů na místě zásahu</a:t>
            </a:r>
          </a:p>
          <a:p>
            <a:r>
              <a:rPr lang="cs-CZ" i="1" dirty="0" smtClean="0"/>
              <a:t>vedením</a:t>
            </a:r>
            <a:r>
              <a:rPr lang="cs-CZ" dirty="0" smtClean="0"/>
              <a:t> – požár se může rozšířit</a:t>
            </a:r>
          </a:p>
          <a:p>
            <a:r>
              <a:rPr lang="cs-CZ" i="1" dirty="0" smtClean="0"/>
              <a:t>prouděním</a:t>
            </a:r>
            <a:r>
              <a:rPr lang="cs-CZ" dirty="0" smtClean="0"/>
              <a:t> - může se založit nové ohnisko požáru</a:t>
            </a:r>
          </a:p>
          <a:p>
            <a:endParaRPr lang="cs-CZ" dirty="0"/>
          </a:p>
        </p:txBody>
      </p:sp>
      <p:sp>
        <p:nvSpPr>
          <p:cNvPr id="6" name="Nadpis 3"/>
          <p:cNvSpPr txBox="1">
            <a:spLocks/>
          </p:cNvSpPr>
          <p:nvPr/>
        </p:nvSpPr>
        <p:spPr>
          <a:xfrm>
            <a:off x="323528" y="5229200"/>
            <a:ext cx="3744416" cy="288032"/>
          </a:xfrm>
          <a:prstGeom prst="rect">
            <a:avLst/>
          </a:prstGeom>
        </p:spPr>
        <p:txBody>
          <a:bodyPr vert="horz" anchor="t">
            <a:normAutofit fontScale="47500" lnSpcReduction="20000"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cs-CZ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Obr. 8 </a:t>
            </a:r>
            <a:r>
              <a:rPr lang="cs-CZ" sz="3000" dirty="0" smtClean="0"/>
              <a:t>Požár</a:t>
            </a:r>
            <a:endParaRPr kumimoji="0" lang="cs-CZ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5" name="Picture 3" descr="D:\Users\Asus\Desktop\Štěpán fotky hasiči\6faa8040da20ef399b63a72d0e4ab5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204864"/>
            <a:ext cx="4108896" cy="29994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Zplodiny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1"/>
          </p:nvPr>
        </p:nvSpPr>
        <p:spPr>
          <a:xfrm>
            <a:off x="4860032" y="1556792"/>
            <a:ext cx="4032448" cy="4824536"/>
          </a:xfrm>
        </p:spPr>
        <p:txBody>
          <a:bodyPr>
            <a:normAutofit fontScale="92500"/>
          </a:bodyPr>
          <a:lstStyle/>
          <a:p>
            <a:r>
              <a:rPr lang="cs-CZ" dirty="0" smtClean="0"/>
              <a:t>Nejvíce negativní jev požáru</a:t>
            </a:r>
          </a:p>
          <a:p>
            <a:r>
              <a:rPr lang="cs-CZ" dirty="0" smtClean="0"/>
              <a:t>kapalné, pevné a plynné produkty hoření</a:t>
            </a:r>
          </a:p>
          <a:p>
            <a:r>
              <a:rPr lang="cs-CZ" dirty="0" smtClean="0"/>
              <a:t>nejčastější příčina smrti z místa požáru je kvůli nadýchání se zplodin</a:t>
            </a:r>
          </a:p>
          <a:p>
            <a:r>
              <a:rPr lang="cs-CZ" dirty="0" smtClean="0"/>
              <a:t>mezi nejnebezpečnější producenty jedovatých zplodin řadíme plasty, molitan, polyester atd.</a:t>
            </a:r>
          </a:p>
          <a:p>
            <a:endParaRPr lang="cs-CZ" dirty="0" smtClean="0"/>
          </a:p>
          <a:p>
            <a:endParaRPr lang="cs-CZ" dirty="0"/>
          </a:p>
        </p:txBody>
      </p:sp>
      <p:pic>
        <p:nvPicPr>
          <p:cNvPr id="2050" name="Picture 2" descr="D:\Users\Asus\Desktop\Štěpán fotky hasiči\735b90b4568125ed6c3f678819b6e0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72816"/>
            <a:ext cx="4537490" cy="3312368"/>
          </a:xfrm>
          <a:prstGeom prst="rect">
            <a:avLst/>
          </a:prstGeom>
          <a:noFill/>
        </p:spPr>
      </p:pic>
      <p:sp>
        <p:nvSpPr>
          <p:cNvPr id="5" name="Nadpis 3"/>
          <p:cNvSpPr txBox="1">
            <a:spLocks/>
          </p:cNvSpPr>
          <p:nvPr/>
        </p:nvSpPr>
        <p:spPr>
          <a:xfrm>
            <a:off x="179512" y="5157192"/>
            <a:ext cx="3744416" cy="288032"/>
          </a:xfrm>
          <a:prstGeom prst="rect">
            <a:avLst/>
          </a:prstGeom>
        </p:spPr>
        <p:txBody>
          <a:bodyPr vert="horz" anchor="t">
            <a:normAutofit fontScale="47500" lnSpcReduction="20000"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cs-CZ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Obr. 9 Dopravní nehoda</a:t>
            </a:r>
            <a:endParaRPr kumimoji="0" lang="cs-CZ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Nebezpečné zplodiny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179512" y="1529408"/>
            <a:ext cx="4680520" cy="532859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cs-CZ" b="1" dirty="0" smtClean="0"/>
              <a:t>Oxid uhelnatý (CO)</a:t>
            </a:r>
          </a:p>
          <a:p>
            <a:r>
              <a:rPr lang="cs-CZ" dirty="0" smtClean="0"/>
              <a:t>plyn bez barvy a zápachu</a:t>
            </a:r>
          </a:p>
          <a:p>
            <a:r>
              <a:rPr lang="cs-CZ" dirty="0" smtClean="0"/>
              <a:t>při nedokonalém hoření v uzavřených </a:t>
            </a:r>
          </a:p>
          <a:p>
            <a:pPr>
              <a:buNone/>
            </a:pPr>
            <a:r>
              <a:rPr lang="cs-CZ" dirty="0" smtClean="0"/>
              <a:t>	prostorech</a:t>
            </a:r>
          </a:p>
          <a:p>
            <a:r>
              <a:rPr lang="cs-CZ" dirty="0" smtClean="0"/>
              <a:t>jedovatý a se vzduchem výbušný</a:t>
            </a:r>
          </a:p>
          <a:p>
            <a:r>
              <a:rPr lang="cs-CZ" dirty="0" smtClean="0"/>
              <a:t>ztráta vědomí bez náznaku nevolnosti </a:t>
            </a:r>
          </a:p>
          <a:p>
            <a:pPr>
              <a:buNone/>
            </a:pPr>
            <a:r>
              <a:rPr lang="cs-CZ" dirty="0" smtClean="0"/>
              <a:t>	a následovná smrt</a:t>
            </a:r>
          </a:p>
          <a:p>
            <a:pPr>
              <a:buNone/>
            </a:pPr>
            <a:r>
              <a:rPr lang="cs-CZ" b="1" dirty="0" smtClean="0"/>
              <a:t>Oxid uhličitý (CO</a:t>
            </a:r>
            <a:r>
              <a:rPr lang="cs-CZ" b="1" baseline="-25000" dirty="0" smtClean="0"/>
              <a:t>2</a:t>
            </a:r>
            <a:r>
              <a:rPr lang="cs-CZ" b="1" dirty="0" smtClean="0"/>
              <a:t>) </a:t>
            </a:r>
          </a:p>
          <a:p>
            <a:r>
              <a:rPr lang="cs-CZ" dirty="0" smtClean="0"/>
              <a:t>plyn bez barvy a zápachu</a:t>
            </a:r>
          </a:p>
          <a:p>
            <a:r>
              <a:rPr lang="cs-CZ" dirty="0" smtClean="0"/>
              <a:t>při dokonalém hoření</a:t>
            </a:r>
          </a:p>
          <a:p>
            <a:r>
              <a:rPr lang="cs-CZ" dirty="0" smtClean="0"/>
              <a:t>Dochází k zrychlenému dýchání, nevolnosti</a:t>
            </a:r>
          </a:p>
          <a:p>
            <a:pPr>
              <a:buNone/>
            </a:pPr>
            <a:r>
              <a:rPr lang="cs-CZ" b="1" dirty="0" smtClean="0"/>
              <a:t>Oxid siřičitý (SO</a:t>
            </a:r>
            <a:r>
              <a:rPr lang="cs-CZ" b="1" baseline="-25000" dirty="0" smtClean="0"/>
              <a:t>2</a:t>
            </a:r>
            <a:r>
              <a:rPr lang="cs-CZ" b="1" dirty="0" smtClean="0"/>
              <a:t>) </a:t>
            </a:r>
          </a:p>
          <a:p>
            <a:r>
              <a:rPr lang="cs-CZ" dirty="0" smtClean="0"/>
              <a:t>páchnoucí bezbarvý plyn</a:t>
            </a:r>
          </a:p>
          <a:p>
            <a:pPr>
              <a:buNone/>
            </a:pPr>
            <a:r>
              <a:rPr lang="cs-CZ" b="1" dirty="0" smtClean="0"/>
              <a:t>Chlorovodík (</a:t>
            </a:r>
            <a:r>
              <a:rPr lang="cs-CZ" b="1" dirty="0" err="1" smtClean="0"/>
              <a:t>HCl</a:t>
            </a:r>
            <a:r>
              <a:rPr lang="cs-CZ" b="1" dirty="0" smtClean="0"/>
              <a:t>)</a:t>
            </a:r>
          </a:p>
          <a:p>
            <a:r>
              <a:rPr lang="cs-CZ" i="1" dirty="0" smtClean="0"/>
              <a:t>bezbarvý plyn s charakteristickým zápachem</a:t>
            </a:r>
          </a:p>
          <a:p>
            <a:r>
              <a:rPr lang="cs-CZ" i="1" dirty="0" smtClean="0"/>
              <a:t>dráždí oči a vyvolává otok horních cest dýchacích</a:t>
            </a:r>
            <a:endParaRPr lang="cs-CZ" dirty="0" smtClean="0"/>
          </a:p>
          <a:p>
            <a:pPr>
              <a:buNone/>
            </a:pPr>
            <a:endParaRPr lang="cs-CZ" dirty="0" smtClean="0"/>
          </a:p>
          <a:p>
            <a:endParaRPr lang="cs-CZ" dirty="0"/>
          </a:p>
        </p:txBody>
      </p:sp>
      <p:pic>
        <p:nvPicPr>
          <p:cNvPr id="14337" name="Picture 1" descr="D:\Users\Asus\Desktop\Hasiči\Foto and pictures\3.4.2013 Lidická\P40304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628800"/>
            <a:ext cx="3995936" cy="2996952"/>
          </a:xfrm>
          <a:prstGeom prst="rect">
            <a:avLst/>
          </a:prstGeom>
          <a:noFill/>
        </p:spPr>
      </p:pic>
      <p:sp>
        <p:nvSpPr>
          <p:cNvPr id="5" name="Nadpis 3"/>
          <p:cNvSpPr txBox="1">
            <a:spLocks/>
          </p:cNvSpPr>
          <p:nvPr/>
        </p:nvSpPr>
        <p:spPr>
          <a:xfrm>
            <a:off x="4860032" y="4653136"/>
            <a:ext cx="3744416" cy="288032"/>
          </a:xfrm>
          <a:prstGeom prst="rect">
            <a:avLst/>
          </a:prstGeom>
        </p:spPr>
        <p:txBody>
          <a:bodyPr vert="horz" anchor="t">
            <a:normAutofit fontScale="47500" lnSpcReduction="20000"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cs-CZ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Obr. 10 Zásahové oděvy</a:t>
            </a:r>
            <a:r>
              <a:rPr kumimoji="0" lang="cs-CZ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PS Lidická</a:t>
            </a:r>
            <a:endParaRPr kumimoji="0" lang="cs-CZ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251520" y="1628800"/>
            <a:ext cx="8398768" cy="52292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cs-CZ" b="1" dirty="0" smtClean="0"/>
              <a:t>Kyanovodík (HCN) </a:t>
            </a:r>
          </a:p>
          <a:p>
            <a:r>
              <a:rPr lang="cs-CZ" dirty="0" smtClean="0"/>
              <a:t>velmi jedovatý plyn bez barvy  s vůní mandlí</a:t>
            </a:r>
          </a:p>
          <a:p>
            <a:r>
              <a:rPr lang="cs-CZ" dirty="0" smtClean="0"/>
              <a:t>do organismu se dostává dýchacími cestami i kůží</a:t>
            </a:r>
          </a:p>
          <a:p>
            <a:r>
              <a:rPr lang="cs-CZ" dirty="0" smtClean="0"/>
              <a:t>při hoření polyamidů, některých laků a lepidel</a:t>
            </a:r>
          </a:p>
          <a:p>
            <a:pPr>
              <a:buNone/>
            </a:pPr>
            <a:r>
              <a:rPr lang="cs-CZ" b="1" dirty="0" smtClean="0"/>
              <a:t>Fosgen (COCl</a:t>
            </a:r>
            <a:r>
              <a:rPr lang="cs-CZ" b="1" baseline="-25000" dirty="0" smtClean="0"/>
              <a:t>2</a:t>
            </a:r>
            <a:r>
              <a:rPr lang="cs-CZ" b="1" dirty="0" smtClean="0"/>
              <a:t>) </a:t>
            </a:r>
          </a:p>
          <a:p>
            <a:r>
              <a:rPr lang="cs-CZ" dirty="0" smtClean="0"/>
              <a:t>bezbarvý plyn se zápachem po shnilém seně</a:t>
            </a:r>
          </a:p>
          <a:p>
            <a:r>
              <a:rPr lang="cs-CZ" dirty="0" smtClean="0"/>
              <a:t>při hoření kapalin s obsahem freonů</a:t>
            </a:r>
          </a:p>
          <a:p>
            <a:r>
              <a:rPr lang="cs-CZ" dirty="0" smtClean="0"/>
              <a:t>jedovatost se projevuje až několik hodin po vystavení jeho účinkům</a:t>
            </a:r>
          </a:p>
          <a:p>
            <a:pPr>
              <a:buNone/>
            </a:pPr>
            <a:r>
              <a:rPr lang="cs-CZ" b="1" dirty="0" err="1" smtClean="0"/>
              <a:t>Nitrozní</a:t>
            </a:r>
            <a:r>
              <a:rPr lang="cs-CZ" b="1" dirty="0" smtClean="0"/>
              <a:t> plyny (</a:t>
            </a:r>
            <a:r>
              <a:rPr lang="cs-CZ" b="1" dirty="0" err="1" smtClean="0"/>
              <a:t>NO</a:t>
            </a:r>
            <a:r>
              <a:rPr lang="cs-CZ" b="1" baseline="-25000" dirty="0" err="1" smtClean="0"/>
              <a:t>x</a:t>
            </a:r>
            <a:r>
              <a:rPr lang="cs-CZ" b="1" dirty="0" smtClean="0"/>
              <a:t>) </a:t>
            </a:r>
          </a:p>
          <a:p>
            <a:r>
              <a:rPr lang="cs-CZ" dirty="0" smtClean="0"/>
              <a:t>oxid dusný </a:t>
            </a:r>
            <a:r>
              <a:rPr lang="cs-CZ" dirty="0" smtClean="0">
                <a:latin typeface="Calibri"/>
              </a:rPr>
              <a:t>→ ve vlhku změna na oxid dusičitý</a:t>
            </a:r>
          </a:p>
          <a:p>
            <a:r>
              <a:rPr lang="cs-CZ" u="sng" dirty="0" smtClean="0">
                <a:latin typeface="Calibri"/>
              </a:rPr>
              <a:t>oxid dusičitý </a:t>
            </a:r>
            <a:r>
              <a:rPr lang="cs-CZ" dirty="0" smtClean="0">
                <a:latin typeface="Calibri"/>
              </a:rPr>
              <a:t>je ž</a:t>
            </a:r>
            <a:r>
              <a:rPr lang="cs-CZ" dirty="0" smtClean="0"/>
              <a:t>lutohnědý až červenohnědý plyn, dráždivý pro dýchací cesty a po jeho působení postižená osoba trpí dusivým kašlem, edémem plic až udušením.</a:t>
            </a:r>
          </a:p>
          <a:p>
            <a:pPr>
              <a:buNone/>
            </a:pPr>
            <a:r>
              <a:rPr lang="cs-CZ" b="1" dirty="0" err="1" smtClean="0"/>
              <a:t>Ultrajedy</a:t>
            </a:r>
            <a:r>
              <a:rPr lang="cs-CZ" b="1" dirty="0" smtClean="0"/>
              <a:t> </a:t>
            </a:r>
          </a:p>
          <a:p>
            <a:r>
              <a:rPr lang="cs-CZ" dirty="0" smtClean="0"/>
              <a:t>velmi nebezpečné chemické látky</a:t>
            </a:r>
          </a:p>
          <a:p>
            <a:r>
              <a:rPr lang="cs-CZ" dirty="0" smtClean="0"/>
              <a:t>v malém množství mohou způsobit smrt</a:t>
            </a:r>
          </a:p>
          <a:p>
            <a:r>
              <a:rPr lang="cs-CZ" dirty="0" smtClean="0"/>
              <a:t>při hoření sloučenin s obsahem chlóru a skladů s PVC.</a:t>
            </a:r>
          </a:p>
          <a:p>
            <a:pPr>
              <a:buNone/>
            </a:pPr>
            <a:r>
              <a:rPr lang="cs-CZ" b="1" dirty="0" smtClean="0"/>
              <a:t>Zplodiny pyrolýzy</a:t>
            </a:r>
          </a:p>
          <a:p>
            <a:r>
              <a:rPr lang="cs-CZ" dirty="0" smtClean="0"/>
              <a:t>nebezpečné produkty, které vznikají pouze při nedokonalém hoření</a:t>
            </a:r>
          </a:p>
          <a:p>
            <a:endParaRPr lang="cs-CZ" dirty="0" smtClean="0"/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Rozdělení hořlavých látek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cs-CZ" b="1" dirty="0" smtClean="0"/>
              <a:t>A</a:t>
            </a:r>
            <a:r>
              <a:rPr lang="cs-CZ" dirty="0" smtClean="0"/>
              <a:t> - hoření pevných organických látek, látky hořící plamenem nebo žhnou (dřevo, sláma, rašelina)</a:t>
            </a:r>
          </a:p>
          <a:p>
            <a:pPr lvl="0"/>
            <a:r>
              <a:rPr lang="cs-CZ" b="1" dirty="0" smtClean="0"/>
              <a:t>B</a:t>
            </a:r>
            <a:r>
              <a:rPr lang="cs-CZ" dirty="0" smtClean="0"/>
              <a:t> - hoření kapalných látek hořících plamenem nebo tavících se tuhých látek (benzín, nafta, laky, ředidla)</a:t>
            </a:r>
          </a:p>
          <a:p>
            <a:pPr lvl="0"/>
            <a:r>
              <a:rPr lang="cs-CZ" b="1" dirty="0" smtClean="0"/>
              <a:t>C</a:t>
            </a:r>
            <a:r>
              <a:rPr lang="cs-CZ" dirty="0" smtClean="0"/>
              <a:t> - hoření plynných látek plamenem (propan-butan, vodík)</a:t>
            </a:r>
          </a:p>
          <a:p>
            <a:pPr lvl="0"/>
            <a:r>
              <a:rPr lang="cs-CZ" b="1" dirty="0" smtClean="0"/>
              <a:t>D</a:t>
            </a:r>
            <a:r>
              <a:rPr lang="cs-CZ" dirty="0" smtClean="0"/>
              <a:t> - hoření lehkých alkalických kovů (hořčík a jeho slitiny)</a:t>
            </a:r>
          </a:p>
          <a:p>
            <a:pPr lvl="0"/>
            <a:r>
              <a:rPr lang="cs-CZ" b="1" dirty="0" smtClean="0"/>
              <a:t>F</a:t>
            </a:r>
            <a:r>
              <a:rPr lang="cs-CZ" dirty="0" smtClean="0"/>
              <a:t> - hoření jedlých rostlinných a živočišných olejů a tuků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Hasicí přístroje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251520" y="1484784"/>
            <a:ext cx="8686800" cy="5115198"/>
          </a:xfrm>
        </p:spPr>
        <p:txBody>
          <a:bodyPr>
            <a:normAutofit lnSpcReduction="10000"/>
          </a:bodyPr>
          <a:lstStyle/>
          <a:p>
            <a:r>
              <a:rPr lang="cs-CZ" dirty="0" smtClean="0"/>
              <a:t>„</a:t>
            </a:r>
            <a:r>
              <a:rPr lang="cs-CZ" i="1" dirty="0" smtClean="0"/>
              <a:t>prvotní protipožární zásah </a:t>
            </a:r>
            <a:r>
              <a:rPr lang="cs-CZ" dirty="0" smtClean="0"/>
              <a:t>“ (HZS JMK [online], 2011)</a:t>
            </a:r>
          </a:p>
          <a:p>
            <a:r>
              <a:rPr lang="cs-CZ" dirty="0" smtClean="0"/>
              <a:t>používá se k hašení požáru </a:t>
            </a:r>
          </a:p>
          <a:p>
            <a:pPr>
              <a:buNone/>
            </a:pPr>
            <a:r>
              <a:rPr lang="cs-CZ" dirty="0" smtClean="0"/>
              <a:t>	v jeho počátcích</a:t>
            </a:r>
          </a:p>
          <a:p>
            <a:r>
              <a:rPr lang="cs-CZ" dirty="0" smtClean="0"/>
              <a:t>dělí se podle funkce a </a:t>
            </a:r>
          </a:p>
          <a:p>
            <a:pPr>
              <a:buNone/>
            </a:pPr>
            <a:r>
              <a:rPr lang="cs-CZ" dirty="0" smtClean="0"/>
              <a:t>	náplně</a:t>
            </a:r>
          </a:p>
          <a:p>
            <a:endParaRPr lang="cs-CZ" dirty="0" smtClean="0"/>
          </a:p>
          <a:p>
            <a:pPr>
              <a:buNone/>
            </a:pPr>
            <a:r>
              <a:rPr lang="cs-CZ" b="1" dirty="0" smtClean="0"/>
              <a:t>Dělení podle funkce:</a:t>
            </a:r>
          </a:p>
          <a:p>
            <a:r>
              <a:rPr lang="cs-CZ" dirty="0" smtClean="0"/>
              <a:t>přenosné</a:t>
            </a:r>
          </a:p>
          <a:p>
            <a:r>
              <a:rPr lang="cs-CZ" dirty="0" smtClean="0"/>
              <a:t>pojízdné</a:t>
            </a:r>
          </a:p>
          <a:p>
            <a:r>
              <a:rPr lang="cs-CZ" dirty="0" smtClean="0"/>
              <a:t>přívěsné</a:t>
            </a:r>
          </a:p>
          <a:p>
            <a:endParaRPr lang="cs-CZ" dirty="0" smtClean="0"/>
          </a:p>
          <a:p>
            <a:pPr>
              <a:buNone/>
            </a:pPr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pic>
        <p:nvPicPr>
          <p:cNvPr id="9220" name="Picture 4" descr="D:\Users\Asus\Desktop\Hasiči\Foto and pictures\3.4.2013 Lidická\P40304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988840"/>
            <a:ext cx="2970330" cy="3960440"/>
          </a:xfrm>
          <a:prstGeom prst="rect">
            <a:avLst/>
          </a:prstGeom>
          <a:noFill/>
        </p:spPr>
      </p:pic>
      <p:sp>
        <p:nvSpPr>
          <p:cNvPr id="5" name="Nadpis 3"/>
          <p:cNvSpPr txBox="1">
            <a:spLocks/>
          </p:cNvSpPr>
          <p:nvPr/>
        </p:nvSpPr>
        <p:spPr>
          <a:xfrm>
            <a:off x="5220072" y="6021288"/>
            <a:ext cx="3744416" cy="288032"/>
          </a:xfrm>
          <a:prstGeom prst="rect">
            <a:avLst/>
          </a:prstGeom>
        </p:spPr>
        <p:txBody>
          <a:bodyPr vert="horz" anchor="t">
            <a:normAutofit fontScale="47500" lnSpcReduction="20000"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cs-CZ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Obr. 11 Hasicí přístroje</a:t>
            </a:r>
            <a:r>
              <a:rPr kumimoji="0" lang="cs-CZ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ve vozidle PS Lidická</a:t>
            </a:r>
            <a:endParaRPr kumimoji="0" lang="cs-CZ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Rozdělení podle náplně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800600" y="1700808"/>
            <a:ext cx="8686800" cy="4525963"/>
          </a:xfrm>
        </p:spPr>
        <p:txBody>
          <a:bodyPr/>
          <a:lstStyle/>
          <a:p>
            <a:r>
              <a:rPr lang="cs-CZ" b="1" dirty="0" smtClean="0"/>
              <a:t>Pěnové HP</a:t>
            </a:r>
            <a:r>
              <a:rPr lang="cs-CZ" dirty="0" smtClean="0"/>
              <a:t> </a:t>
            </a:r>
          </a:p>
          <a:p>
            <a:r>
              <a:rPr lang="cs-CZ" b="1" dirty="0" smtClean="0"/>
              <a:t>Vodní HP</a:t>
            </a:r>
            <a:r>
              <a:rPr lang="cs-CZ" dirty="0" smtClean="0"/>
              <a:t> </a:t>
            </a:r>
          </a:p>
          <a:p>
            <a:r>
              <a:rPr lang="cs-CZ" b="1" dirty="0" smtClean="0"/>
              <a:t>Sněhové HP</a:t>
            </a:r>
            <a:r>
              <a:rPr lang="cs-CZ" dirty="0" smtClean="0"/>
              <a:t> </a:t>
            </a:r>
          </a:p>
          <a:p>
            <a:r>
              <a:rPr lang="cs-CZ" b="1" dirty="0" smtClean="0"/>
              <a:t>Práškové HP</a:t>
            </a:r>
            <a:r>
              <a:rPr lang="cs-CZ" dirty="0" smtClean="0"/>
              <a:t> </a:t>
            </a:r>
          </a:p>
          <a:p>
            <a:r>
              <a:rPr lang="cs-CZ" b="1" dirty="0" err="1" smtClean="0"/>
              <a:t>Halotronové</a:t>
            </a:r>
            <a:r>
              <a:rPr lang="cs-CZ" b="1" dirty="0" smtClean="0"/>
              <a:t> HP</a:t>
            </a:r>
            <a:r>
              <a:rPr lang="cs-CZ" dirty="0" smtClean="0"/>
              <a:t> </a:t>
            </a:r>
            <a:endParaRPr lang="cs-CZ" dirty="0"/>
          </a:p>
        </p:txBody>
      </p:sp>
      <p:pic>
        <p:nvPicPr>
          <p:cNvPr id="10241" name="Picture 1" descr="D:\Users\Asus\Desktop\Hasiči\Foto and pictures\3.4.2013 Lidická\P40304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84784"/>
            <a:ext cx="3384376" cy="4512501"/>
          </a:xfrm>
          <a:prstGeom prst="rect">
            <a:avLst/>
          </a:prstGeom>
          <a:noFill/>
        </p:spPr>
      </p:pic>
      <p:sp>
        <p:nvSpPr>
          <p:cNvPr id="5" name="Nadpis 3"/>
          <p:cNvSpPr txBox="1">
            <a:spLocks/>
          </p:cNvSpPr>
          <p:nvPr/>
        </p:nvSpPr>
        <p:spPr>
          <a:xfrm>
            <a:off x="683568" y="6021288"/>
            <a:ext cx="3744416" cy="288032"/>
          </a:xfrm>
          <a:prstGeom prst="rect">
            <a:avLst/>
          </a:prstGeom>
        </p:spPr>
        <p:txBody>
          <a:bodyPr vert="horz" anchor="t">
            <a:normAutofit fontScale="40000" lnSpcReduction="20000"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cs-CZ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Obr. 12 Hasicí přístroje</a:t>
            </a:r>
            <a:r>
              <a:rPr kumimoji="0" lang="cs-CZ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ve vozidle PS Lidická</a:t>
            </a:r>
            <a:endParaRPr kumimoji="0" lang="cs-CZ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133/1985 Sb. o požární ochraně ve znění pozdějších předpisů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5313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cs-CZ" b="1" dirty="0" smtClean="0"/>
              <a:t>Každá osoba je povinna:</a:t>
            </a:r>
          </a:p>
          <a:p>
            <a:r>
              <a:rPr lang="cs-CZ" dirty="0" smtClean="0"/>
              <a:t>chovat se tak, aby jeho chováním nedošlo ke vzniku požáru, a pokud již k požáru došlo, aby dokázal co nejrychleji a nejefektivněji situaci </a:t>
            </a:r>
            <a:r>
              <a:rPr lang="cs-CZ" dirty="0" smtClean="0"/>
              <a:t>řešit</a:t>
            </a:r>
            <a:endParaRPr lang="cs-CZ" dirty="0" smtClean="0"/>
          </a:p>
          <a:p>
            <a:r>
              <a:rPr lang="cs-CZ" dirty="0" smtClean="0"/>
              <a:t>pokud má na starosti člověka, který je zbaven schopnosti posoudit následky svého jednání, dbát na to, aby svým jednáním nezpůsobil </a:t>
            </a:r>
            <a:r>
              <a:rPr lang="cs-CZ" dirty="0" smtClean="0"/>
              <a:t>požár</a:t>
            </a:r>
            <a:endParaRPr lang="cs-CZ" dirty="0" smtClean="0"/>
          </a:p>
          <a:p>
            <a:r>
              <a:rPr lang="cs-CZ" dirty="0" smtClean="0"/>
              <a:t>plnit příkazy a dodržovat zákazy týkající se požární </a:t>
            </a:r>
            <a:r>
              <a:rPr lang="cs-CZ" dirty="0" smtClean="0"/>
              <a:t>ochrany</a:t>
            </a:r>
            <a:endParaRPr lang="cs-CZ" dirty="0" smtClean="0"/>
          </a:p>
          <a:p>
            <a:r>
              <a:rPr lang="cs-CZ" dirty="0" smtClean="0"/>
              <a:t>mít v prostorách ve svém vlastnictví uzpůsobené podmínky pro rychlé zdolávání </a:t>
            </a:r>
            <a:r>
              <a:rPr lang="cs-CZ" dirty="0" smtClean="0"/>
              <a:t>požáru</a:t>
            </a:r>
            <a:endParaRPr lang="cs-CZ" dirty="0" smtClean="0"/>
          </a:p>
          <a:p>
            <a:r>
              <a:rPr lang="cs-CZ" dirty="0" smtClean="0"/>
              <a:t>se spotřebiči zacházet tak, jak je uvedeno v návodech týkajících se požární ochrany </a:t>
            </a:r>
            <a:r>
              <a:rPr lang="cs-CZ" dirty="0" smtClean="0"/>
              <a:t>výrobků</a:t>
            </a:r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Pěnové </a:t>
            </a:r>
            <a:r>
              <a:rPr lang="cs-CZ" dirty="0" err="1" smtClean="0"/>
              <a:t>hp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Vhodné na hašení pevných látek, benzínu, nafty a minerálních olejů</a:t>
            </a:r>
          </a:p>
          <a:p>
            <a:r>
              <a:rPr lang="cs-CZ" dirty="0" smtClean="0"/>
              <a:t>nevhodné pro hašení kapalin a plynů</a:t>
            </a:r>
          </a:p>
          <a:p>
            <a:r>
              <a:rPr lang="cs-CZ" dirty="0" smtClean="0"/>
              <a:t>nesmí být použitý na elektrická zařízení pod proudem a na lehké alkalické kovy.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Vodní </a:t>
            </a:r>
            <a:r>
              <a:rPr lang="cs-CZ" dirty="0" err="1" smtClean="0"/>
              <a:t>hp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Vhodné pro hašení pevných látek a alkoholu</a:t>
            </a:r>
          </a:p>
          <a:p>
            <a:r>
              <a:rPr lang="cs-CZ" dirty="0" smtClean="0"/>
              <a:t>nevhodné na hořlaviny plynné a dále pro benzín, naftu, ředidlo a na cenné materiály</a:t>
            </a:r>
          </a:p>
          <a:p>
            <a:r>
              <a:rPr lang="cs-CZ" dirty="0" smtClean="0"/>
              <a:t>nesmí být použit na elektrické přístroje pod proudem, lehké alkalické kovy, látky prudce reagující s vodou a na jedlé rostlinné a živočišné oleje a tuky</a:t>
            </a:r>
          </a:p>
          <a:p>
            <a:r>
              <a:rPr lang="cs-CZ" dirty="0" smtClean="0"/>
              <a:t>nejpoužívanější, ale ne univerzální</a:t>
            </a:r>
            <a:endParaRPr lang="cs-CZ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Sněhové </a:t>
            </a:r>
            <a:r>
              <a:rPr lang="cs-CZ" dirty="0" err="1" smtClean="0"/>
              <a:t>hp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Neboli CO</a:t>
            </a:r>
            <a:r>
              <a:rPr lang="cs-CZ" baseline="-25000" dirty="0" smtClean="0"/>
              <a:t>2</a:t>
            </a:r>
            <a:endParaRPr lang="cs-CZ" dirty="0" smtClean="0"/>
          </a:p>
          <a:p>
            <a:r>
              <a:rPr lang="cs-CZ" dirty="0" smtClean="0"/>
              <a:t>vhodné pro elektrické přístroje pod proudem, hořlavé plyny a kapaliny a jemnou mechaniku</a:t>
            </a:r>
          </a:p>
          <a:p>
            <a:r>
              <a:rPr lang="cs-CZ" dirty="0" smtClean="0"/>
              <a:t>nevhodné pro hašení pevných hořlavých látek</a:t>
            </a:r>
          </a:p>
          <a:p>
            <a:r>
              <a:rPr lang="cs-CZ" dirty="0" smtClean="0"/>
              <a:t>nesmí se používat na hašení lehkých alkalických kovů, hořlavý prach a sypké látky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Práškové </a:t>
            </a:r>
            <a:r>
              <a:rPr lang="cs-CZ" dirty="0" err="1" smtClean="0"/>
              <a:t>hp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Vhodné pro hašení elektrických přístrojů pod proudem, hořlavých plynných a některých pevných látek, benzínu, nafty, olejů a elektroniky</a:t>
            </a:r>
          </a:p>
          <a:p>
            <a:r>
              <a:rPr lang="cs-CZ" dirty="0" smtClean="0"/>
              <a:t>nevhodné k použití pro dřevo, uhlí a textil</a:t>
            </a:r>
          </a:p>
          <a:p>
            <a:r>
              <a:rPr lang="cs-CZ" dirty="0" smtClean="0"/>
              <a:t>nesmí být použity k hašení lehkých hořlavých alkalických kovů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Halotronové</a:t>
            </a:r>
            <a:r>
              <a:rPr lang="cs-CZ" dirty="0" smtClean="0"/>
              <a:t> </a:t>
            </a:r>
            <a:r>
              <a:rPr lang="cs-CZ" dirty="0" err="1" smtClean="0"/>
              <a:t>hp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vhodné na hašení všech materiálů kromě žhnoucích pevných látek</a:t>
            </a:r>
          </a:p>
          <a:p>
            <a:r>
              <a:rPr lang="cs-CZ" dirty="0" smtClean="0"/>
              <a:t>určeny k hašení především automobilů, cenných materiálů, elektrických přístrojů pod proudem a jemné mechaniky a elektroniky</a:t>
            </a:r>
          </a:p>
          <a:p>
            <a:r>
              <a:rPr lang="cs-CZ" dirty="0" smtClean="0"/>
              <a:t>nesmí být použity v nevětraných uzavřených prostorech</a:t>
            </a:r>
          </a:p>
          <a:p>
            <a:endParaRPr lang="cs-CZ" dirty="0" smtClean="0"/>
          </a:p>
          <a:p>
            <a:pPr>
              <a:buNone/>
            </a:pPr>
            <a:r>
              <a:rPr lang="cs-CZ" dirty="0" smtClean="0"/>
              <a:t>	</a:t>
            </a:r>
            <a:r>
              <a:rPr lang="cs-CZ" dirty="0" smtClean="0">
                <a:solidFill>
                  <a:srgbClr val="FF0000"/>
                </a:solidFill>
              </a:rPr>
              <a:t>ŠKODLIVÉ K LIDSKÉMU ZDRAVÍ</a:t>
            </a:r>
            <a:endParaRPr lang="cs-CZ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Videa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 Hasič – rytíř 21. stol.</a:t>
            </a:r>
          </a:p>
          <a:p>
            <a:pPr marL="0" indent="0">
              <a:buNone/>
            </a:pPr>
            <a:r>
              <a:rPr lang="cs-CZ" dirty="0">
                <a:hlinkClick r:id="rId2"/>
              </a:rPr>
              <a:t>https://</a:t>
            </a:r>
            <a:r>
              <a:rPr lang="cs-CZ" dirty="0" smtClean="0">
                <a:hlinkClick r:id="rId2"/>
              </a:rPr>
              <a:t>www.youtube.com/watch?v=g0XCkCquXak</a:t>
            </a: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pl-PL" dirty="0"/>
              <a:t>Černé ovce na silnici - Den s ... Hasiči</a:t>
            </a:r>
          </a:p>
          <a:p>
            <a:pPr marL="0" indent="0">
              <a:buNone/>
            </a:pPr>
            <a:r>
              <a:rPr lang="cs-CZ" dirty="0">
                <a:hlinkClick r:id="rId3"/>
              </a:rPr>
              <a:t>https://</a:t>
            </a:r>
            <a:r>
              <a:rPr lang="cs-CZ" dirty="0" smtClean="0">
                <a:hlinkClick r:id="rId3"/>
              </a:rPr>
              <a:t>www.youtube.com/watch?v=EFU2qPPjtUs</a:t>
            </a: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Hasiči varují (video pro ZŠ)</a:t>
            </a:r>
          </a:p>
          <a:p>
            <a:pPr marL="0" indent="0">
              <a:buNone/>
            </a:pPr>
            <a:r>
              <a:rPr lang="cs-CZ" dirty="0">
                <a:hlinkClick r:id="rId4"/>
              </a:rPr>
              <a:t>https://</a:t>
            </a:r>
            <a:r>
              <a:rPr lang="cs-CZ" dirty="0" smtClean="0">
                <a:hlinkClick r:id="rId4"/>
              </a:rPr>
              <a:t>www.youtube.com/watch?v=gjytGKlHPl0</a:t>
            </a: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613872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Zdroje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662736" cy="4926288"/>
          </a:xfrm>
        </p:spPr>
        <p:txBody>
          <a:bodyPr>
            <a:normAutofit fontScale="70000" lnSpcReduction="20000"/>
          </a:bodyPr>
          <a:lstStyle/>
          <a:p>
            <a:r>
              <a:rPr lang="cs-CZ" sz="2800" dirty="0" smtClean="0"/>
              <a:t>MARTÍNEK, Bohumír. </a:t>
            </a:r>
            <a:r>
              <a:rPr lang="cs-CZ" sz="2800" i="1" dirty="0" smtClean="0"/>
              <a:t>Ochrana člověka za mimořádných událostí: příručka pro učitele základních a středních škol</a:t>
            </a:r>
            <a:r>
              <a:rPr lang="cs-CZ" sz="2800" dirty="0" smtClean="0"/>
              <a:t>. </a:t>
            </a:r>
            <a:r>
              <a:rPr lang="cs-CZ" sz="2800" dirty="0" err="1" smtClean="0"/>
              <a:t>Vyd</a:t>
            </a:r>
            <a:r>
              <a:rPr lang="cs-CZ" sz="2800" dirty="0" smtClean="0"/>
              <a:t>. 2., </a:t>
            </a:r>
            <a:r>
              <a:rPr lang="cs-CZ" sz="2800" dirty="0" err="1" smtClean="0"/>
              <a:t>opr</a:t>
            </a:r>
            <a:r>
              <a:rPr lang="cs-CZ" sz="2800" dirty="0" smtClean="0"/>
              <a:t>. a </a:t>
            </a:r>
            <a:r>
              <a:rPr lang="cs-CZ" sz="2800" dirty="0" err="1" smtClean="0"/>
              <a:t>rozš</a:t>
            </a:r>
            <a:r>
              <a:rPr lang="cs-CZ" sz="2800" dirty="0" smtClean="0"/>
              <a:t>. Praha: Ministerstvo vnitra, generální ředitelství Hasičského záchranného sboru ČR, 2003, 119 s. ISBN 80-866-4008-6.</a:t>
            </a:r>
          </a:p>
          <a:p>
            <a:pPr lvl="0"/>
            <a:r>
              <a:rPr lang="cs-CZ" sz="2800" dirty="0" smtClean="0"/>
              <a:t>HASIČSKÝ ZÁCHRANNÝ SBOR  JIHOMORAVSKÉHO KRAJE. </a:t>
            </a:r>
            <a:r>
              <a:rPr lang="cs-CZ" sz="2800" i="1" dirty="0" smtClean="0"/>
              <a:t>Vaše cesty k bezpečí: aneb chytré blondýnky radí...</a:t>
            </a:r>
            <a:r>
              <a:rPr lang="cs-CZ" sz="2800" dirty="0" smtClean="0"/>
              <a:t>[online]. Brno, 2011 [cit. 2013-03-09]. Dostupné z: </a:t>
            </a:r>
            <a:r>
              <a:rPr lang="cs-CZ" sz="2800" u="sng" dirty="0" smtClean="0">
                <a:hlinkClick r:id="rId2"/>
              </a:rPr>
              <a:t>http://www.</a:t>
            </a:r>
            <a:r>
              <a:rPr lang="cs-CZ" sz="2800" u="sng" dirty="0" err="1" smtClean="0">
                <a:hlinkClick r:id="rId2"/>
              </a:rPr>
              <a:t>firebrno.cz</a:t>
            </a:r>
            <a:r>
              <a:rPr lang="cs-CZ" sz="2800" u="sng" dirty="0" smtClean="0">
                <a:hlinkClick r:id="rId2"/>
              </a:rPr>
              <a:t>/</a:t>
            </a:r>
            <a:r>
              <a:rPr lang="cs-CZ" sz="2800" u="sng" dirty="0" err="1" smtClean="0">
                <a:hlinkClick r:id="rId2"/>
              </a:rPr>
              <a:t>uploads</a:t>
            </a:r>
            <a:r>
              <a:rPr lang="cs-CZ" sz="2800" u="sng" dirty="0" smtClean="0">
                <a:hlinkClick r:id="rId2"/>
              </a:rPr>
              <a:t>/</a:t>
            </a:r>
            <a:r>
              <a:rPr lang="cs-CZ" sz="2800" u="sng" dirty="0" err="1" smtClean="0">
                <a:hlinkClick r:id="rId2"/>
              </a:rPr>
              <a:t>blondynky</a:t>
            </a:r>
            <a:r>
              <a:rPr lang="cs-CZ" sz="2800" u="sng" dirty="0" smtClean="0">
                <a:hlinkClick r:id="rId2"/>
              </a:rPr>
              <a:t>/</a:t>
            </a:r>
            <a:r>
              <a:rPr lang="cs-CZ" sz="2800" u="sng" dirty="0" err="1" smtClean="0">
                <a:hlinkClick r:id="rId2"/>
              </a:rPr>
              <a:t>brozurka</a:t>
            </a:r>
            <a:r>
              <a:rPr lang="cs-CZ" sz="2800" u="sng" dirty="0" smtClean="0">
                <a:hlinkClick r:id="rId2"/>
              </a:rPr>
              <a:t>_</a:t>
            </a:r>
            <a:r>
              <a:rPr lang="cs-CZ" sz="2800" u="sng" dirty="0" err="1" smtClean="0">
                <a:hlinkClick r:id="rId2"/>
              </a:rPr>
              <a:t>blondynky</a:t>
            </a:r>
            <a:r>
              <a:rPr lang="cs-CZ" sz="2800" u="sng" dirty="0" smtClean="0">
                <a:hlinkClick r:id="rId2"/>
              </a:rPr>
              <a:t>_2010.pdf</a:t>
            </a:r>
            <a:endParaRPr lang="cs-CZ" sz="2800" u="sng" dirty="0" smtClean="0"/>
          </a:p>
          <a:p>
            <a:endParaRPr lang="cs-CZ" sz="2800" dirty="0" smtClean="0"/>
          </a:p>
          <a:p>
            <a:endParaRPr lang="cs-CZ" sz="2800" dirty="0" smtClean="0"/>
          </a:p>
          <a:p>
            <a:pPr lvl="0"/>
            <a:r>
              <a:rPr lang="cs-CZ" sz="2800" dirty="0" smtClean="0"/>
              <a:t>FOTOGRAFIE PŘEVZATY ZE STRÁNEK </a:t>
            </a:r>
            <a:r>
              <a:rPr lang="cs-CZ" sz="2800" dirty="0" smtClean="0">
                <a:hlinkClick r:id="rId3"/>
              </a:rPr>
              <a:t>http://www.</a:t>
            </a:r>
            <a:r>
              <a:rPr lang="cs-CZ" sz="2800" dirty="0" err="1" smtClean="0">
                <a:hlinkClick r:id="rId3"/>
              </a:rPr>
              <a:t>ordinaryangels.net</a:t>
            </a:r>
            <a:r>
              <a:rPr lang="cs-CZ" sz="2800" dirty="0" smtClean="0"/>
              <a:t>, které jsou pořízené profesionálním hasičem z PS Bruntál Š. Mikulkou (Obr. 2, 8, 9)</a:t>
            </a:r>
          </a:p>
          <a:p>
            <a:pPr lvl="0"/>
            <a:r>
              <a:rPr lang="cs-CZ" sz="2800" smtClean="0"/>
              <a:t>Zuzana </a:t>
            </a:r>
            <a:r>
              <a:rPr lang="cs-CZ" sz="2800" dirty="0" smtClean="0"/>
              <a:t>Coufalová - fotografie (Obr. 3-5, 10-12) </a:t>
            </a:r>
          </a:p>
          <a:p>
            <a:pPr lvl="0"/>
            <a:r>
              <a:rPr lang="cs-CZ" sz="2800" dirty="0" smtClean="0"/>
              <a:t>fotografie pořízené členem JSDH </a:t>
            </a:r>
            <a:r>
              <a:rPr lang="cs-CZ" sz="2800" dirty="0" err="1" smtClean="0"/>
              <a:t>Kuřim</a:t>
            </a:r>
            <a:r>
              <a:rPr lang="cs-CZ" sz="2800" dirty="0" smtClean="0"/>
              <a:t> (Obr. 1, 6, 7).</a:t>
            </a:r>
          </a:p>
          <a:p>
            <a:pPr lvl="0"/>
            <a:r>
              <a:rPr lang="cs-CZ" sz="2900" dirty="0" smtClean="0"/>
              <a:t>Videa, na které přesměrovávají odkazy  prezentaci, pocházejí ze stránek </a:t>
            </a:r>
            <a:r>
              <a:rPr lang="cs-CZ" sz="2900" dirty="0" smtClean="0">
                <a:hlinkClick r:id="rId4"/>
              </a:rPr>
              <a:t>http://www.</a:t>
            </a:r>
            <a:r>
              <a:rPr lang="cs-CZ" sz="2900" dirty="0" err="1" smtClean="0">
                <a:hlinkClick r:id="rId4"/>
              </a:rPr>
              <a:t>ioolb.cz</a:t>
            </a:r>
            <a:r>
              <a:rPr lang="cs-CZ" sz="2900" dirty="0" smtClean="0">
                <a:hlinkClick r:id="rId4"/>
              </a:rPr>
              <a:t>/</a:t>
            </a:r>
            <a:r>
              <a:rPr lang="cs-CZ" sz="2900" dirty="0" smtClean="0"/>
              <a:t> - Institut ochrany obyvatelstva.</a:t>
            </a:r>
          </a:p>
          <a:p>
            <a:endParaRPr lang="cs-CZ" sz="2800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Zdroje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Hasič – rytíř 21. stol.</a:t>
            </a:r>
          </a:p>
          <a:p>
            <a:pPr marL="0" indent="0">
              <a:buNone/>
            </a:pPr>
            <a:r>
              <a:rPr lang="cs-CZ" dirty="0">
                <a:hlinkClick r:id="rId2"/>
              </a:rPr>
              <a:t>https://www.youtube.com/watch?v=g0XCkCquXak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pl-PL" dirty="0"/>
              <a:t>Černé ovce na silnici - Den s ... Hasiči</a:t>
            </a:r>
          </a:p>
          <a:p>
            <a:pPr marL="0" indent="0">
              <a:buNone/>
            </a:pPr>
            <a:r>
              <a:rPr lang="cs-CZ" dirty="0">
                <a:hlinkClick r:id="rId3"/>
              </a:rPr>
              <a:t>https://www.youtube.com/watch?v=EFU2qPPjtUs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Hasiči varují (video pro ZŠ)</a:t>
            </a:r>
          </a:p>
          <a:p>
            <a:pPr marL="0" indent="0">
              <a:buNone/>
            </a:pPr>
            <a:r>
              <a:rPr lang="cs-CZ">
                <a:hlinkClick r:id="rId4"/>
              </a:rPr>
              <a:t>https://www.youtube.com/watch?v=gjytGKlHPl0</a:t>
            </a:r>
            <a:endParaRPr lang="cs-CZ"/>
          </a:p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0104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Zamezení vzniku požáru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539552" y="1412776"/>
            <a:ext cx="8153400" cy="518457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cs-CZ" sz="3100" b="1" u="sng" dirty="0" smtClean="0"/>
              <a:t>V domácnosti:</a:t>
            </a:r>
          </a:p>
          <a:p>
            <a:pPr lvl="0"/>
            <a:r>
              <a:rPr lang="cs-CZ" sz="3100" dirty="0" smtClean="0"/>
              <a:t>nikdy nenechávejte hořet svíčky bez dozoru a v jejich nejbližším okolí by neměly být materiály, na které by se mohl požár přenést, jako například zapálená svíčka vedle papírové </a:t>
            </a:r>
            <a:r>
              <a:rPr lang="cs-CZ" sz="3100" dirty="0" smtClean="0"/>
              <a:t>skládačky</a:t>
            </a:r>
            <a:endParaRPr lang="cs-CZ" sz="3100" dirty="0" smtClean="0"/>
          </a:p>
          <a:p>
            <a:pPr lvl="0"/>
            <a:r>
              <a:rPr lang="cs-CZ" sz="3100" dirty="0" smtClean="0"/>
              <a:t>nainstalujte hasicí přístroje a nainstalujte požární hlásiče,</a:t>
            </a:r>
          </a:p>
          <a:p>
            <a:pPr lvl="0">
              <a:buNone/>
            </a:pPr>
            <a:r>
              <a:rPr lang="cs-CZ" sz="2900" dirty="0" smtClean="0"/>
              <a:t>	</a:t>
            </a:r>
            <a:r>
              <a:rPr lang="cs-CZ" sz="3100" dirty="0" smtClean="0"/>
              <a:t>(</a:t>
            </a:r>
            <a:r>
              <a:rPr lang="cs-CZ" sz="3100" dirty="0" smtClean="0">
                <a:hlinkClick r:id="rId2"/>
              </a:rPr>
              <a:t>http://www.</a:t>
            </a:r>
            <a:r>
              <a:rPr lang="cs-CZ" sz="3100" dirty="0" err="1" smtClean="0">
                <a:hlinkClick r:id="rId2"/>
              </a:rPr>
              <a:t>ioolb.cz</a:t>
            </a:r>
            <a:r>
              <a:rPr lang="cs-CZ" sz="3100" dirty="0" smtClean="0">
                <a:hlinkClick r:id="rId2"/>
              </a:rPr>
              <a:t>/</a:t>
            </a:r>
            <a:r>
              <a:rPr lang="cs-CZ" sz="3100" dirty="0" err="1" smtClean="0">
                <a:hlinkClick r:id="rId2"/>
              </a:rPr>
              <a:t>docs</a:t>
            </a:r>
            <a:r>
              <a:rPr lang="cs-CZ" sz="3100" dirty="0" smtClean="0">
                <a:hlinkClick r:id="rId2"/>
              </a:rPr>
              <a:t>/</a:t>
            </a:r>
            <a:r>
              <a:rPr lang="cs-CZ" sz="3100" dirty="0" err="1" smtClean="0">
                <a:hlinkClick r:id="rId2"/>
              </a:rPr>
              <a:t>stesti</a:t>
            </a:r>
            <a:r>
              <a:rPr lang="cs-CZ" sz="3100" dirty="0" smtClean="0">
                <a:hlinkClick r:id="rId2"/>
              </a:rPr>
              <a:t>/</a:t>
            </a:r>
            <a:r>
              <a:rPr lang="cs-CZ" sz="3100" dirty="0" err="1" smtClean="0">
                <a:hlinkClick r:id="rId2"/>
              </a:rPr>
              <a:t>hlasice.html</a:t>
            </a:r>
            <a:r>
              <a:rPr lang="cs-CZ" sz="3100" dirty="0" smtClean="0"/>
              <a:t>)</a:t>
            </a:r>
          </a:p>
          <a:p>
            <a:pPr lvl="0"/>
            <a:r>
              <a:rPr lang="cs-CZ" sz="3100" dirty="0" smtClean="0"/>
              <a:t>zamezte dětem přístup k otevřenému </a:t>
            </a:r>
            <a:r>
              <a:rPr lang="cs-CZ" sz="3100" dirty="0" smtClean="0"/>
              <a:t>ohni</a:t>
            </a:r>
            <a:endParaRPr lang="cs-CZ" sz="3100" dirty="0" smtClean="0"/>
          </a:p>
          <a:p>
            <a:pPr lvl="0"/>
            <a:r>
              <a:rPr lang="cs-CZ" sz="3100" dirty="0" smtClean="0"/>
              <a:t>dodržujte pokyny pro správné používání elektrických </a:t>
            </a:r>
            <a:r>
              <a:rPr lang="cs-CZ" sz="3100" dirty="0" smtClean="0"/>
              <a:t>přístrojů</a:t>
            </a:r>
            <a:endParaRPr lang="cs-CZ" sz="3100" dirty="0" smtClean="0"/>
          </a:p>
          <a:p>
            <a:pPr lvl="0"/>
            <a:r>
              <a:rPr lang="cs-CZ" sz="3100" dirty="0" smtClean="0"/>
              <a:t>neodcházejte od zapnutého sporáku a nenechávejte ho bez </a:t>
            </a:r>
            <a:r>
              <a:rPr lang="cs-CZ" sz="3100" dirty="0" smtClean="0"/>
              <a:t>dozoru</a:t>
            </a:r>
            <a:endParaRPr lang="cs-CZ" sz="3100" dirty="0" smtClean="0"/>
          </a:p>
          <a:p>
            <a:pPr lvl="0"/>
            <a:r>
              <a:rPr lang="cs-CZ" sz="3100" dirty="0" smtClean="0"/>
              <a:t>udržujte dobrý technický stav elektrických spotřebičů, topidel a jiné </a:t>
            </a:r>
            <a:r>
              <a:rPr lang="cs-CZ" sz="3100" dirty="0" smtClean="0"/>
              <a:t>techniky</a:t>
            </a:r>
            <a:endParaRPr lang="cs-CZ" sz="3100" dirty="0" smtClean="0"/>
          </a:p>
          <a:p>
            <a:pPr lvl="0"/>
            <a:r>
              <a:rPr lang="cs-CZ" sz="3100" dirty="0" smtClean="0"/>
              <a:t>nebezpečné látky skladujte na bezpečném místě nejlépe mimo obytné </a:t>
            </a:r>
            <a:r>
              <a:rPr lang="cs-CZ" sz="3100" dirty="0" smtClean="0"/>
              <a:t>části</a:t>
            </a:r>
            <a:endParaRPr lang="cs-CZ" sz="3100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cs-CZ" b="1" u="sng" dirty="0" smtClean="0"/>
              <a:t>V přírodě:</a:t>
            </a:r>
          </a:p>
          <a:p>
            <a:pPr lvl="0"/>
            <a:r>
              <a:rPr lang="cs-CZ" dirty="0" smtClean="0"/>
              <a:t>ohniště rozdělávejte jen na povolených místech a po jeho použití vše správně uhaste a </a:t>
            </a:r>
            <a:r>
              <a:rPr lang="cs-CZ" dirty="0" smtClean="0"/>
              <a:t>zabezpečte</a:t>
            </a:r>
            <a:endParaRPr lang="cs-CZ" dirty="0" smtClean="0"/>
          </a:p>
          <a:p>
            <a:pPr lvl="0"/>
            <a:r>
              <a:rPr lang="cs-CZ" dirty="0" smtClean="0"/>
              <a:t>nevypalujte travní </a:t>
            </a:r>
          </a:p>
          <a:p>
            <a:pPr lvl="0">
              <a:buNone/>
            </a:pPr>
            <a:r>
              <a:rPr lang="cs-CZ" dirty="0" smtClean="0"/>
              <a:t>   porosty nebo </a:t>
            </a:r>
            <a:r>
              <a:rPr lang="cs-CZ" dirty="0" smtClean="0"/>
              <a:t>křoviny</a:t>
            </a:r>
            <a:endParaRPr lang="cs-CZ" dirty="0" smtClean="0"/>
          </a:p>
          <a:p>
            <a:r>
              <a:rPr lang="cs-CZ" dirty="0" smtClean="0"/>
              <a:t>nekuřte v </a:t>
            </a:r>
            <a:r>
              <a:rPr lang="cs-CZ" dirty="0" smtClean="0"/>
              <a:t>přírodě</a:t>
            </a:r>
            <a:endParaRPr lang="cs-CZ" dirty="0"/>
          </a:p>
        </p:txBody>
      </p:sp>
      <p:sp>
        <p:nvSpPr>
          <p:cNvPr id="5" name="Nadpis 3"/>
          <p:cNvSpPr txBox="1">
            <a:spLocks/>
          </p:cNvSpPr>
          <p:nvPr/>
        </p:nvSpPr>
        <p:spPr>
          <a:xfrm>
            <a:off x="4211960" y="6021288"/>
            <a:ext cx="3744416" cy="288032"/>
          </a:xfrm>
          <a:prstGeom prst="rect">
            <a:avLst/>
          </a:prstGeom>
        </p:spPr>
        <p:txBody>
          <a:bodyPr vert="horz" anchor="t">
            <a:normAutofit fontScale="47500" lnSpcReduction="20000"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cs-CZ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Obr. 2 požár lesa</a:t>
            </a:r>
            <a:endParaRPr kumimoji="0" lang="cs-CZ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D:\Users\Asus\Desktop\Štěpán fotky hasiči\021bbc7ee20b71134d53e20206bd6f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2924944"/>
            <a:ext cx="4142926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Požární poplach – opuštění budovy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539552" y="1556792"/>
            <a:ext cx="7991800" cy="4421088"/>
          </a:xfrm>
        </p:spPr>
        <p:txBody>
          <a:bodyPr/>
          <a:lstStyle/>
          <a:p>
            <a:r>
              <a:rPr lang="cs-CZ" dirty="0" smtClean="0"/>
              <a:t>Po vyhlášení poplachu se řiďte evakuačním plánem dané </a:t>
            </a:r>
            <a:r>
              <a:rPr lang="cs-CZ" dirty="0" smtClean="0"/>
              <a:t>budovy</a:t>
            </a:r>
            <a:endParaRPr lang="cs-CZ" dirty="0" smtClean="0"/>
          </a:p>
          <a:p>
            <a:r>
              <a:rPr lang="cs-CZ" dirty="0" smtClean="0"/>
              <a:t>dostaňte se co nejrychleji z budovy</a:t>
            </a:r>
            <a:r>
              <a:rPr lang="cs-CZ" dirty="0" smtClean="0"/>
              <a:t>,</a:t>
            </a:r>
            <a:endParaRPr lang="cs-CZ" dirty="0" smtClean="0"/>
          </a:p>
          <a:p>
            <a:r>
              <a:rPr lang="cs-CZ" dirty="0" smtClean="0">
                <a:latin typeface="Calibri"/>
              </a:rPr>
              <a:t>opusťte budovu </a:t>
            </a:r>
            <a:r>
              <a:rPr lang="cs-CZ" i="1" dirty="0" smtClean="0">
                <a:latin typeface="Calibri"/>
              </a:rPr>
              <a:t>únikovými </a:t>
            </a:r>
            <a:r>
              <a:rPr lang="cs-CZ" i="1" dirty="0" smtClean="0">
                <a:latin typeface="Calibri"/>
              </a:rPr>
              <a:t>cestami</a:t>
            </a:r>
            <a:endParaRPr lang="cs-CZ" i="1" dirty="0" smtClean="0">
              <a:latin typeface="Calibri"/>
            </a:endParaRPr>
          </a:p>
          <a:p>
            <a:pPr>
              <a:buNone/>
            </a:pPr>
            <a:endParaRPr lang="cs-CZ" dirty="0" smtClean="0">
              <a:latin typeface="Calibri"/>
            </a:endParaRPr>
          </a:p>
          <a:p>
            <a:pPr>
              <a:buNone/>
            </a:pPr>
            <a:r>
              <a:rPr lang="cs-CZ" dirty="0" smtClean="0"/>
              <a:t>	</a:t>
            </a:r>
          </a:p>
          <a:p>
            <a:endParaRPr lang="cs-CZ" dirty="0"/>
          </a:p>
        </p:txBody>
      </p:sp>
      <p:pic>
        <p:nvPicPr>
          <p:cNvPr id="8194" name="Picture 2" descr="D:\Users\Asus\Desktop\Hasiči\Foto and pictures\P10302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3501008"/>
            <a:ext cx="5708082" cy="2448272"/>
          </a:xfrm>
          <a:prstGeom prst="rect">
            <a:avLst/>
          </a:prstGeom>
          <a:noFill/>
        </p:spPr>
      </p:pic>
      <p:sp>
        <p:nvSpPr>
          <p:cNvPr id="5" name="Nadpis 3"/>
          <p:cNvSpPr txBox="1">
            <a:spLocks/>
          </p:cNvSpPr>
          <p:nvPr/>
        </p:nvSpPr>
        <p:spPr>
          <a:xfrm>
            <a:off x="2051720" y="5949280"/>
            <a:ext cx="3744416" cy="288032"/>
          </a:xfrm>
          <a:prstGeom prst="rect">
            <a:avLst/>
          </a:prstGeom>
        </p:spPr>
        <p:txBody>
          <a:bodyPr vert="horz" anchor="t">
            <a:normAutofit fontScale="47500" lnSpcReduction="20000"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cs-CZ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Obr. 3 Informační cedule v panelovém</a:t>
            </a:r>
            <a:r>
              <a:rPr kumimoji="0" lang="cs-CZ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domě</a:t>
            </a:r>
            <a:endParaRPr kumimoji="0" lang="cs-CZ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Úniková cesta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5313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cs-CZ" i="1" dirty="0" smtClean="0"/>
              <a:t>	„ Komunikace, která umožňuje bezpečnou evakuaci osob ze stavby nebo z její části ohrožené požárem na volné prostranství, kde nemohou být ohroženy.“ </a:t>
            </a:r>
            <a:r>
              <a:rPr lang="cs-CZ" dirty="0" smtClean="0"/>
              <a:t>(HZS JMK [online], 2011)</a:t>
            </a:r>
          </a:p>
          <a:p>
            <a:pPr>
              <a:buNone/>
            </a:pPr>
            <a:endParaRPr lang="cs-CZ" dirty="0" smtClean="0"/>
          </a:p>
          <a:p>
            <a:r>
              <a:rPr lang="cs-CZ" dirty="0" smtClean="0"/>
              <a:t>Musí být zřetelně </a:t>
            </a:r>
            <a:r>
              <a:rPr lang="cs-CZ" dirty="0" smtClean="0"/>
              <a:t>označeny</a:t>
            </a:r>
            <a:endParaRPr lang="cs-CZ" dirty="0" smtClean="0"/>
          </a:p>
          <a:p>
            <a:r>
              <a:rPr lang="cs-CZ" dirty="0" smtClean="0"/>
              <a:t>většinou zelenými cedulemi s nápisy EXIT, nebo je na nich vyobrazen panák a šipka pro směr </a:t>
            </a:r>
            <a:r>
              <a:rPr lang="cs-CZ" dirty="0" smtClean="0"/>
              <a:t>východu</a:t>
            </a:r>
            <a:endParaRPr lang="cs-CZ" dirty="0" smtClean="0"/>
          </a:p>
          <a:p>
            <a:r>
              <a:rPr lang="cs-CZ" dirty="0" smtClean="0"/>
              <a:t>cedule musí být umístěny všude, kde se mění směr únikové cesty, při změně podlaží a všude kde se kříží </a:t>
            </a:r>
            <a:r>
              <a:rPr lang="cs-CZ" dirty="0" smtClean="0"/>
              <a:t>komunikace</a:t>
            </a:r>
            <a:endParaRPr lang="cs-CZ" dirty="0" smtClean="0"/>
          </a:p>
          <a:p>
            <a:r>
              <a:rPr lang="cs-CZ" dirty="0" smtClean="0"/>
              <a:t>musí být stále volně </a:t>
            </a:r>
            <a:r>
              <a:rPr lang="cs-CZ" dirty="0" smtClean="0"/>
              <a:t>průchozí</a:t>
            </a:r>
            <a:endParaRPr lang="cs-CZ" dirty="0" smtClean="0"/>
          </a:p>
          <a:p>
            <a:r>
              <a:rPr lang="cs-CZ" dirty="0" smtClean="0"/>
              <a:t>musí být dobře </a:t>
            </a:r>
            <a:r>
              <a:rPr lang="cs-CZ" dirty="0" smtClean="0"/>
              <a:t>osvětleny</a:t>
            </a:r>
            <a:endParaRPr lang="cs-CZ" dirty="0" smtClean="0"/>
          </a:p>
          <a:p>
            <a:r>
              <a:rPr lang="cs-CZ" dirty="0" smtClean="0"/>
              <a:t>únikovými cestami mohou být eskalátory, rampy a evakuační </a:t>
            </a:r>
            <a:r>
              <a:rPr lang="cs-CZ" dirty="0" smtClean="0"/>
              <a:t>výtahy</a:t>
            </a: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Dva druhy únikových cest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78112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cs-CZ" sz="3000" b="1" u="sng" dirty="0" smtClean="0"/>
              <a:t>Nechráněné únikové cesty </a:t>
            </a:r>
          </a:p>
          <a:p>
            <a:r>
              <a:rPr lang="cs-CZ" sz="3000" dirty="0" smtClean="0"/>
              <a:t>trvale volné komunikační prostory vyústěny na volné </a:t>
            </a:r>
            <a:r>
              <a:rPr lang="cs-CZ" sz="3000" dirty="0" smtClean="0"/>
              <a:t>prostranství</a:t>
            </a:r>
            <a:endParaRPr lang="cs-CZ" sz="3000" dirty="0" smtClean="0"/>
          </a:p>
          <a:p>
            <a:r>
              <a:rPr lang="cs-CZ" sz="3000" dirty="0" smtClean="0"/>
              <a:t>nemusí být od ostatní části budovy konstrukčně </a:t>
            </a:r>
            <a:r>
              <a:rPr lang="cs-CZ" sz="3000" dirty="0" smtClean="0"/>
              <a:t>odděleny</a:t>
            </a:r>
            <a:endParaRPr lang="cs-CZ" sz="3000" dirty="0" smtClean="0"/>
          </a:p>
          <a:p>
            <a:r>
              <a:rPr lang="cs-CZ" sz="3000" dirty="0" smtClean="0"/>
              <a:t>šířka cesty je 550 </a:t>
            </a:r>
            <a:r>
              <a:rPr lang="cs-CZ" sz="3000" dirty="0" smtClean="0"/>
              <a:t>mm</a:t>
            </a:r>
            <a:endParaRPr lang="cs-CZ" sz="3000" dirty="0" smtClean="0"/>
          </a:p>
          <a:p>
            <a:pPr>
              <a:buNone/>
            </a:pPr>
            <a:r>
              <a:rPr lang="cs-CZ" sz="3000" dirty="0" smtClean="0"/>
              <a:t> </a:t>
            </a:r>
            <a:endParaRPr lang="cs-CZ" dirty="0" smtClean="0"/>
          </a:p>
          <a:p>
            <a:pPr>
              <a:buNone/>
            </a:pPr>
            <a:r>
              <a:rPr lang="cs-CZ" sz="3000" b="1" u="sng" dirty="0" smtClean="0"/>
              <a:t>Chráněné únikové cesty </a:t>
            </a:r>
            <a:endParaRPr lang="cs-CZ" sz="3000" i="1" dirty="0" smtClean="0"/>
          </a:p>
          <a:p>
            <a:r>
              <a:rPr lang="cs-CZ" sz="3000" dirty="0" smtClean="0"/>
              <a:t>trvale volné komunikační prostory vyústěny na volné </a:t>
            </a:r>
            <a:r>
              <a:rPr lang="cs-CZ" sz="3000" dirty="0" smtClean="0"/>
              <a:t>prostranství</a:t>
            </a:r>
            <a:endParaRPr lang="cs-CZ" sz="3000" dirty="0" smtClean="0"/>
          </a:p>
          <a:p>
            <a:r>
              <a:rPr lang="cs-CZ" sz="3000" dirty="0" smtClean="0"/>
              <a:t>od ostatních částí v budově odděleny požárně-konstrukčními </a:t>
            </a:r>
            <a:r>
              <a:rPr lang="cs-CZ" sz="3000" dirty="0" smtClean="0"/>
              <a:t>prvky</a:t>
            </a:r>
            <a:endParaRPr lang="cs-CZ" sz="3000" dirty="0" smtClean="0"/>
          </a:p>
          <a:p>
            <a:r>
              <a:rPr lang="cs-CZ" sz="3000" dirty="0" smtClean="0"/>
              <a:t>šířka cesty je 825 </a:t>
            </a:r>
            <a:r>
              <a:rPr lang="cs-CZ" sz="3000" dirty="0" smtClean="0"/>
              <a:t>mm</a:t>
            </a: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Požární poplach – v uzavřené místnosti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179512" y="1556792"/>
            <a:ext cx="8686800" cy="3024336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cs-CZ" sz="2000" b="1" u="sng" dirty="0" smtClean="0"/>
              <a:t>Pokud je znemožněn odchod z budovy:</a:t>
            </a:r>
          </a:p>
          <a:p>
            <a:pPr lvl="0"/>
            <a:r>
              <a:rPr lang="cs-CZ" sz="2000" dirty="0" smtClean="0"/>
              <a:t>Dýchací cesty si chraňte navlhčeným kusem </a:t>
            </a:r>
            <a:r>
              <a:rPr lang="cs-CZ" sz="2000" dirty="0" smtClean="0"/>
              <a:t>látky</a:t>
            </a:r>
            <a:endParaRPr lang="cs-CZ" sz="2000" dirty="0" smtClean="0"/>
          </a:p>
          <a:p>
            <a:pPr lvl="0"/>
            <a:r>
              <a:rPr lang="cs-CZ" sz="2000" dirty="0" smtClean="0"/>
              <a:t>pokud je místnost zakouřená, zdržujte se při zemi, kde je vzduch </a:t>
            </a:r>
            <a:r>
              <a:rPr lang="cs-CZ" sz="2000" dirty="0" smtClean="0"/>
              <a:t>čistější</a:t>
            </a:r>
            <a:endParaRPr lang="cs-CZ" sz="2000" dirty="0" smtClean="0"/>
          </a:p>
          <a:p>
            <a:pPr lvl="0"/>
            <a:r>
              <a:rPr lang="cs-CZ" sz="2000" dirty="0" smtClean="0"/>
              <a:t>nerozsvěcujte </a:t>
            </a:r>
            <a:r>
              <a:rPr lang="cs-CZ" sz="2000" dirty="0" smtClean="0"/>
              <a:t>světla</a:t>
            </a:r>
            <a:endParaRPr lang="cs-CZ" sz="2000" dirty="0" smtClean="0"/>
          </a:p>
          <a:p>
            <a:pPr lvl="0"/>
            <a:r>
              <a:rPr lang="cs-CZ" sz="2000" dirty="0" smtClean="0"/>
              <a:t>pokud jsou dveře horké, neotevírejte je, ale utěsněte otvory pod </a:t>
            </a:r>
            <a:r>
              <a:rPr lang="cs-CZ" sz="2000" dirty="0" smtClean="0"/>
              <a:t>dveřmi</a:t>
            </a:r>
            <a:endParaRPr lang="cs-CZ" sz="2000" dirty="0" smtClean="0"/>
          </a:p>
          <a:p>
            <a:pPr lvl="0"/>
            <a:r>
              <a:rPr lang="cs-CZ" sz="2000" dirty="0" smtClean="0"/>
              <a:t>zavolejte na linku 150 a vyvěste například kus látky z okna, abyste na sebe upozornily</a:t>
            </a:r>
            <a:r>
              <a:rPr lang="cs-CZ" sz="2000" dirty="0" smtClean="0"/>
              <a:t>, čekejte </a:t>
            </a:r>
            <a:r>
              <a:rPr lang="cs-CZ" sz="2000" dirty="0" smtClean="0"/>
              <a:t>na příjezd záchranářů</a:t>
            </a:r>
            <a:endParaRPr lang="cs-CZ" sz="2000" dirty="0"/>
          </a:p>
        </p:txBody>
      </p:sp>
      <p:pic>
        <p:nvPicPr>
          <p:cNvPr id="29697" name="Picture 1" descr="D:\Users\Asus\Desktop\Hasiči\Foto and pictures\3.4.2013 Lidická\P40305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7276" y="4302281"/>
            <a:ext cx="5534672" cy="2007039"/>
          </a:xfrm>
          <a:prstGeom prst="rect">
            <a:avLst/>
          </a:prstGeom>
          <a:noFill/>
        </p:spPr>
      </p:pic>
      <p:sp>
        <p:nvSpPr>
          <p:cNvPr id="5" name="Nadpis 3"/>
          <p:cNvSpPr txBox="1">
            <a:spLocks/>
          </p:cNvSpPr>
          <p:nvPr/>
        </p:nvSpPr>
        <p:spPr>
          <a:xfrm>
            <a:off x="1763688" y="6021288"/>
            <a:ext cx="3744416" cy="288032"/>
          </a:xfrm>
          <a:prstGeom prst="rect">
            <a:avLst/>
          </a:prstGeom>
        </p:spPr>
        <p:txBody>
          <a:bodyPr vert="horz" anchor="t">
            <a:normAutofit fontScale="47500" lnSpcReduction="20000"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cs-CZ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Obr. 4 Balkon nad PS </a:t>
            </a:r>
            <a:r>
              <a:rPr kumimoji="0" lang="cs-CZ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Lidickou</a:t>
            </a:r>
            <a:endParaRPr kumimoji="0" lang="cs-CZ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Hoření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"/>
          </p:nvPr>
        </p:nvSpPr>
        <p:spPr>
          <a:xfrm>
            <a:off x="611560" y="1412776"/>
            <a:ext cx="8153400" cy="295232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cs-CZ" dirty="0" smtClean="0"/>
              <a:t>	Hoření definujeme jako „ „</a:t>
            </a:r>
            <a:r>
              <a:rPr lang="cs-CZ" i="1" dirty="0" smtClean="0"/>
              <a:t>proces, při kterém mezi sebou vzájemně reagují hořlavá látka a oxidační prostředek (nejčastěji vzdušný kyslík) za vývinu tepla, světla a zplodin hoření.</a:t>
            </a:r>
            <a:r>
              <a:rPr lang="cs-CZ" dirty="0" smtClean="0"/>
              <a:t>“ (MV HZS ČR, [online] 2009)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dirty="0" smtClean="0"/>
              <a:t>	</a:t>
            </a:r>
            <a:endParaRPr lang="cs-CZ" dirty="0"/>
          </a:p>
        </p:txBody>
      </p:sp>
      <p:pic>
        <p:nvPicPr>
          <p:cNvPr id="6147" name="Picture 3" descr="D:\Users\Asus\Desktop\Nová složka\P10302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2996952"/>
            <a:ext cx="4104456" cy="3078441"/>
          </a:xfrm>
          <a:prstGeom prst="rect">
            <a:avLst/>
          </a:prstGeom>
          <a:noFill/>
        </p:spPr>
      </p:pic>
      <p:sp>
        <p:nvSpPr>
          <p:cNvPr id="5" name="Nadpis 3"/>
          <p:cNvSpPr txBox="1">
            <a:spLocks/>
          </p:cNvSpPr>
          <p:nvPr/>
        </p:nvSpPr>
        <p:spPr>
          <a:xfrm>
            <a:off x="3491880" y="6093296"/>
            <a:ext cx="3744416" cy="288032"/>
          </a:xfrm>
          <a:prstGeom prst="rect">
            <a:avLst/>
          </a:prstGeom>
        </p:spPr>
        <p:txBody>
          <a:bodyPr vert="horz" anchor="t">
            <a:normAutofit fontScale="47500" lnSpcReduction="20000"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cs-CZ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Obr. 5 </a:t>
            </a:r>
            <a:r>
              <a:rPr lang="cs-CZ" sz="3000" noProof="0" dirty="0" smtClean="0"/>
              <a:t>Hoření svíčky</a:t>
            </a:r>
            <a:endParaRPr kumimoji="0" lang="cs-CZ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ministrativní">
  <a:themeElements>
    <a:clrScheme name="Administrativní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Administrativní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dministrativní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7196</TotalTime>
  <Words>862</Words>
  <Application>Microsoft Office PowerPoint</Application>
  <PresentationFormat>Předvádění na obrazovce (4:3)</PresentationFormat>
  <Paragraphs>217</Paragraphs>
  <Slides>27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27</vt:i4>
      </vt:variant>
    </vt:vector>
  </HeadingPairs>
  <TitlesOfParts>
    <vt:vector size="28" baseType="lpstr">
      <vt:lpstr>Administrativní</vt:lpstr>
      <vt:lpstr>Požární prevence</vt:lpstr>
      <vt:lpstr>133/1985 Sb. o požární ochraně ve znění pozdějších předpisů</vt:lpstr>
      <vt:lpstr>Zamezení vzniku požáru</vt:lpstr>
      <vt:lpstr>Prezentace aplikace PowerPoint</vt:lpstr>
      <vt:lpstr>Požární poplach – opuštění budovy</vt:lpstr>
      <vt:lpstr>Úniková cesta</vt:lpstr>
      <vt:lpstr>Dva druhy únikových cest</vt:lpstr>
      <vt:lpstr>Požární poplach – v uzavřené místnosti</vt:lpstr>
      <vt:lpstr>Hoření</vt:lpstr>
      <vt:lpstr>Dělení</vt:lpstr>
      <vt:lpstr>Požár</vt:lpstr>
      <vt:lpstr>3 základní podmínky požáru </vt:lpstr>
      <vt:lpstr>Světelné záření      Tepelné záření</vt:lpstr>
      <vt:lpstr>Zplodiny</vt:lpstr>
      <vt:lpstr>Nebezpečné zplodiny</vt:lpstr>
      <vt:lpstr>Prezentace aplikace PowerPoint</vt:lpstr>
      <vt:lpstr>Rozdělení hořlavých látek</vt:lpstr>
      <vt:lpstr>Hasicí přístroje</vt:lpstr>
      <vt:lpstr>Rozdělení podle náplně</vt:lpstr>
      <vt:lpstr>Pěnové hp</vt:lpstr>
      <vt:lpstr>Vodní hp</vt:lpstr>
      <vt:lpstr>Sněhové hp</vt:lpstr>
      <vt:lpstr>Práškové hp</vt:lpstr>
      <vt:lpstr>Halotronové hp</vt:lpstr>
      <vt:lpstr>Videa</vt:lpstr>
      <vt:lpstr>Zdroje</vt:lpstr>
      <vt:lpstr>Zdroje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Požární prevence</dc:title>
  <dc:creator>Asus</dc:creator>
  <cp:lastModifiedBy>Slany</cp:lastModifiedBy>
  <cp:revision>285</cp:revision>
  <dcterms:created xsi:type="dcterms:W3CDTF">2013-04-08T16:46:50Z</dcterms:created>
  <dcterms:modified xsi:type="dcterms:W3CDTF">2015-03-17T11:25:41Z</dcterms:modified>
</cp:coreProperties>
</file>