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6" r:id="rId4"/>
    <p:sldId id="278" r:id="rId5"/>
    <p:sldId id="258" r:id="rId6"/>
    <p:sldId id="277" r:id="rId7"/>
    <p:sldId id="259" r:id="rId8"/>
    <p:sldId id="260" r:id="rId9"/>
    <p:sldId id="261" r:id="rId10"/>
    <p:sldId id="264" r:id="rId11"/>
    <p:sldId id="263" r:id="rId12"/>
    <p:sldId id="262" r:id="rId13"/>
    <p:sldId id="265" r:id="rId14"/>
    <p:sldId id="266" r:id="rId15"/>
    <p:sldId id="279" r:id="rId16"/>
    <p:sldId id="275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F779-0023-4F02-A2D7-C947213692F7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88AF02-1193-4F69-B771-BF9F0513B7F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F779-0023-4F02-A2D7-C947213692F7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8AF02-1193-4F69-B771-BF9F0513B7F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F88AF02-1193-4F69-B771-BF9F0513B7F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F779-0023-4F02-A2D7-C947213692F7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F779-0023-4F02-A2D7-C947213692F7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F88AF02-1193-4F69-B771-BF9F0513B7F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bdélní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F779-0023-4F02-A2D7-C947213692F7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88AF02-1193-4F69-B771-BF9F0513B7F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6FFF779-0023-4F02-A2D7-C947213692F7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8AF02-1193-4F69-B771-BF9F0513B7F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F779-0023-4F02-A2D7-C947213692F7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Zástupný symbol pro obsah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obsah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F88AF02-1193-4F69-B771-BF9F0513B7F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F779-0023-4F02-A2D7-C947213692F7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F88AF02-1193-4F69-B771-BF9F0513B7F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Obdélní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Obdélní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F779-0023-4F02-A2D7-C947213692F7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88AF02-1193-4F69-B771-BF9F0513B7F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Zástupný symbol pro obsah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88AF02-1193-4F69-B771-BF9F0513B7F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F779-0023-4F02-A2D7-C947213692F7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římá spojovací čára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F88AF02-1193-4F69-B771-BF9F0513B7F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6FFF779-0023-4F02-A2D7-C947213692F7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6FFF779-0023-4F02-A2D7-C947213692F7}" type="datetimeFigureOut">
              <a:rPr lang="cs-CZ" smtClean="0"/>
              <a:pPr/>
              <a:t>17.3.2015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88AF02-1193-4F69-B771-BF9F0513B7F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rebrno.cz/" TargetMode="External"/><Relationship Id="rId2" Type="http://schemas.openxmlformats.org/officeDocument/2006/relationships/hyperlink" Target="http://www.hzscr.cz/soubor/5-zip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rdinaryangels.net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1340768"/>
            <a:ext cx="6400800" cy="175260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031776"/>
          </a:xfrm>
        </p:spPr>
        <p:txBody>
          <a:bodyPr/>
          <a:lstStyle/>
          <a:p>
            <a:r>
              <a:rPr lang="cs-CZ" dirty="0" smtClean="0"/>
              <a:t>MIMOŘÁDNÉ UDÁLOSTI</a:t>
            </a:r>
            <a:endParaRPr lang="cs-CZ" dirty="0"/>
          </a:p>
        </p:txBody>
      </p:sp>
      <p:pic>
        <p:nvPicPr>
          <p:cNvPr id="1026" name="Picture 2" descr="D:\Users\Asus\Desktop\Štěpán fotky hasiči\8f1d43620bc6bb580df6e80b0dc05c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780928"/>
            <a:ext cx="4680520" cy="3416779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2195736" y="6381328"/>
            <a:ext cx="5760640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1  Dopravní nehoda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Řadíme sem:</a:t>
            </a:r>
          </a:p>
          <a:p>
            <a:r>
              <a:rPr lang="cs-CZ" dirty="0" smtClean="0"/>
              <a:t>povodně a zátopy</a:t>
            </a:r>
          </a:p>
          <a:p>
            <a:r>
              <a:rPr lang="cs-CZ" dirty="0" smtClean="0"/>
              <a:t>zemětřesení</a:t>
            </a:r>
          </a:p>
          <a:p>
            <a:r>
              <a:rPr lang="cs-CZ" dirty="0" smtClean="0"/>
              <a:t>velký sesuv půdy</a:t>
            </a:r>
          </a:p>
          <a:p>
            <a:r>
              <a:rPr lang="cs-CZ" dirty="0" smtClean="0"/>
              <a:t>sopečný výbuch</a:t>
            </a:r>
          </a:p>
          <a:p>
            <a:r>
              <a:rPr lang="cs-CZ" dirty="0" smtClean="0"/>
              <a:t>orkán a tornádo</a:t>
            </a:r>
          </a:p>
          <a:p>
            <a:r>
              <a:rPr lang="cs-CZ" dirty="0" smtClean="0"/>
              <a:t>extrémní chlad a teplo</a:t>
            </a:r>
          </a:p>
          <a:p>
            <a:r>
              <a:rPr lang="cs-CZ" dirty="0" smtClean="0"/>
              <a:t>pád meteoritu</a:t>
            </a:r>
          </a:p>
          <a:p>
            <a:r>
              <a:rPr lang="cs-CZ" dirty="0" smtClean="0"/>
              <a:t>velký lesní požár</a:t>
            </a:r>
          </a:p>
          <a:p>
            <a:endParaRPr lang="cs-CZ" dirty="0"/>
          </a:p>
        </p:txBody>
      </p:sp>
      <p:pic>
        <p:nvPicPr>
          <p:cNvPr id="3074" name="Picture 2" descr="D:\Users\Asus\Desktop\130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628800"/>
            <a:ext cx="4762500" cy="3171825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4139952" y="4869160"/>
            <a:ext cx="5832648" cy="360040"/>
          </a:xfrm>
          <a:prstGeom prst="rect">
            <a:avLst/>
          </a:prstGeom>
        </p:spPr>
        <p:txBody>
          <a:bodyPr vert="horz" anchor="t">
            <a:normAutofit fontScale="700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8 Požár</a:t>
            </a:r>
            <a:r>
              <a:rPr kumimoji="0" lang="cs-CZ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lesa Bzenec 2012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Havárie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Nadpis 3"/>
          <p:cNvSpPr txBox="1">
            <a:spLocks/>
          </p:cNvSpPr>
          <p:nvPr/>
        </p:nvSpPr>
        <p:spPr>
          <a:xfrm>
            <a:off x="251520" y="4653136"/>
            <a:ext cx="4392488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9 Dopravní nehoda u </a:t>
            </a:r>
            <a:r>
              <a:rPr kumimoji="0" lang="cs-CZ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Miroslavi</a:t>
            </a: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2012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 descr="D:\Users\Asus\Desktop\13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4224469" cy="3168352"/>
          </a:xfrm>
          <a:prstGeom prst="rect">
            <a:avLst/>
          </a:prstGeom>
          <a:noFill/>
        </p:spPr>
      </p:pic>
      <p:pic>
        <p:nvPicPr>
          <p:cNvPr id="4099" name="Picture 3" descr="D:\Users\Asus\Desktop\8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564904"/>
            <a:ext cx="4361625" cy="3489300"/>
          </a:xfrm>
          <a:prstGeom prst="rect">
            <a:avLst/>
          </a:prstGeom>
          <a:noFill/>
        </p:spPr>
      </p:pic>
      <p:sp>
        <p:nvSpPr>
          <p:cNvPr id="8" name="Nadpis 3"/>
          <p:cNvSpPr txBox="1">
            <a:spLocks/>
          </p:cNvSpPr>
          <p:nvPr/>
        </p:nvSpPr>
        <p:spPr>
          <a:xfrm>
            <a:off x="4355976" y="6093296"/>
            <a:ext cx="4392488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</a:t>
            </a:r>
            <a:r>
              <a:rPr lang="cs-CZ" sz="3000" dirty="0" smtClean="0"/>
              <a:t>10</a:t>
            </a: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Zřícení domu </a:t>
            </a:r>
            <a:r>
              <a:rPr kumimoji="0" lang="cs-CZ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Brno 2002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i="1" dirty="0" smtClean="0"/>
              <a:t>	„Mimořádná událost vzniklá v souvislosti s provozem technických zařízení a budov, užitím, zpracováním, výrobou, skladováním nebo přepravou nebezpečných látek nebo nakládáním s nebezpečnými odpady.“  (Martínek, 2003)</a:t>
            </a:r>
          </a:p>
          <a:p>
            <a:endParaRPr lang="cs-CZ" i="1" dirty="0" smtClean="0"/>
          </a:p>
          <a:p>
            <a:r>
              <a:rPr lang="cs-CZ" b="1" i="1" dirty="0" smtClean="0"/>
              <a:t>způsobené činností člověka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503920" cy="457200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Řadíme sem:</a:t>
            </a:r>
          </a:p>
          <a:p>
            <a:r>
              <a:rPr lang="cs-CZ" dirty="0" smtClean="0"/>
              <a:t>radiační havárie</a:t>
            </a:r>
          </a:p>
          <a:p>
            <a:r>
              <a:rPr lang="cs-CZ" dirty="0" smtClean="0"/>
              <a:t>havárie v chemickém provozu</a:t>
            </a:r>
          </a:p>
          <a:p>
            <a:r>
              <a:rPr lang="cs-CZ" dirty="0" smtClean="0"/>
              <a:t>ropné havárie</a:t>
            </a:r>
          </a:p>
          <a:p>
            <a:r>
              <a:rPr lang="cs-CZ" dirty="0" smtClean="0"/>
              <a:t>dopravní nehody</a:t>
            </a:r>
          </a:p>
          <a:p>
            <a:r>
              <a:rPr lang="cs-CZ" dirty="0" smtClean="0"/>
              <a:t>zřícení domu</a:t>
            </a:r>
          </a:p>
          <a:p>
            <a:endParaRPr lang="cs-CZ" dirty="0"/>
          </a:p>
        </p:txBody>
      </p:sp>
      <p:pic>
        <p:nvPicPr>
          <p:cNvPr id="5122" name="Picture 2" descr="D:\Users\Asus\Desktop\15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924944"/>
            <a:ext cx="4128459" cy="3096344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4427984" y="6093296"/>
            <a:ext cx="4392488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</a:t>
            </a:r>
            <a:r>
              <a:rPr lang="cs-CZ" sz="3000" dirty="0" smtClean="0"/>
              <a:t>11</a:t>
            </a: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Dopravní nehoda Ostrožská Lhota 2013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Ostatní události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b="1" i="1" dirty="0" smtClean="0"/>
              <a:t>způsobené činností člověka s úmyslem ničit majetek a ohrožovat životy nebo zdraví!</a:t>
            </a:r>
            <a:endParaRPr lang="cs-CZ" b="1" dirty="0" smtClean="0"/>
          </a:p>
          <a:p>
            <a:endParaRPr lang="cs-CZ" dirty="0" smtClean="0"/>
          </a:p>
          <a:p>
            <a:pPr>
              <a:buNone/>
            </a:pPr>
            <a:r>
              <a:rPr lang="cs-CZ" b="1" dirty="0" smtClean="0"/>
              <a:t>Řadíme sem:</a:t>
            </a:r>
          </a:p>
          <a:p>
            <a:r>
              <a:rPr lang="cs-CZ" dirty="0" smtClean="0"/>
              <a:t>teroristické útoky</a:t>
            </a:r>
          </a:p>
          <a:p>
            <a:r>
              <a:rPr lang="cs-CZ" dirty="0" smtClean="0"/>
              <a:t>sabotáže</a:t>
            </a:r>
          </a:p>
          <a:p>
            <a:r>
              <a:rPr lang="cs-CZ" dirty="0" smtClean="0"/>
              <a:t>žhářství</a:t>
            </a:r>
            <a:endParaRPr lang="cs-CZ" dirty="0"/>
          </a:p>
        </p:txBody>
      </p:sp>
      <p:pic>
        <p:nvPicPr>
          <p:cNvPr id="6147" name="Picture 3" descr="D:\Users\Asus\Desktop\156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492896"/>
            <a:ext cx="2636415" cy="3516648"/>
          </a:xfrm>
          <a:prstGeom prst="rect">
            <a:avLst/>
          </a:prstGeom>
          <a:noFill/>
        </p:spPr>
      </p:pic>
      <p:sp>
        <p:nvSpPr>
          <p:cNvPr id="6" name="Nadpis 3"/>
          <p:cNvSpPr txBox="1">
            <a:spLocks/>
          </p:cNvSpPr>
          <p:nvPr/>
        </p:nvSpPr>
        <p:spPr>
          <a:xfrm>
            <a:off x="4751512" y="6021288"/>
            <a:ext cx="4392488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12 Požár trávy Brno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video </a:t>
            </a:r>
            <a:r>
              <a:rPr lang="cs-CZ" smtClean="0"/>
              <a:t>Mimořádné události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https://www.youtube.com/watch?v=hQaaO25Q_w0</a:t>
            </a:r>
          </a:p>
        </p:txBody>
      </p:sp>
    </p:spTree>
    <p:extLst>
      <p:ext uri="{BB962C8B-B14F-4D97-AF65-F5344CB8AC3E}">
        <p14:creationId xmlns:p14="http://schemas.microsoft.com/office/powerpoint/2010/main" val="1943677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cs-CZ" sz="2000" dirty="0" smtClean="0"/>
              <a:t>LINHART, Petr. </a:t>
            </a:r>
            <a:r>
              <a:rPr lang="cs-CZ" sz="2000" i="1" dirty="0" smtClean="0"/>
              <a:t>Ochrana člověka za mimořádných událostí: pro střední školy</a:t>
            </a:r>
            <a:r>
              <a:rPr lang="cs-CZ" sz="2000" dirty="0" smtClean="0"/>
              <a:t>. 1. </a:t>
            </a:r>
            <a:r>
              <a:rPr lang="cs-CZ" sz="2000" dirty="0" err="1" smtClean="0"/>
              <a:t>vyd</a:t>
            </a:r>
            <a:r>
              <a:rPr lang="cs-CZ" sz="2000" dirty="0" smtClean="0"/>
              <a:t>. Praha: Fortuna, 2003, 93 s. ISBN 80-716-8869-X.</a:t>
            </a:r>
          </a:p>
          <a:p>
            <a:pPr lvl="0">
              <a:buFont typeface="Wingdings" pitchFamily="2" charset="2"/>
              <a:buChar char="§"/>
            </a:pPr>
            <a:r>
              <a:rPr lang="cs-CZ" sz="2000" dirty="0" smtClean="0"/>
              <a:t>MARTÍNEK, Bohumír. </a:t>
            </a:r>
            <a:r>
              <a:rPr lang="cs-CZ" sz="2000" i="1" dirty="0" smtClean="0"/>
              <a:t>Ochrana člověka za mimořádných událostí: příručka pro učitele základních a středních škol</a:t>
            </a:r>
            <a:r>
              <a:rPr lang="cs-CZ" sz="2000" dirty="0" smtClean="0"/>
              <a:t>. </a:t>
            </a:r>
            <a:r>
              <a:rPr lang="cs-CZ" sz="2000" dirty="0" err="1" smtClean="0"/>
              <a:t>Vyd</a:t>
            </a:r>
            <a:r>
              <a:rPr lang="cs-CZ" sz="2000" dirty="0" smtClean="0"/>
              <a:t>. 2., </a:t>
            </a:r>
            <a:r>
              <a:rPr lang="cs-CZ" sz="2000" dirty="0" err="1" smtClean="0"/>
              <a:t>opr</a:t>
            </a:r>
            <a:r>
              <a:rPr lang="cs-CZ" sz="2000" dirty="0" smtClean="0"/>
              <a:t>. a </a:t>
            </a:r>
            <a:r>
              <a:rPr lang="cs-CZ" sz="2000" dirty="0" err="1" smtClean="0"/>
              <a:t>rozš</a:t>
            </a:r>
            <a:r>
              <a:rPr lang="cs-CZ" sz="2000" dirty="0" smtClean="0"/>
              <a:t>. Praha: Ministerstvo vnitra, generální ředitelství Hasičského záchranného sboru ČR, 2003, 119 s. ISBN 80-866-4008-6.</a:t>
            </a:r>
          </a:p>
          <a:p>
            <a:pPr lvl="0">
              <a:buFont typeface="Wingdings" pitchFamily="2" charset="2"/>
              <a:buChar char="§"/>
            </a:pPr>
            <a:r>
              <a:rPr lang="cs-CZ" sz="2000" dirty="0" smtClean="0"/>
              <a:t>KONEČNÝ, Rudolf. </a:t>
            </a:r>
            <a:r>
              <a:rPr lang="cs-CZ" sz="2000" i="1" dirty="0" smtClean="0"/>
              <a:t>Živelné pohromy</a:t>
            </a:r>
            <a:r>
              <a:rPr lang="cs-CZ" sz="2000" dirty="0" smtClean="0"/>
              <a:t>. [online]. HZS MORAVSKOSLEZSKÉHO KRAJE.  [cit. 2013-12-01]. Dostupné z: </a:t>
            </a:r>
            <a:r>
              <a:rPr lang="cs-CZ" sz="2000" dirty="0" smtClean="0">
                <a:hlinkClick r:id="rId2"/>
              </a:rPr>
              <a:t>www.</a:t>
            </a:r>
            <a:r>
              <a:rPr lang="cs-CZ" sz="2000" dirty="0" err="1" smtClean="0">
                <a:hlinkClick r:id="rId2"/>
              </a:rPr>
              <a:t>hzscr.cz</a:t>
            </a:r>
            <a:r>
              <a:rPr lang="cs-CZ" sz="2000" dirty="0" smtClean="0">
                <a:hlinkClick r:id="rId2"/>
              </a:rPr>
              <a:t>/soubor/5-zip.</a:t>
            </a:r>
            <a:r>
              <a:rPr lang="cs-CZ" sz="2000" dirty="0" err="1" smtClean="0">
                <a:hlinkClick r:id="rId2"/>
              </a:rPr>
              <a:t>aspx</a:t>
            </a:r>
            <a:endParaRPr lang="cs-CZ" sz="2000" dirty="0" smtClean="0"/>
          </a:p>
          <a:p>
            <a:pPr lvl="0">
              <a:buFont typeface="Wingdings" pitchFamily="2" charset="2"/>
              <a:buChar char="§"/>
            </a:pPr>
            <a:endParaRPr lang="cs-CZ" sz="1800" dirty="0" smtClean="0"/>
          </a:p>
          <a:p>
            <a:pPr lvl="0">
              <a:buFont typeface="Wingdings" pitchFamily="2" charset="2"/>
              <a:buChar char="§"/>
            </a:pPr>
            <a:endParaRPr lang="cs-CZ" sz="1800" dirty="0" smtClean="0"/>
          </a:p>
          <a:p>
            <a:pPr lvl="0">
              <a:buFont typeface="Wingdings" pitchFamily="2" charset="2"/>
              <a:buChar char="§"/>
            </a:pPr>
            <a:endParaRPr lang="cs-CZ" sz="1800" dirty="0" smtClean="0"/>
          </a:p>
          <a:p>
            <a:pPr lvl="0">
              <a:buFont typeface="Wingdings" pitchFamily="2" charset="2"/>
              <a:buChar char="§"/>
            </a:pPr>
            <a:endParaRPr lang="cs-CZ" sz="1800" dirty="0" smtClean="0"/>
          </a:p>
          <a:p>
            <a:pPr lvl="0">
              <a:buFont typeface="Wingdings" pitchFamily="2" charset="2"/>
              <a:buChar char="§"/>
            </a:pPr>
            <a:r>
              <a:rPr lang="cs-CZ" sz="2000" dirty="0" smtClean="0"/>
              <a:t>FOTOGRAFIE (Obr. 5-12) PŘEVZATY ZE STRÁNEK </a:t>
            </a:r>
            <a:r>
              <a:rPr lang="cs-CZ" sz="2000" dirty="0" smtClean="0">
                <a:hlinkClick r:id="rId3"/>
              </a:rPr>
              <a:t>www.</a:t>
            </a:r>
            <a:r>
              <a:rPr lang="cs-CZ" sz="2000" dirty="0" err="1" smtClean="0">
                <a:hlinkClick r:id="rId3"/>
              </a:rPr>
              <a:t>firebrno.cz</a:t>
            </a:r>
            <a:r>
              <a:rPr lang="cs-CZ" sz="2000" dirty="0" smtClean="0"/>
              <a:t> OD HZS JMK a ze stránek </a:t>
            </a:r>
            <a:r>
              <a:rPr lang="cs-CZ" sz="2000" dirty="0" smtClean="0">
                <a:hlinkClick r:id="rId4"/>
              </a:rPr>
              <a:t>http://www.</a:t>
            </a:r>
            <a:r>
              <a:rPr lang="cs-CZ" sz="2000" dirty="0" err="1" smtClean="0">
                <a:hlinkClick r:id="rId4"/>
              </a:rPr>
              <a:t>ordinaryangels.net</a:t>
            </a:r>
            <a:r>
              <a:rPr lang="cs-CZ" sz="2000" dirty="0" smtClean="0"/>
              <a:t>, které jsou pořízené profesionálním hasičem z PS Bruntál</a:t>
            </a:r>
            <a:r>
              <a:rPr lang="cs-CZ" sz="2000" smtClean="0"/>
              <a:t>. </a:t>
            </a:r>
            <a:endParaRPr lang="cs-CZ" sz="2000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Mimořádné události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251520" y="1527048"/>
            <a:ext cx="4248472" cy="485428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cs-CZ" i="1" dirty="0" smtClean="0"/>
              <a:t>	„Škodlivé působení sil a jevů vyvolaných činností člověka, přírodními vlivy, a také haváriemi, které ohrožují život, zdraví, majetek nebo životní prostředí a vyžadují provedení záchranných a likvidačních prací.“ (Martínek, 2003)</a:t>
            </a:r>
          </a:p>
          <a:p>
            <a:pPr algn="just">
              <a:buNone/>
            </a:pPr>
            <a:endParaRPr lang="cs-CZ" i="1" dirty="0" smtClean="0"/>
          </a:p>
          <a:p>
            <a:pPr algn="just"/>
            <a:r>
              <a:rPr lang="cs-CZ" dirty="0" smtClean="0"/>
              <a:t>Sněhové laviny, požáry, zemětřesení, krupobití, tornáda, únik nebezpečných látek…</a:t>
            </a:r>
            <a:endParaRPr lang="cs-CZ" dirty="0"/>
          </a:p>
        </p:txBody>
      </p:sp>
      <p:pic>
        <p:nvPicPr>
          <p:cNvPr id="4098" name="Picture 2" descr="D:\Users\Asus\Desktop\Štěpán fotky hasiči\6a5889bb0190d0211a991f47bb19a7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484784"/>
            <a:ext cx="2615952" cy="4087425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5724128" y="5589240"/>
            <a:ext cx="5760640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2 Dekontaminační</a:t>
            </a:r>
            <a:r>
              <a:rPr kumimoji="0" lang="cs-CZ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zóna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96600" cy="608112"/>
          </a:xfrm>
        </p:spPr>
        <p:txBody>
          <a:bodyPr>
            <a:noAutofit/>
          </a:bodyPr>
          <a:lstStyle/>
          <a:p>
            <a:r>
              <a:rPr lang="cs-CZ" sz="2800" dirty="0" smtClean="0"/>
              <a:t>Bezpečnostní systém v ČR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Důležité je:</a:t>
            </a:r>
          </a:p>
          <a:p>
            <a:r>
              <a:rPr lang="cs-CZ" dirty="0" smtClean="0"/>
              <a:t>vytvořit odpovídající právní prostředí</a:t>
            </a:r>
          </a:p>
          <a:p>
            <a:r>
              <a:rPr lang="cs-CZ" dirty="0" smtClean="0"/>
              <a:t>Vlastnit funkční záchranný systém s kvalitně připravenými pracovníky</a:t>
            </a:r>
          </a:p>
          <a:p>
            <a:r>
              <a:rPr lang="cs-CZ" dirty="0" smtClean="0"/>
              <a:t>vlastnit účinnou techniku,</a:t>
            </a:r>
          </a:p>
          <a:p>
            <a:r>
              <a:rPr lang="cs-CZ" dirty="0" smtClean="0"/>
              <a:t>rozvíjet znalosti ochrany obyvatelstva v široké veřejnosti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90728" cy="4782272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V roce 2001 byl výkon státní správy ve věcech civilní obrany přesunut do působnosti Ministerstva vnitra</a:t>
            </a:r>
          </a:p>
          <a:p>
            <a:r>
              <a:rPr lang="cs-CZ" dirty="0" smtClean="0"/>
              <a:t>účinnost nabyla tzv. krizová legislativa, která vymezuje povinnosti a úkoly státních orgánů, územně samosprávních celků, fyzických i právnických osob v době kdy je stát ohrožen mimořádnou událostí</a:t>
            </a:r>
          </a:p>
          <a:p>
            <a:r>
              <a:rPr lang="cs-CZ" dirty="0" smtClean="0"/>
              <a:t>ministerstvo vnitra se stalo garantem a hlavním koordinátorem civilní ochrany obyvatelstva</a:t>
            </a:r>
          </a:p>
          <a:p>
            <a:r>
              <a:rPr lang="cs-CZ" dirty="0" smtClean="0"/>
              <a:t>v roce 2002 byla schválena koncepce ochrany obyvatelstva</a:t>
            </a:r>
          </a:p>
          <a:p>
            <a:r>
              <a:rPr lang="cs-CZ" dirty="0" smtClean="0"/>
              <a:t>ochranou obyvatelstva se primárně podle zákona zabývá integrovaný záchranný systém (dále IZS)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Záchranné práce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270248" cy="4782272"/>
          </a:xfrm>
        </p:spPr>
        <p:txBody>
          <a:bodyPr>
            <a:normAutofit lnSpcReduction="10000"/>
          </a:bodyPr>
          <a:lstStyle/>
          <a:p>
            <a:r>
              <a:rPr lang="cs-CZ" b="1" dirty="0" smtClean="0"/>
              <a:t>Záchranné práce </a:t>
            </a:r>
            <a:r>
              <a:rPr lang="cs-CZ" dirty="0" smtClean="0"/>
              <a:t>- „</a:t>
            </a:r>
            <a:r>
              <a:rPr lang="cs-CZ" i="1" dirty="0" smtClean="0"/>
              <a:t>činnost k odvrácení nebo omezení bezprostředního působení rizik vzniklých mimořádnou událostí, zejména ve vztahu k ohrožení života, zdraví, majetku nebo životního prostředí, a vedoucího k přerušení jejich příčin.</a:t>
            </a:r>
            <a:r>
              <a:rPr lang="cs-CZ" dirty="0" smtClean="0"/>
              <a:t>“ (Martínek, 2003)</a:t>
            </a:r>
          </a:p>
          <a:p>
            <a:endParaRPr lang="cs-CZ" dirty="0" smtClean="0"/>
          </a:p>
          <a:p>
            <a:endParaRPr lang="cs-CZ" b="1" dirty="0" smtClean="0"/>
          </a:p>
          <a:p>
            <a:endParaRPr lang="cs-CZ" dirty="0"/>
          </a:p>
        </p:txBody>
      </p:sp>
      <p:pic>
        <p:nvPicPr>
          <p:cNvPr id="2050" name="Picture 2" descr="D:\Users\Asus\Desktop\Štěpán fotky hasiči\502e4a16930e414107ee22b6198c57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412776"/>
            <a:ext cx="2857277" cy="4464496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5220072" y="5949280"/>
            <a:ext cx="5760640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</a:t>
            </a:r>
            <a:r>
              <a:rPr lang="cs-CZ" sz="3000" dirty="0" smtClean="0"/>
              <a:t>3 Záchrana osoby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Likvidační práce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414264" cy="4782272"/>
          </a:xfrm>
        </p:spPr>
        <p:txBody>
          <a:bodyPr/>
          <a:lstStyle/>
          <a:p>
            <a:r>
              <a:rPr lang="cs-CZ" b="1" dirty="0" smtClean="0"/>
              <a:t>Likvidační práce </a:t>
            </a:r>
            <a:r>
              <a:rPr lang="cs-CZ" dirty="0" smtClean="0"/>
              <a:t>- „</a:t>
            </a:r>
            <a:r>
              <a:rPr lang="cs-CZ" i="1" dirty="0" smtClean="0"/>
              <a:t>činnost k odstranění následků, způsobených mimořádnou událostí.“</a:t>
            </a:r>
            <a:r>
              <a:rPr lang="cs-CZ" dirty="0" smtClean="0"/>
              <a:t>  (Martínek, 2003)</a:t>
            </a:r>
          </a:p>
          <a:p>
            <a:endParaRPr lang="cs-CZ" dirty="0"/>
          </a:p>
        </p:txBody>
      </p:sp>
      <p:pic>
        <p:nvPicPr>
          <p:cNvPr id="3074" name="Picture 2" descr="D:\Users\Asus\Desktop\Štěpán fotky hasiči\ce5140df15d046a66883807d18d026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8164" y="1484784"/>
            <a:ext cx="2903363" cy="4536504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5292080" y="6093296"/>
            <a:ext cx="5688632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4Likvidační práce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Klasifikace mimořádných událostí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r>
              <a:rPr lang="cs-CZ" b="1" dirty="0" smtClean="0"/>
              <a:t>Rozdělení podle způsobu vzniku:</a:t>
            </a:r>
          </a:p>
          <a:p>
            <a:endParaRPr lang="cs-CZ" dirty="0" smtClean="0"/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živelné pohromy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havárie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/>
              <a:t>ostatní události</a:t>
            </a:r>
          </a:p>
          <a:p>
            <a:endParaRPr lang="cs-CZ" dirty="0"/>
          </a:p>
        </p:txBody>
      </p:sp>
      <p:pic>
        <p:nvPicPr>
          <p:cNvPr id="2050" name="Picture 2" descr="D:\Users\Asus\Desktop\185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564904"/>
            <a:ext cx="4602163" cy="3451622"/>
          </a:xfrm>
          <a:prstGeom prst="rect">
            <a:avLst/>
          </a:prstGeom>
          <a:noFill/>
        </p:spPr>
      </p:pic>
      <p:sp>
        <p:nvSpPr>
          <p:cNvPr id="5" name="Nadpis 3"/>
          <p:cNvSpPr txBox="1">
            <a:spLocks/>
          </p:cNvSpPr>
          <p:nvPr/>
        </p:nvSpPr>
        <p:spPr>
          <a:xfrm>
            <a:off x="3455368" y="6021288"/>
            <a:ext cx="5688632" cy="288032"/>
          </a:xfrm>
          <a:prstGeom prst="rect">
            <a:avLst/>
          </a:prstGeom>
        </p:spPr>
        <p:txBody>
          <a:bodyPr vert="horz" anchor="t">
            <a:normAutofit fontScale="475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5 Požár</a:t>
            </a:r>
            <a:r>
              <a:rPr kumimoji="0" lang="cs-CZ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kravína v Šumné 2013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Živelné pohromy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cs-CZ" dirty="0"/>
          </a:p>
        </p:txBody>
      </p:sp>
      <p:sp>
        <p:nvSpPr>
          <p:cNvPr id="6" name="Nadpis 3"/>
          <p:cNvSpPr txBox="1">
            <a:spLocks/>
          </p:cNvSpPr>
          <p:nvPr/>
        </p:nvSpPr>
        <p:spPr>
          <a:xfrm>
            <a:off x="251520" y="5445224"/>
            <a:ext cx="5832648" cy="360040"/>
          </a:xfrm>
          <a:prstGeom prst="rect">
            <a:avLst/>
          </a:prstGeom>
        </p:spPr>
        <p:txBody>
          <a:bodyPr vert="horz" anchor="t">
            <a:normAutofit fontScale="700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6 Povodně 2013 Čechy I 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D:\Users\Asus\Desktop\HZS JMK\hz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5267386" cy="3960440"/>
          </a:xfrm>
          <a:prstGeom prst="rect">
            <a:avLst/>
          </a:prstGeom>
          <a:noFill/>
        </p:spPr>
      </p:pic>
      <p:pic>
        <p:nvPicPr>
          <p:cNvPr id="1027" name="Picture 3" descr="D:\Users\Asus\Desktop\HZS JMK\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212976"/>
            <a:ext cx="3650229" cy="2736304"/>
          </a:xfrm>
          <a:prstGeom prst="rect">
            <a:avLst/>
          </a:prstGeom>
          <a:noFill/>
        </p:spPr>
      </p:pic>
      <p:sp>
        <p:nvSpPr>
          <p:cNvPr id="9" name="Nadpis 3"/>
          <p:cNvSpPr txBox="1">
            <a:spLocks/>
          </p:cNvSpPr>
          <p:nvPr/>
        </p:nvSpPr>
        <p:spPr>
          <a:xfrm>
            <a:off x="5220072" y="6021288"/>
            <a:ext cx="5832648" cy="360040"/>
          </a:xfrm>
          <a:prstGeom prst="rect">
            <a:avLst/>
          </a:prstGeom>
        </p:spPr>
        <p:txBody>
          <a:bodyPr vert="horz" anchor="t">
            <a:normAutofit fontScale="70000" lnSpcReduction="20000"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Obr. 7 Povodně 2013 Čechy II</a:t>
            </a: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	„</a:t>
            </a:r>
            <a:r>
              <a:rPr lang="cs-CZ" i="1" dirty="0" smtClean="0"/>
              <a:t>Mimořádná událost vzniklá v důsledku škodlivého působení přírodních sil a postihuje vodstvo, pevninu i atmosféru</a:t>
            </a:r>
            <a:r>
              <a:rPr lang="cs-CZ" dirty="0" smtClean="0"/>
              <a:t>.“ (Konečný, </a:t>
            </a:r>
            <a:r>
              <a:rPr lang="en-US" dirty="0" smtClean="0"/>
              <a:t>[</a:t>
            </a:r>
            <a:r>
              <a:rPr lang="cs-CZ" dirty="0" smtClean="0"/>
              <a:t>online</a:t>
            </a:r>
            <a:r>
              <a:rPr lang="en-US" dirty="0" smtClean="0"/>
              <a:t>]</a:t>
            </a:r>
            <a:r>
              <a:rPr lang="cs-CZ" dirty="0" smtClean="0"/>
              <a:t>)</a:t>
            </a:r>
          </a:p>
          <a:p>
            <a:endParaRPr lang="cs-CZ" dirty="0" smtClean="0"/>
          </a:p>
          <a:p>
            <a:r>
              <a:rPr lang="cs-CZ" b="1" dirty="0" smtClean="0"/>
              <a:t>způsobené přírodními silami, ale mnohdy s dopomocí člověka!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ministrativní">
  <a:themeElements>
    <a:clrScheme name="Administrativní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dministrativní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dministrativní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1887</TotalTime>
  <Words>238</Words>
  <Application>Microsoft Office PowerPoint</Application>
  <PresentationFormat>Předvádění na obrazovce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Administrativní</vt:lpstr>
      <vt:lpstr>MIMOŘÁDNÉ UDÁLOSTI</vt:lpstr>
      <vt:lpstr>Mimořádné události</vt:lpstr>
      <vt:lpstr>Bezpečnostní systém v ČR</vt:lpstr>
      <vt:lpstr>Prezentace aplikace PowerPoint</vt:lpstr>
      <vt:lpstr>Záchranné práce</vt:lpstr>
      <vt:lpstr>Likvidační práce</vt:lpstr>
      <vt:lpstr>Klasifikace mimořádných událostí</vt:lpstr>
      <vt:lpstr>Živelné pohromy</vt:lpstr>
      <vt:lpstr>Prezentace aplikace PowerPoint</vt:lpstr>
      <vt:lpstr>Prezentace aplikace PowerPoint</vt:lpstr>
      <vt:lpstr>Havárie</vt:lpstr>
      <vt:lpstr>Prezentace aplikace PowerPoint</vt:lpstr>
      <vt:lpstr>Prezentace aplikace PowerPoint</vt:lpstr>
      <vt:lpstr>Ostatní události</vt:lpstr>
      <vt:lpstr>Prezentace aplikace PowerPoint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Asus</dc:creator>
  <cp:lastModifiedBy>Slany</cp:lastModifiedBy>
  <cp:revision>153</cp:revision>
  <dcterms:created xsi:type="dcterms:W3CDTF">2013-04-02T12:48:09Z</dcterms:created>
  <dcterms:modified xsi:type="dcterms:W3CDTF">2015-03-17T11:19:40Z</dcterms:modified>
</cp:coreProperties>
</file>