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56" r:id="rId2"/>
    <p:sldId id="261" r:id="rId3"/>
    <p:sldId id="268" r:id="rId4"/>
    <p:sldId id="262" r:id="rId5"/>
    <p:sldId id="264" r:id="rId6"/>
    <p:sldId id="258" r:id="rId7"/>
    <p:sldId id="270" r:id="rId8"/>
    <p:sldId id="263" r:id="rId9"/>
    <p:sldId id="257" r:id="rId10"/>
    <p:sldId id="272" r:id="rId11"/>
    <p:sldId id="265" r:id="rId12"/>
    <p:sldId id="269" r:id="rId13"/>
    <p:sldId id="266" r:id="rId14"/>
    <p:sldId id="267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59FD"/>
    <a:srgbClr val="BA8AFA"/>
    <a:srgbClr val="C9A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7" d="100"/>
          <a:sy n="107" d="100"/>
        </p:scale>
        <p:origin x="-102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7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3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64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86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92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72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33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10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76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28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30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26000">
              <a:schemeClr val="accent1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3AE03-F43F-44A9-B3FF-A690FB6FD0A4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F4BFA-5881-418F-A421-E47F55239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800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765300"/>
            <a:ext cx="9144000" cy="23876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Programy podpory zdraví ve školním prostředí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591300" y="5886449"/>
            <a:ext cx="5600700" cy="728663"/>
          </a:xfrm>
        </p:spPr>
        <p:txBody>
          <a:bodyPr>
            <a:noAutofit/>
          </a:bodyPr>
          <a:lstStyle/>
          <a:p>
            <a:r>
              <a:rPr lang="cs-CZ" sz="3200" dirty="0" smtClean="0"/>
              <a:t>Vypracovala: Kateřina Musilová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831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 smtClean="0"/>
              <a:t>SZÚ </a:t>
            </a:r>
            <a:r>
              <a:rPr lang="cs-CZ" dirty="0" smtClean="0"/>
              <a:t>(Státní </a:t>
            </a:r>
            <a:r>
              <a:rPr lang="cs-CZ" dirty="0"/>
              <a:t>zdravotnický </a:t>
            </a:r>
            <a:r>
              <a:rPr lang="cs-CZ" dirty="0" smtClean="0"/>
              <a:t>ústav)</a:t>
            </a:r>
          </a:p>
          <a:p>
            <a:pPr lvl="1">
              <a:lnSpc>
                <a:spcPct val="100000"/>
              </a:lnSpc>
            </a:pPr>
            <a:r>
              <a:rPr lang="cs-CZ" sz="2800" dirty="0" smtClean="0"/>
              <a:t>koordinátor a garant programu,</a:t>
            </a:r>
          </a:p>
          <a:p>
            <a:pPr lvl="1">
              <a:lnSpc>
                <a:spcPct val="100000"/>
              </a:lnSpc>
            </a:pPr>
            <a:r>
              <a:rPr lang="cs-CZ" sz="2800" dirty="0" smtClean="0"/>
              <a:t>příspěvková organizace ministerstva zdravotnictví,</a:t>
            </a:r>
          </a:p>
          <a:p>
            <a:pPr lvl="1">
              <a:lnSpc>
                <a:spcPct val="100000"/>
              </a:lnSpc>
            </a:pPr>
            <a:r>
              <a:rPr lang="cs-CZ" sz="2800" dirty="0" smtClean="0"/>
              <a:t>zpracovává podklady pro tvorbu zdravotní politiky, sleduje hromadně se vyskytující onemocnění, ohrožení nemocí z povolání, škodliviny v pracovním a životním prostředí a předává je orgánům ochrany veřejného zdraví.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Škola podporující zdraví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428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Škola podporující zdraví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7563" cy="4351338"/>
          </a:xfrm>
        </p:spPr>
        <p:txBody>
          <a:bodyPr>
            <a:noAutofit/>
          </a:bodyPr>
          <a:lstStyle/>
          <a:p>
            <a:r>
              <a:rPr lang="cs-CZ" b="1" dirty="0" smtClean="0"/>
              <a:t>Jak se stát ŠPZ:</a:t>
            </a:r>
          </a:p>
          <a:p>
            <a:pPr lvl="1"/>
            <a:r>
              <a:rPr lang="cs-CZ" sz="2800" dirty="0"/>
              <a:t>p</a:t>
            </a:r>
            <a:r>
              <a:rPr lang="cs-CZ" sz="2800" dirty="0" smtClean="0"/>
              <a:t>rostudování metodik,</a:t>
            </a:r>
          </a:p>
          <a:p>
            <a:pPr lvl="1"/>
            <a:r>
              <a:rPr lang="cs-CZ" sz="2800" dirty="0"/>
              <a:t>p</a:t>
            </a:r>
            <a:r>
              <a:rPr lang="cs-CZ" sz="2800" dirty="0" smtClean="0"/>
              <a:t>odání přihlášky,</a:t>
            </a:r>
          </a:p>
          <a:p>
            <a:pPr lvl="1"/>
            <a:r>
              <a:rPr lang="cs-CZ" sz="2800" dirty="0"/>
              <a:t>z</a:t>
            </a:r>
            <a:r>
              <a:rPr lang="cs-CZ" sz="2800" dirty="0" smtClean="0"/>
              <a:t>pracování školního projektu.</a:t>
            </a:r>
          </a:p>
          <a:p>
            <a:pPr marL="457200" lvl="1" indent="0">
              <a:buNone/>
            </a:pPr>
            <a:endParaRPr lang="cs-CZ" sz="2800" dirty="0" smtClean="0"/>
          </a:p>
          <a:p>
            <a:r>
              <a:rPr lang="cs-CZ" b="1" dirty="0" smtClean="0"/>
              <a:t>Metodika:</a:t>
            </a:r>
          </a:p>
          <a:p>
            <a:pPr lvl="1"/>
            <a:r>
              <a:rPr lang="cs-CZ" dirty="0" smtClean="0"/>
              <a:t>HAVLÍNOVÁ</a:t>
            </a:r>
            <a:r>
              <a:rPr lang="cs-CZ" dirty="0"/>
              <a:t>, M., KOPŘIVA, P., MAYER, I., VILDOVÁ, Z. a kol. </a:t>
            </a:r>
            <a:r>
              <a:rPr lang="cs-CZ" b="1" i="1" dirty="0"/>
              <a:t>Program podpory zdraví ve škole</a:t>
            </a:r>
            <a:r>
              <a:rPr lang="cs-CZ" i="1" dirty="0"/>
              <a:t>. </a:t>
            </a:r>
            <a:r>
              <a:rPr lang="cs-CZ" dirty="0"/>
              <a:t>Portál: Praha, 2006. ISBN </a:t>
            </a:r>
            <a:r>
              <a:rPr lang="cs-CZ" dirty="0" smtClean="0"/>
              <a:t>80-7178-263-7.</a:t>
            </a:r>
          </a:p>
          <a:p>
            <a:pPr lvl="1"/>
            <a:r>
              <a:rPr lang="cs-CZ" dirty="0"/>
              <a:t>"Program Škola podporující </a:t>
            </a:r>
            <a:r>
              <a:rPr lang="cs-CZ" dirty="0" smtClean="0"/>
              <a:t>zdraví„ ,M</a:t>
            </a:r>
            <a:r>
              <a:rPr lang="cs-CZ" dirty="0"/>
              <a:t>. Nejedlá a </a:t>
            </a:r>
            <a:r>
              <a:rPr lang="cs-CZ" dirty="0" smtClean="0"/>
              <a:t>kol.: http</a:t>
            </a:r>
            <a:r>
              <a:rPr lang="cs-CZ" dirty="0"/>
              <a:t>://</a:t>
            </a:r>
            <a:r>
              <a:rPr lang="cs-CZ" dirty="0" smtClean="0"/>
              <a:t>www.szu.cz/</a:t>
            </a:r>
            <a:r>
              <a:rPr lang="cs-CZ" dirty="0" err="1" smtClean="0"/>
              <a:t>uploads</a:t>
            </a:r>
            <a:r>
              <a:rPr lang="cs-CZ" dirty="0" smtClean="0"/>
              <a:t>/</a:t>
            </a:r>
            <a:r>
              <a:rPr lang="cs-CZ" dirty="0" err="1" smtClean="0"/>
              <a:t>documents</a:t>
            </a:r>
            <a:r>
              <a:rPr lang="cs-CZ" dirty="0" smtClean="0"/>
              <a:t>/</a:t>
            </a:r>
            <a:r>
              <a:rPr lang="cs-CZ" dirty="0" err="1" smtClean="0"/>
              <a:t>czzp</a:t>
            </a:r>
            <a:r>
              <a:rPr lang="cs-CZ" dirty="0" smtClean="0"/>
              <a:t>/</a:t>
            </a:r>
            <a:r>
              <a:rPr lang="cs-CZ" dirty="0" err="1" smtClean="0"/>
              <a:t>Program_SPZ</a:t>
            </a:r>
            <a:r>
              <a:rPr lang="cs-CZ" dirty="0" smtClean="0"/>
              <a:t>/07_Skola_podporujici_zdravi.pdf.</a:t>
            </a:r>
          </a:p>
        </p:txBody>
      </p:sp>
    </p:spTree>
    <p:extLst>
      <p:ext uri="{BB962C8B-B14F-4D97-AF65-F5344CB8AC3E}">
        <p14:creationId xmlns:p14="http://schemas.microsoft.com/office/powerpoint/2010/main" val="121899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2887" y="365125"/>
            <a:ext cx="11730037" cy="1325563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Zásady </a:t>
            </a: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pilíře základní 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střední školy podporující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0105" y="2339975"/>
            <a:ext cx="10515600" cy="4351338"/>
          </a:xfrm>
        </p:spPr>
        <p:txBody>
          <a:bodyPr/>
          <a:lstStyle/>
          <a:p>
            <a:r>
              <a:rPr lang="cs-CZ" dirty="0" smtClean="0"/>
              <a:t>1. pilíř: </a:t>
            </a:r>
            <a:r>
              <a:rPr lang="cs-CZ" b="1" dirty="0" smtClean="0"/>
              <a:t>Pohoda prostředí </a:t>
            </a:r>
            <a:r>
              <a:rPr lang="cs-CZ" dirty="0" smtClean="0"/>
              <a:t>– Pohoda </a:t>
            </a:r>
            <a:r>
              <a:rPr lang="cs-CZ" dirty="0"/>
              <a:t>věcného </a:t>
            </a:r>
            <a:r>
              <a:rPr lang="cs-CZ" dirty="0" smtClean="0"/>
              <a:t>prostředí, pohoda </a:t>
            </a:r>
            <a:r>
              <a:rPr lang="cs-CZ" dirty="0"/>
              <a:t>sociálního </a:t>
            </a:r>
            <a:r>
              <a:rPr lang="cs-CZ" dirty="0" smtClean="0"/>
              <a:t>prostředí, pohoda </a:t>
            </a:r>
            <a:r>
              <a:rPr lang="cs-CZ" dirty="0"/>
              <a:t>organizačního </a:t>
            </a:r>
            <a:r>
              <a:rPr lang="cs-CZ" dirty="0" smtClean="0"/>
              <a:t>prostředí.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2. pilíř: </a:t>
            </a:r>
            <a:r>
              <a:rPr lang="cs-CZ" b="1" dirty="0" smtClean="0"/>
              <a:t>Zdravé učení </a:t>
            </a:r>
            <a:r>
              <a:rPr lang="cs-CZ" dirty="0" smtClean="0"/>
              <a:t>– Smysluplnost, možnost </a:t>
            </a:r>
            <a:r>
              <a:rPr lang="cs-CZ" dirty="0"/>
              <a:t>výběru, přiměřenost, </a:t>
            </a:r>
            <a:r>
              <a:rPr lang="cs-CZ" dirty="0" smtClean="0"/>
              <a:t>spoluúčast </a:t>
            </a:r>
            <a:r>
              <a:rPr lang="cs-CZ" dirty="0"/>
              <a:t>a </a:t>
            </a:r>
            <a:r>
              <a:rPr lang="cs-CZ" dirty="0" smtClean="0"/>
              <a:t>spolupráce, motivující hodnocení.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3. pilíř: </a:t>
            </a:r>
            <a:r>
              <a:rPr lang="cs-CZ" b="1" dirty="0" smtClean="0"/>
              <a:t>Otevřené </a:t>
            </a:r>
            <a:r>
              <a:rPr lang="cs-CZ" b="1" dirty="0"/>
              <a:t>partnerství </a:t>
            </a:r>
            <a:r>
              <a:rPr lang="cs-CZ" dirty="0" smtClean="0"/>
              <a:t>– Škola </a:t>
            </a:r>
            <a:r>
              <a:rPr lang="cs-CZ" dirty="0"/>
              <a:t>- model demokratického </a:t>
            </a:r>
            <a:r>
              <a:rPr lang="cs-CZ" dirty="0" smtClean="0"/>
              <a:t>společenství, Škola </a:t>
            </a:r>
            <a:r>
              <a:rPr lang="cs-CZ" dirty="0"/>
              <a:t>- kulturní a vzdělávací středisko </a:t>
            </a:r>
            <a:r>
              <a:rPr lang="cs-CZ" dirty="0" smtClean="0"/>
              <a:t>obce.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2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67170" y="257910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Seznam použitých zdrojů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1674" y="1736480"/>
            <a:ext cx="9595364" cy="4907208"/>
          </a:xfrm>
        </p:spPr>
        <p:txBody>
          <a:bodyPr>
            <a:normAutofit fontScale="92500" lnSpcReduction="10000"/>
          </a:bodyPr>
          <a:lstStyle/>
          <a:p>
            <a:r>
              <a:rPr lang="cs-CZ" sz="2300" dirty="0" smtClean="0"/>
              <a:t>www.maskoule.cz</a:t>
            </a:r>
          </a:p>
          <a:p>
            <a:r>
              <a:rPr lang="cs-CZ" sz="2300" dirty="0"/>
              <a:t>www.hlidackouli.cz</a:t>
            </a:r>
          </a:p>
          <a:p>
            <a:r>
              <a:rPr lang="cs-CZ" sz="2300" dirty="0"/>
              <a:t>www.stkprochlapy.cz</a:t>
            </a:r>
          </a:p>
          <a:p>
            <a:r>
              <a:rPr lang="cs-CZ" sz="2300" dirty="0"/>
              <a:t>www.mesicraka.cz</a:t>
            </a:r>
          </a:p>
          <a:p>
            <a:r>
              <a:rPr lang="cs-CZ" sz="2300" dirty="0"/>
              <a:t>www.projekthobit.cz</a:t>
            </a:r>
          </a:p>
          <a:p>
            <a:r>
              <a:rPr lang="cs-CZ" sz="2300" dirty="0"/>
              <a:t>www.cipa.cz</a:t>
            </a:r>
          </a:p>
          <a:p>
            <a:r>
              <a:rPr lang="cs-CZ" sz="2300" dirty="0" smtClean="0"/>
              <a:t>www.alergieveskole.cz</a:t>
            </a:r>
            <a:endParaRPr lang="cs-CZ" sz="2300" dirty="0"/>
          </a:p>
          <a:p>
            <a:r>
              <a:rPr lang="cs-CZ" sz="2300" dirty="0" smtClean="0"/>
              <a:t>www.e-bezpeci.cz</a:t>
            </a:r>
            <a:endParaRPr lang="cs-CZ" sz="2300" dirty="0"/>
          </a:p>
          <a:p>
            <a:r>
              <a:rPr lang="cs-CZ" sz="2300" dirty="0" smtClean="0"/>
              <a:t>www.seznamsebezpecne.cz</a:t>
            </a:r>
            <a:endParaRPr lang="cs-CZ" sz="2300" dirty="0"/>
          </a:p>
          <a:p>
            <a:r>
              <a:rPr lang="cs-CZ" sz="2300" dirty="0" smtClean="0"/>
              <a:t>www.lpr.cz</a:t>
            </a:r>
          </a:p>
          <a:p>
            <a:r>
              <a:rPr lang="cs-CZ" sz="2300" dirty="0" smtClean="0"/>
              <a:t>www.szu.cz/tema/podpora-zdravi/projekt-mysli-na-mne-vcas?highlightWords=mysli+m%C4%9B+v%C4%8Das</a:t>
            </a:r>
          </a:p>
          <a:p>
            <a:r>
              <a:rPr lang="cs-CZ" sz="2300" dirty="0" smtClean="0"/>
              <a:t>www.szu.cz/program-skola-podporujici-zdravi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1633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Seznam použitých zdrojů k obrázkům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3050"/>
            <a:ext cx="10948988" cy="5314950"/>
          </a:xfrm>
        </p:spPr>
        <p:txBody>
          <a:bodyPr>
            <a:normAutofit fontScale="70000" lnSpcReduction="20000"/>
          </a:bodyPr>
          <a:lstStyle/>
          <a:p>
            <a:r>
              <a:rPr lang="cs-CZ" sz="2900" b="1" dirty="0"/>
              <a:t>Obr. </a:t>
            </a:r>
            <a:r>
              <a:rPr lang="cs-CZ" sz="2900" b="1" dirty="0" smtClean="0"/>
              <a:t>1: </a:t>
            </a:r>
            <a:r>
              <a:rPr lang="cs-CZ" sz="2900" dirty="0"/>
              <a:t>http://www.bkdecin.cz/main/list-147</a:t>
            </a:r>
          </a:p>
          <a:p>
            <a:r>
              <a:rPr lang="cs-CZ" sz="2900" b="1" dirty="0"/>
              <a:t>Obr. 2: </a:t>
            </a:r>
            <a:r>
              <a:rPr lang="cs-CZ" sz="2900" dirty="0"/>
              <a:t>http://www.menhouse.eu/menhouse-clanek-243-Uzitecna-appka-Hlidac-Kouli-Mas-koule-Tak-si-je-hlidej!-</a:t>
            </a:r>
          </a:p>
          <a:p>
            <a:r>
              <a:rPr lang="cs-CZ" sz="2900" b="1" dirty="0"/>
              <a:t>Obr. 3: </a:t>
            </a:r>
            <a:r>
              <a:rPr lang="cs-CZ" sz="2900" dirty="0"/>
              <a:t>http://sante.mideurope.cz/cze/preventivni-pece/stk-pro-chlapy</a:t>
            </a:r>
          </a:p>
          <a:p>
            <a:r>
              <a:rPr lang="cs-CZ" sz="2900" b="1" dirty="0"/>
              <a:t>Obr. 4: </a:t>
            </a:r>
            <a:r>
              <a:rPr lang="cs-CZ" sz="2900" dirty="0"/>
              <a:t>http://www.ohlasy.info/clanky/2015/06/mesic-raka.html</a:t>
            </a:r>
          </a:p>
          <a:p>
            <a:r>
              <a:rPr lang="cs-CZ" sz="2900" b="1" dirty="0" smtClean="0"/>
              <a:t>Obr. 5 : </a:t>
            </a:r>
            <a:r>
              <a:rPr lang="cs-CZ" sz="2900" dirty="0" smtClean="0"/>
              <a:t>http</a:t>
            </a:r>
            <a:r>
              <a:rPr lang="cs-CZ" sz="2900" dirty="0"/>
              <a:t>://</a:t>
            </a:r>
            <a:r>
              <a:rPr lang="cs-CZ" sz="2900" dirty="0" smtClean="0"/>
              <a:t>hostinne.skauting.cz/akce/cesky-den-proti-rakovine-2015</a:t>
            </a:r>
          </a:p>
          <a:p>
            <a:r>
              <a:rPr lang="cs-CZ" sz="2900" b="1" dirty="0"/>
              <a:t>Obr. </a:t>
            </a:r>
            <a:r>
              <a:rPr lang="cs-CZ" sz="2900" b="1" dirty="0" smtClean="0"/>
              <a:t>6: </a:t>
            </a:r>
            <a:r>
              <a:rPr lang="cs-CZ" sz="2900" dirty="0" smtClean="0"/>
              <a:t>https://www.jsns.cz/projekty/medialni-vzdelavani/bulletin-medialni-vzdelavani/predstavujeme/seznam-se-bezpecne</a:t>
            </a:r>
          </a:p>
          <a:p>
            <a:r>
              <a:rPr lang="cs-CZ" sz="2900" b="1" dirty="0" smtClean="0"/>
              <a:t>Obr</a:t>
            </a:r>
            <a:r>
              <a:rPr lang="cs-CZ" sz="2900" b="1" dirty="0"/>
              <a:t>. </a:t>
            </a:r>
            <a:r>
              <a:rPr lang="cs-CZ" sz="2900" b="1" dirty="0" smtClean="0"/>
              <a:t>7: </a:t>
            </a:r>
            <a:r>
              <a:rPr lang="cs-CZ" sz="2900" dirty="0" smtClean="0"/>
              <a:t>https</a:t>
            </a:r>
            <a:r>
              <a:rPr lang="cs-CZ" sz="2900" dirty="0"/>
              <a:t>://</a:t>
            </a:r>
            <a:r>
              <a:rPr lang="cs-CZ" sz="2900" dirty="0" smtClean="0"/>
              <a:t>www.e-bezpeci.cz/index.php/ke-stazeni/cat_view/26-</a:t>
            </a:r>
          </a:p>
          <a:p>
            <a:r>
              <a:rPr lang="cs-CZ" sz="2900" b="1" dirty="0"/>
              <a:t>Obr. </a:t>
            </a:r>
            <a:r>
              <a:rPr lang="cs-CZ" sz="2900" b="1" dirty="0" smtClean="0"/>
              <a:t>8: </a:t>
            </a:r>
            <a:r>
              <a:rPr lang="cs-CZ" sz="2900" dirty="0" smtClean="0"/>
              <a:t>http</a:t>
            </a:r>
            <a:r>
              <a:rPr lang="cs-CZ" sz="2900" dirty="0"/>
              <a:t>://</a:t>
            </a:r>
            <a:r>
              <a:rPr lang="cs-CZ" sz="2900" dirty="0" smtClean="0"/>
              <a:t>www.budupomahat.cz/clanky/eliska-buckova-se-stala-patronkou-centra-anabell-chce-pomahat-s-osvetou-v-oblasti-poruch-prijmu-potravy</a:t>
            </a:r>
          </a:p>
          <a:p>
            <a:r>
              <a:rPr lang="cs-CZ" sz="2900" b="1" dirty="0" smtClean="0"/>
              <a:t>Obr. 9: </a:t>
            </a:r>
            <a:r>
              <a:rPr lang="cs-CZ" sz="2900" dirty="0" smtClean="0"/>
              <a:t>http://www.cipa.cz/7A</a:t>
            </a:r>
          </a:p>
          <a:p>
            <a:r>
              <a:rPr lang="cs-CZ" sz="2900" b="1" dirty="0" smtClean="0"/>
              <a:t>Obr. 10: ht</a:t>
            </a:r>
            <a:r>
              <a:rPr lang="cs-CZ" sz="2900" dirty="0" smtClean="0"/>
              <a:t>tp://www.genetika-biologie.cz/clanky/mysli-na-me-vcas-nez-se-narodim</a:t>
            </a:r>
          </a:p>
          <a:p>
            <a:r>
              <a:rPr lang="cs-CZ" sz="2900" b="1" dirty="0" smtClean="0"/>
              <a:t>Obr. 11: </a:t>
            </a:r>
            <a:r>
              <a:rPr lang="cs-CZ" sz="2900" dirty="0" smtClean="0"/>
              <a:t>https://projekthobit.cz/hobit-1/index.php/cz/2-uncategorised?start=22</a:t>
            </a:r>
          </a:p>
          <a:p>
            <a:r>
              <a:rPr lang="cs-CZ" sz="2900" b="1" dirty="0" smtClean="0"/>
              <a:t>Obr. 12: </a:t>
            </a:r>
            <a:r>
              <a:rPr lang="cs-CZ" sz="2900" dirty="0" smtClean="0"/>
              <a:t>https://www.projekthobit.cz/index.php/cz/hobit/o-projektu</a:t>
            </a:r>
          </a:p>
          <a:p>
            <a:r>
              <a:rPr lang="cs-CZ" sz="2900" b="1" dirty="0" smtClean="0"/>
              <a:t>Obr. 13: </a:t>
            </a:r>
            <a:r>
              <a:rPr lang="cs-CZ" sz="2900" dirty="0" smtClean="0"/>
              <a:t>http://www.szu.cz/program-skola-podporujici-zdravi</a:t>
            </a:r>
          </a:p>
          <a:p>
            <a:endParaRPr lang="cs-CZ" sz="2900" dirty="0" smtClean="0"/>
          </a:p>
          <a:p>
            <a:endParaRPr lang="cs-CZ" sz="2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2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3912" y="20224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503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456" y="263647"/>
            <a:ext cx="11771290" cy="147857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Projekty s tématikou onkologické prevence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6069" y="1880316"/>
            <a:ext cx="10573554" cy="4584878"/>
          </a:xfrm>
        </p:spPr>
        <p:txBody>
          <a:bodyPr>
            <a:normAutofit fontScale="92500" lnSpcReduction="10000"/>
          </a:bodyPr>
          <a:lstStyle/>
          <a:p>
            <a:r>
              <a:rPr lang="cs-CZ" sz="2900" b="1" u="sng" dirty="0" smtClean="0"/>
              <a:t>Máš koule</a:t>
            </a:r>
          </a:p>
          <a:p>
            <a:pPr lvl="1"/>
            <a:r>
              <a:rPr lang="cs-CZ" sz="2900" dirty="0" smtClean="0"/>
              <a:t>www.maskoule.cz,</a:t>
            </a:r>
          </a:p>
          <a:p>
            <a:pPr lvl="1"/>
            <a:r>
              <a:rPr lang="cs-CZ" sz="2900" dirty="0"/>
              <a:t>c</a:t>
            </a:r>
            <a:r>
              <a:rPr lang="cs-CZ" sz="2900" dirty="0" smtClean="0"/>
              <a:t>íl: včasná diagnóza rakoviny varlat,</a:t>
            </a:r>
          </a:p>
          <a:p>
            <a:pPr lvl="1"/>
            <a:r>
              <a:rPr lang="cs-CZ" sz="2900" dirty="0"/>
              <a:t>j</a:t>
            </a:r>
            <a:r>
              <a:rPr lang="cs-CZ" sz="2900" dirty="0" smtClean="0"/>
              <a:t>ak si udělat samovyšetření, kde</a:t>
            </a:r>
          </a:p>
          <a:p>
            <a:pPr marL="457200" lvl="1" indent="0">
              <a:buNone/>
            </a:pPr>
            <a:r>
              <a:rPr lang="cs-CZ" sz="2900" dirty="0"/>
              <a:t> </a:t>
            </a:r>
            <a:r>
              <a:rPr lang="cs-CZ" sz="2900" dirty="0" smtClean="0"/>
              <a:t>  hledat pomoc, internetová poradna.</a:t>
            </a:r>
          </a:p>
          <a:p>
            <a:endParaRPr lang="cs-CZ" sz="2900" b="1" u="sng" dirty="0" smtClean="0"/>
          </a:p>
          <a:p>
            <a:r>
              <a:rPr lang="cs-CZ" sz="2900" b="1" u="sng" dirty="0" smtClean="0"/>
              <a:t>Hlídač koulí</a:t>
            </a:r>
          </a:p>
          <a:p>
            <a:pPr lvl="1"/>
            <a:r>
              <a:rPr lang="cs-CZ" sz="2900" dirty="0" smtClean="0"/>
              <a:t>www.hlidackouli.cz,</a:t>
            </a:r>
          </a:p>
          <a:p>
            <a:pPr lvl="1"/>
            <a:r>
              <a:rPr lang="cs-CZ" sz="2900" dirty="0" smtClean="0"/>
              <a:t>mobilní </a:t>
            </a:r>
            <a:r>
              <a:rPr lang="cs-CZ" sz="2900" dirty="0"/>
              <a:t>aplikace obsahující </a:t>
            </a:r>
            <a:r>
              <a:rPr lang="cs-CZ" sz="2900" dirty="0" smtClean="0"/>
              <a:t>odborné</a:t>
            </a:r>
          </a:p>
          <a:p>
            <a:pPr marL="201168" lvl="1" indent="0">
              <a:buNone/>
            </a:pPr>
            <a:r>
              <a:rPr lang="cs-CZ" sz="2900" dirty="0"/>
              <a:t> </a:t>
            </a:r>
            <a:r>
              <a:rPr lang="cs-CZ" sz="2900" dirty="0" smtClean="0"/>
              <a:t>     lékařské informace a </a:t>
            </a:r>
            <a:r>
              <a:rPr lang="cs-CZ" sz="2900" dirty="0"/>
              <a:t>instruktážní </a:t>
            </a:r>
            <a:r>
              <a:rPr lang="cs-CZ" sz="2900" dirty="0" smtClean="0"/>
              <a:t>videa,</a:t>
            </a:r>
          </a:p>
          <a:p>
            <a:pPr lvl="1"/>
            <a:r>
              <a:rPr lang="cs-CZ" sz="2900" dirty="0" smtClean="0"/>
              <a:t>1x </a:t>
            </a:r>
            <a:r>
              <a:rPr lang="cs-CZ" sz="2900" dirty="0"/>
              <a:t>měsíčně připomíná </a:t>
            </a:r>
            <a:r>
              <a:rPr lang="cs-CZ" sz="2900" dirty="0" smtClean="0"/>
              <a:t>samovyšetření.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222" y="2386984"/>
            <a:ext cx="2979178" cy="81481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720060" y="2901520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682" y="4631538"/>
            <a:ext cx="1902705" cy="190270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0348387" y="6233961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8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6039" y="313969"/>
            <a:ext cx="11616743" cy="147857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Projekty s tématikou onkologické prevence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7280" y="1845734"/>
            <a:ext cx="10363198" cy="4718336"/>
          </a:xfrm>
        </p:spPr>
        <p:txBody>
          <a:bodyPr>
            <a:normAutofit lnSpcReduction="10000"/>
          </a:bodyPr>
          <a:lstStyle/>
          <a:p>
            <a:r>
              <a:rPr lang="cs-CZ" sz="2700" b="1" u="sng" dirty="0"/>
              <a:t>STK pro chlapy </a:t>
            </a:r>
            <a:endParaRPr lang="cs-CZ" sz="2700" b="1" u="sng" dirty="0" smtClean="0"/>
          </a:p>
          <a:p>
            <a:pPr lvl="1"/>
            <a:r>
              <a:rPr lang="cs-CZ" sz="2700" dirty="0" smtClean="0"/>
              <a:t>www.stkprochlapy.cz,</a:t>
            </a:r>
            <a:endParaRPr lang="cs-CZ" sz="2700" dirty="0"/>
          </a:p>
          <a:p>
            <a:pPr lvl="1"/>
            <a:r>
              <a:rPr lang="cs-CZ" sz="2700" i="1" dirty="0" smtClean="0"/>
              <a:t>„</a:t>
            </a:r>
            <a:r>
              <a:rPr lang="cs-CZ" sz="2700" i="1" dirty="0"/>
              <a:t>Až se chlapi začnou starat o </a:t>
            </a:r>
            <a:r>
              <a:rPr lang="cs-CZ" sz="2700" i="1" dirty="0" smtClean="0"/>
              <a:t>své zdraví</a:t>
            </a:r>
          </a:p>
          <a:p>
            <a:pPr marL="457200" lvl="1" indent="0">
              <a:buNone/>
            </a:pPr>
            <a:r>
              <a:rPr lang="cs-CZ" sz="2700" i="1" dirty="0"/>
              <a:t> </a:t>
            </a:r>
            <a:r>
              <a:rPr lang="cs-CZ" sz="2700" i="1" dirty="0" smtClean="0"/>
              <a:t>  jako </a:t>
            </a:r>
            <a:r>
              <a:rPr lang="cs-CZ" sz="2700" i="1" dirty="0"/>
              <a:t>o </a:t>
            </a:r>
            <a:r>
              <a:rPr lang="cs-CZ" sz="2700" i="1" dirty="0" smtClean="0"/>
              <a:t>auta, budeme mít vyhráno!“</a:t>
            </a:r>
          </a:p>
          <a:p>
            <a:pPr lvl="1"/>
            <a:r>
              <a:rPr lang="cs-CZ" sz="2700" dirty="0" smtClean="0"/>
              <a:t>upozorňuje na důležitost preventivních prohlídek.</a:t>
            </a:r>
            <a:endParaRPr lang="cs-CZ" sz="2700" i="1" dirty="0" smtClean="0"/>
          </a:p>
          <a:p>
            <a:pPr marL="201168" lvl="1" indent="0">
              <a:buNone/>
            </a:pPr>
            <a:endParaRPr lang="cs-CZ" sz="2700" i="1" dirty="0" smtClean="0"/>
          </a:p>
          <a:p>
            <a:r>
              <a:rPr lang="cs-CZ" sz="2700" b="1" u="sng" dirty="0"/>
              <a:t>Měsíc </a:t>
            </a:r>
            <a:r>
              <a:rPr lang="cs-CZ" sz="2700" b="1" u="sng" dirty="0" smtClean="0"/>
              <a:t>raka</a:t>
            </a:r>
          </a:p>
          <a:p>
            <a:pPr lvl="1"/>
            <a:r>
              <a:rPr lang="cs-CZ" sz="2700" dirty="0" smtClean="0"/>
              <a:t>www.mesicraka.cz,</a:t>
            </a:r>
          </a:p>
          <a:p>
            <a:pPr lvl="1"/>
            <a:r>
              <a:rPr lang="cs-CZ" sz="2700" dirty="0" smtClean="0"/>
              <a:t>kampaň za prevenci rakoviny děložního čípku,</a:t>
            </a:r>
          </a:p>
          <a:p>
            <a:pPr lvl="1"/>
            <a:r>
              <a:rPr lang="cs-CZ" sz="2700" dirty="0" smtClean="0"/>
              <a:t>probíhá </a:t>
            </a:r>
            <a:r>
              <a:rPr lang="cs-CZ" sz="2700" dirty="0"/>
              <a:t>v době </a:t>
            </a:r>
            <a:r>
              <a:rPr lang="cs-CZ" sz="2700" dirty="0" err="1"/>
              <a:t>horoskopového</a:t>
            </a:r>
            <a:r>
              <a:rPr lang="cs-CZ" sz="2700" dirty="0"/>
              <a:t> znamení </a:t>
            </a:r>
            <a:r>
              <a:rPr lang="cs-CZ" sz="2700" dirty="0" smtClean="0"/>
              <a:t>raka</a:t>
            </a:r>
          </a:p>
          <a:p>
            <a:pPr marL="457200" lvl="1" indent="0">
              <a:buNone/>
            </a:pPr>
            <a:r>
              <a:rPr lang="cs-CZ" sz="2700" dirty="0" smtClean="0"/>
              <a:t>  22.6</a:t>
            </a:r>
            <a:r>
              <a:rPr lang="cs-CZ" sz="2700" dirty="0"/>
              <a:t>. – 22.7.</a:t>
            </a:r>
          </a:p>
          <a:p>
            <a:pPr marL="201168" lvl="1" indent="0">
              <a:buNone/>
            </a:pPr>
            <a:endParaRPr lang="cs-CZ" sz="24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673" y="2097064"/>
            <a:ext cx="3048000" cy="12192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1057904" y="2937541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3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00" y="4786794"/>
            <a:ext cx="1830471" cy="183047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0561364" y="6247933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</a:t>
            </a:r>
            <a:r>
              <a:rPr lang="cs-CZ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9213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427" y="386698"/>
            <a:ext cx="11668258" cy="147857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Projekty s tématikou onkologické prevence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3005" y="1865268"/>
            <a:ext cx="10017101" cy="4178345"/>
          </a:xfrm>
        </p:spPr>
        <p:txBody>
          <a:bodyPr>
            <a:normAutofit/>
          </a:bodyPr>
          <a:lstStyle/>
          <a:p>
            <a:r>
              <a:rPr lang="cs-CZ" sz="2700" b="1" u="sng" dirty="0"/>
              <a:t>Liga proti rakovině </a:t>
            </a:r>
            <a:endParaRPr lang="cs-CZ" sz="2700" b="1" u="sng" dirty="0" smtClean="0"/>
          </a:p>
          <a:p>
            <a:pPr lvl="1"/>
            <a:r>
              <a:rPr lang="cs-CZ" sz="2700" dirty="0" smtClean="0"/>
              <a:t>www.lpr.cz,</a:t>
            </a:r>
            <a:endParaRPr lang="cs-CZ" sz="2700" dirty="0"/>
          </a:p>
          <a:p>
            <a:pPr lvl="1"/>
            <a:r>
              <a:rPr lang="cs-CZ" sz="2700" dirty="0" smtClean="0"/>
              <a:t>cíl: je prevence </a:t>
            </a:r>
            <a:r>
              <a:rPr lang="cs-CZ" sz="2700" dirty="0"/>
              <a:t>nádorových </a:t>
            </a:r>
            <a:r>
              <a:rPr lang="cs-CZ" sz="2700" dirty="0" smtClean="0"/>
              <a:t>onemocnění a výchova </a:t>
            </a:r>
            <a:r>
              <a:rPr lang="cs-CZ" sz="2700" dirty="0"/>
              <a:t>ke zdravému způsobu života,</a:t>
            </a:r>
          </a:p>
          <a:p>
            <a:pPr lvl="1"/>
            <a:r>
              <a:rPr lang="cs-CZ" sz="2700" dirty="0"/>
              <a:t>zlepšení kvality života </a:t>
            </a:r>
            <a:r>
              <a:rPr lang="cs-CZ" sz="2700" dirty="0" smtClean="0"/>
              <a:t>onkologických</a:t>
            </a:r>
          </a:p>
          <a:p>
            <a:pPr marL="457200" lvl="1" indent="0">
              <a:buNone/>
            </a:pPr>
            <a:r>
              <a:rPr lang="cs-CZ" sz="2700" dirty="0"/>
              <a:t> </a:t>
            </a:r>
            <a:r>
              <a:rPr lang="cs-CZ" sz="2700" dirty="0" smtClean="0"/>
              <a:t>  pacientů</a:t>
            </a:r>
            <a:r>
              <a:rPr lang="cs-CZ" sz="2700" dirty="0"/>
              <a:t>,</a:t>
            </a:r>
          </a:p>
          <a:p>
            <a:pPr lvl="1"/>
            <a:r>
              <a:rPr lang="cs-CZ" sz="2700" dirty="0"/>
              <a:t>podpora onkologického </a:t>
            </a:r>
            <a:r>
              <a:rPr lang="cs-CZ" sz="2700" dirty="0" smtClean="0"/>
              <a:t>výzkumu</a:t>
            </a:r>
          </a:p>
          <a:p>
            <a:pPr marL="457200" lvl="1" indent="0">
              <a:buNone/>
            </a:pPr>
            <a:r>
              <a:rPr lang="cs-CZ" sz="2700" dirty="0"/>
              <a:t> </a:t>
            </a:r>
            <a:r>
              <a:rPr lang="cs-CZ" sz="2700" dirty="0" smtClean="0"/>
              <a:t>  onkologických </a:t>
            </a:r>
            <a:r>
              <a:rPr lang="cs-CZ" sz="2700" dirty="0"/>
              <a:t>pracovišť</a:t>
            </a:r>
            <a:r>
              <a:rPr lang="cs-CZ" sz="2400" dirty="0" smtClean="0"/>
              <a:t>.</a:t>
            </a:r>
            <a:endParaRPr lang="cs-CZ" sz="2400" b="1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450" y="3988295"/>
            <a:ext cx="2215314" cy="217223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917764" y="5791201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9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175" y="365125"/>
            <a:ext cx="11772899" cy="1325563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projekty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kampaně a neziskové organizace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690138" cy="4703763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SEZNAM SE </a:t>
            </a:r>
            <a:r>
              <a:rPr lang="cs-CZ" b="1" u="sng" dirty="0"/>
              <a:t>BEZPEČNĚ </a:t>
            </a:r>
          </a:p>
          <a:p>
            <a:pPr lvl="1"/>
            <a:r>
              <a:rPr lang="cs-CZ" sz="2800" dirty="0" smtClean="0"/>
              <a:t>www.seznamsebezpecne.cz,</a:t>
            </a:r>
          </a:p>
          <a:p>
            <a:pPr lvl="1"/>
            <a:r>
              <a:rPr lang="cs-CZ" sz="2800" dirty="0"/>
              <a:t>u</a:t>
            </a:r>
            <a:r>
              <a:rPr lang="cs-CZ" sz="2800" dirty="0" smtClean="0"/>
              <a:t>pozorňuje na nástrahy internetu </a:t>
            </a:r>
            <a:r>
              <a:rPr lang="cs-CZ" sz="2800" dirty="0"/>
              <a:t>a </a:t>
            </a:r>
            <a:r>
              <a:rPr lang="cs-CZ" sz="2800" dirty="0" smtClean="0"/>
              <a:t>nebezpečí</a:t>
            </a:r>
          </a:p>
          <a:p>
            <a:pPr lvl="1"/>
            <a:r>
              <a:rPr lang="cs-CZ" sz="2800" dirty="0" smtClean="0"/>
              <a:t>filmy, spoty, knihy, výjezdy do škol.</a:t>
            </a:r>
          </a:p>
          <a:p>
            <a:pPr lvl="1"/>
            <a:endParaRPr lang="cs-CZ" sz="2800" dirty="0" smtClean="0"/>
          </a:p>
          <a:p>
            <a:r>
              <a:rPr lang="cs-CZ" b="1" u="sng" dirty="0" smtClean="0"/>
              <a:t>E-Bezpečí</a:t>
            </a:r>
          </a:p>
          <a:p>
            <a:pPr lvl="1"/>
            <a:r>
              <a:rPr lang="cs-CZ" sz="2800" dirty="0" smtClean="0"/>
              <a:t>www.e-bezpeci.cz,</a:t>
            </a:r>
            <a:endParaRPr lang="cs-CZ" sz="2800" dirty="0"/>
          </a:p>
          <a:p>
            <a:pPr lvl="1"/>
            <a:r>
              <a:rPr lang="pt-BR" sz="2800" dirty="0" smtClean="0"/>
              <a:t>prevenc</a:t>
            </a:r>
            <a:r>
              <a:rPr lang="cs-CZ" sz="2800" dirty="0" smtClean="0"/>
              <a:t>e</a:t>
            </a:r>
            <a:r>
              <a:rPr lang="pt-BR" sz="2800" dirty="0" smtClean="0"/>
              <a:t>, </a:t>
            </a:r>
            <a:r>
              <a:rPr lang="pt-BR" sz="2800" dirty="0"/>
              <a:t>vzdělávání, </a:t>
            </a:r>
            <a:r>
              <a:rPr lang="pt-BR" sz="2800" dirty="0" smtClean="0"/>
              <a:t>výzkum,</a:t>
            </a:r>
            <a:endParaRPr lang="cs-CZ" sz="2800" dirty="0" smtClean="0"/>
          </a:p>
          <a:p>
            <a:pPr marL="457200" lvl="1" indent="0">
              <a:buNone/>
            </a:pPr>
            <a:r>
              <a:rPr lang="cs-CZ" sz="2800" dirty="0" smtClean="0"/>
              <a:t>  </a:t>
            </a:r>
            <a:r>
              <a:rPr lang="pt-BR" sz="2800" dirty="0" smtClean="0"/>
              <a:t>intervenci </a:t>
            </a:r>
            <a:r>
              <a:rPr lang="pt-BR" sz="2800" dirty="0"/>
              <a:t>a osvětu spojenou </a:t>
            </a:r>
            <a:r>
              <a:rPr lang="pt-BR" sz="2800" dirty="0" smtClean="0"/>
              <a:t>rizikovým</a:t>
            </a:r>
            <a:endParaRPr lang="cs-CZ" sz="2800" dirty="0"/>
          </a:p>
          <a:p>
            <a:pPr marL="457200" lvl="1" indent="0">
              <a:buNone/>
            </a:pPr>
            <a:r>
              <a:rPr lang="cs-CZ" sz="2800" dirty="0" smtClean="0"/>
              <a:t>  </a:t>
            </a:r>
            <a:r>
              <a:rPr lang="pt-BR" sz="2800" dirty="0" smtClean="0"/>
              <a:t>chováním </a:t>
            </a:r>
            <a:r>
              <a:rPr lang="pt-BR" sz="2800" dirty="0"/>
              <a:t>na </a:t>
            </a:r>
            <a:r>
              <a:rPr lang="pt-BR" sz="2800" dirty="0" smtClean="0"/>
              <a:t>internetu</a:t>
            </a:r>
            <a:r>
              <a:rPr lang="cs-CZ" sz="2800" dirty="0" smtClean="0"/>
              <a:t>.</a:t>
            </a:r>
            <a:endParaRPr lang="cs-CZ" sz="2800" b="1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423" y="1888338"/>
            <a:ext cx="2891452" cy="146752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608" y="5292963"/>
            <a:ext cx="3971880" cy="93456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1029293" y="3418573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6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872261" y="6294991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41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2338"/>
          </a:xfrm>
        </p:spPr>
        <p:txBody>
          <a:bodyPr>
            <a:normAutofit/>
          </a:bodyPr>
          <a:lstStyle/>
          <a:p>
            <a:r>
              <a:rPr lang="cs-CZ" b="1" u="sng" dirty="0" err="1" smtClean="0"/>
              <a:t>Anabell</a:t>
            </a:r>
            <a:endParaRPr lang="cs-CZ" b="1" u="sng" dirty="0" smtClean="0"/>
          </a:p>
          <a:p>
            <a:pPr lvl="1"/>
            <a:r>
              <a:rPr lang="cs-CZ" sz="2800" dirty="0" smtClean="0"/>
              <a:t>www.anabell.cz,</a:t>
            </a:r>
            <a:endParaRPr lang="cs-CZ" sz="2800" dirty="0"/>
          </a:p>
          <a:p>
            <a:pPr lvl="1"/>
            <a:r>
              <a:rPr lang="pl-PL" sz="2800" dirty="0" smtClean="0"/>
              <a:t>pomoc </a:t>
            </a:r>
            <a:r>
              <a:rPr lang="pl-PL" sz="2800" dirty="0"/>
              <a:t>a podpora </a:t>
            </a:r>
            <a:r>
              <a:rPr lang="pl-PL" sz="2800" dirty="0" smtClean="0"/>
              <a:t>osobám</a:t>
            </a:r>
          </a:p>
          <a:p>
            <a:pPr marL="457200" lvl="1" indent="0">
              <a:buNone/>
            </a:pPr>
            <a:r>
              <a:rPr lang="pl-PL" sz="2800" dirty="0"/>
              <a:t> </a:t>
            </a:r>
            <a:r>
              <a:rPr lang="pl-PL" sz="2800" dirty="0" smtClean="0"/>
              <a:t> s poruchami příjmu potravy.</a:t>
            </a:r>
          </a:p>
          <a:p>
            <a:pPr marL="457200" lvl="1" indent="0">
              <a:buNone/>
            </a:pPr>
            <a:endParaRPr lang="pl-PL" sz="2800" dirty="0" smtClean="0"/>
          </a:p>
          <a:p>
            <a:r>
              <a:rPr lang="cs-CZ" b="1" u="sng" dirty="0" smtClean="0"/>
              <a:t>Stárněme úspěšně</a:t>
            </a:r>
          </a:p>
          <a:p>
            <a:pPr lvl="1"/>
            <a:r>
              <a:rPr lang="cs-CZ" sz="2800" dirty="0" smtClean="0"/>
              <a:t>www.starneme-uspesne.cz,</a:t>
            </a:r>
          </a:p>
          <a:p>
            <a:pPr lvl="1"/>
            <a:r>
              <a:rPr lang="cs-CZ" sz="2800" dirty="0"/>
              <a:t>c</a:t>
            </a:r>
            <a:r>
              <a:rPr lang="cs-CZ" sz="2800" dirty="0" smtClean="0"/>
              <a:t>íl: informovat laickou </a:t>
            </a:r>
            <a:r>
              <a:rPr lang="cs-CZ" sz="2800" dirty="0"/>
              <a:t>veřejnosti </a:t>
            </a:r>
            <a:r>
              <a:rPr lang="cs-CZ" sz="2800" dirty="0" smtClean="0"/>
              <a:t>o </a:t>
            </a:r>
            <a:r>
              <a:rPr lang="cs-CZ" sz="2800" dirty="0"/>
              <a:t>vlivu životního stylu na zdraví jedince, o procesu zdravého stárnutí s maximálním zachováním kondice a soběstačnosti</a:t>
            </a:r>
            <a:r>
              <a:rPr lang="cs-CZ" sz="2800" dirty="0" smtClean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191" y="2497137"/>
            <a:ext cx="4279609" cy="955759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7175" y="365125"/>
            <a:ext cx="11772899" cy="1325563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projekty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kampaně a neziskové organizace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610455" y="3452896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2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ČIPA</a:t>
            </a:r>
            <a:r>
              <a:rPr lang="cs-CZ" dirty="0"/>
              <a:t> (Česká iniciativa pro astma</a:t>
            </a:r>
            <a:r>
              <a:rPr lang="cs-CZ" dirty="0" smtClean="0"/>
              <a:t>)</a:t>
            </a:r>
          </a:p>
          <a:p>
            <a:pPr lvl="1"/>
            <a:r>
              <a:rPr lang="cs-CZ" sz="2800" dirty="0" smtClean="0"/>
              <a:t>www.cipa.cz,</a:t>
            </a:r>
            <a:endParaRPr lang="cs-CZ" sz="2800" dirty="0"/>
          </a:p>
          <a:p>
            <a:pPr lvl="1"/>
            <a:r>
              <a:rPr lang="cs-CZ" sz="2800" dirty="0"/>
              <a:t>c</a:t>
            </a:r>
            <a:r>
              <a:rPr lang="cs-CZ" sz="2800" dirty="0" smtClean="0"/>
              <a:t>íl: </a:t>
            </a:r>
            <a:r>
              <a:rPr lang="cs-CZ" sz="2800" dirty="0"/>
              <a:t>informovat </a:t>
            </a:r>
            <a:r>
              <a:rPr lang="cs-CZ" sz="2800" dirty="0" smtClean="0"/>
              <a:t>veřejnost </a:t>
            </a:r>
            <a:r>
              <a:rPr lang="cs-CZ" sz="2800" dirty="0"/>
              <a:t>o </a:t>
            </a:r>
            <a:r>
              <a:rPr lang="cs-CZ" sz="2800" dirty="0" smtClean="0"/>
              <a:t>nových poznatcích</a:t>
            </a:r>
            <a:endParaRPr lang="cs-CZ" sz="2800" dirty="0"/>
          </a:p>
          <a:p>
            <a:pPr marL="457200" lvl="1" indent="0">
              <a:buNone/>
            </a:pPr>
            <a:r>
              <a:rPr lang="cs-CZ" sz="2800" dirty="0" smtClean="0"/>
              <a:t>   v </a:t>
            </a:r>
            <a:r>
              <a:rPr lang="cs-CZ" sz="2800" dirty="0"/>
              <a:t>diagnostice, prevenci a léčbě astmatu</a:t>
            </a:r>
            <a:r>
              <a:rPr lang="cs-CZ" sz="2800" dirty="0" smtClean="0"/>
              <a:t>.</a:t>
            </a:r>
            <a:endParaRPr lang="cs-CZ" sz="2800" b="1" dirty="0" smtClean="0"/>
          </a:p>
          <a:p>
            <a:endParaRPr lang="cs-CZ" b="1" dirty="0" smtClean="0"/>
          </a:p>
          <a:p>
            <a:r>
              <a:rPr lang="cs-CZ" b="1" u="sng" dirty="0" smtClean="0"/>
              <a:t>Mysli </a:t>
            </a:r>
            <a:r>
              <a:rPr lang="cs-CZ" b="1" u="sng" dirty="0"/>
              <a:t>na mě včas…</a:t>
            </a:r>
          </a:p>
          <a:p>
            <a:pPr lvl="1"/>
            <a:r>
              <a:rPr lang="cs-CZ" sz="2800" dirty="0" smtClean="0"/>
              <a:t>www.szu.cz/tema/podpora-zdravi/projekt-mysli-na-mne-vcas</a:t>
            </a:r>
          </a:p>
          <a:p>
            <a:pPr lvl="1"/>
            <a:r>
              <a:rPr lang="cs-CZ" sz="2800" dirty="0"/>
              <a:t>cíl: prevence vrozených vývojových vad.</a:t>
            </a:r>
          </a:p>
          <a:p>
            <a:pPr lvl="1"/>
            <a:endParaRPr lang="cs-CZ" sz="2800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071" y="2283619"/>
            <a:ext cx="1428750" cy="9144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071" y="5131768"/>
            <a:ext cx="1351725" cy="1351725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257175" y="365125"/>
            <a:ext cx="11772899" cy="1325563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projekty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kampaně a neziskové organizace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0523753" y="2828687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9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523753" y="6152056"/>
            <a:ext cx="860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74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HOBIT</a:t>
            </a:r>
            <a:r>
              <a:rPr lang="cs-CZ" dirty="0" smtClean="0"/>
              <a:t> (Hodina </a:t>
            </a:r>
            <a:r>
              <a:rPr lang="cs-CZ" dirty="0"/>
              <a:t>B</a:t>
            </a:r>
            <a:r>
              <a:rPr lang="cs-CZ" dirty="0" smtClean="0"/>
              <a:t>iologie pro </a:t>
            </a:r>
            <a:r>
              <a:rPr lang="cs-CZ" dirty="0"/>
              <a:t>Ž</a:t>
            </a:r>
            <a:r>
              <a:rPr lang="cs-CZ" dirty="0" smtClean="0"/>
              <a:t>ivot)</a:t>
            </a:r>
          </a:p>
          <a:p>
            <a:pPr lvl="1"/>
            <a:r>
              <a:rPr lang="cs-CZ" sz="2800" dirty="0" smtClean="0"/>
              <a:t>www.projekthobit.cz,</a:t>
            </a:r>
          </a:p>
          <a:p>
            <a:pPr lvl="1"/>
            <a:r>
              <a:rPr lang="cs-CZ" sz="2800" dirty="0" smtClean="0"/>
              <a:t>cíl: předat žákům jednoduché informace,</a:t>
            </a:r>
          </a:p>
          <a:p>
            <a:pPr marL="457200" lvl="1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které </a:t>
            </a:r>
            <a:r>
              <a:rPr lang="cs-CZ" sz="2800" dirty="0"/>
              <a:t>vedou k záchraně života při </a:t>
            </a:r>
            <a:r>
              <a:rPr lang="cs-CZ" sz="2800" dirty="0" smtClean="0"/>
              <a:t>vzniku</a:t>
            </a:r>
          </a:p>
          <a:p>
            <a:pPr marL="457200" lvl="1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</a:t>
            </a:r>
            <a:r>
              <a:rPr lang="cs-CZ" sz="2800" dirty="0" err="1" smtClean="0"/>
              <a:t>cerebro</a:t>
            </a:r>
            <a:r>
              <a:rPr lang="cs-CZ" sz="2800" dirty="0" smtClean="0"/>
              <a:t>- </a:t>
            </a:r>
            <a:r>
              <a:rPr lang="cs-CZ" sz="2800" dirty="0"/>
              <a:t>a kardiovaskulárních </a:t>
            </a:r>
            <a:r>
              <a:rPr lang="cs-CZ" sz="2800" dirty="0" smtClean="0"/>
              <a:t>onemocnění</a:t>
            </a:r>
            <a:r>
              <a:rPr lang="cs-CZ" sz="2800" dirty="0"/>
              <a:t>,</a:t>
            </a:r>
            <a:endParaRPr lang="cs-CZ" sz="2800" dirty="0" smtClean="0"/>
          </a:p>
          <a:p>
            <a:pPr lvl="1"/>
            <a:r>
              <a:rPr lang="cs-CZ" sz="2800" dirty="0"/>
              <a:t>s</a:t>
            </a:r>
            <a:r>
              <a:rPr lang="cs-CZ" sz="2800" dirty="0" smtClean="0"/>
              <a:t>chéma edukační hodiny: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0617" y="2453616"/>
            <a:ext cx="1824941" cy="168976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802557" y="3774044"/>
            <a:ext cx="860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11</a:t>
            </a:r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7175" y="365125"/>
            <a:ext cx="11772899" cy="1325563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projekty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kampaně a neziskové organizace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273" y="4622324"/>
            <a:ext cx="8486775" cy="188595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0064369" y="6176963"/>
            <a:ext cx="860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47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Škola podporující zdraví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720388" cy="5032375"/>
          </a:xfrm>
        </p:spPr>
        <p:txBody>
          <a:bodyPr>
            <a:noAutofit/>
          </a:bodyPr>
          <a:lstStyle/>
          <a:p>
            <a:r>
              <a:rPr lang="cs-CZ" dirty="0" smtClean="0"/>
              <a:t>Projekt sdružující školy, které vnímají zdraví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jako výsledek vzájemného působení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bio </a:t>
            </a:r>
            <a:r>
              <a:rPr lang="cs-CZ" dirty="0"/>
              <a:t>– psycho – </a:t>
            </a:r>
            <a:r>
              <a:rPr lang="cs-CZ" dirty="0" smtClean="0"/>
              <a:t>sociálních faktorů.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Rozvinutí těchto faktorů pomocí respektu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k</a:t>
            </a:r>
            <a:r>
              <a:rPr lang="cs-CZ" dirty="0"/>
              <a:t> přirozeným potřebám jednotlivce, </a:t>
            </a:r>
            <a:r>
              <a:rPr lang="cs-CZ" dirty="0" smtClean="0"/>
              <a:t>podporou</a:t>
            </a:r>
          </a:p>
          <a:p>
            <a:pPr marL="0" indent="0">
              <a:buNone/>
            </a:pPr>
            <a:r>
              <a:rPr lang="cs-CZ" dirty="0" smtClean="0"/>
              <a:t>   komunikace</a:t>
            </a:r>
            <a:r>
              <a:rPr lang="cs-CZ" dirty="0"/>
              <a:t>, </a:t>
            </a:r>
            <a:r>
              <a:rPr lang="cs-CZ" dirty="0" smtClean="0"/>
              <a:t>spolupráce ad.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064" y="3939854"/>
            <a:ext cx="2092861" cy="214814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792650" y="5853602"/>
            <a:ext cx="860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63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</TotalTime>
  <Words>681</Words>
  <Application>Microsoft Office PowerPoint</Application>
  <PresentationFormat>Vlastní</PresentationFormat>
  <Paragraphs>140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Programy podpory zdraví ve školním prostředí</vt:lpstr>
      <vt:lpstr>Projekty s tématikou onkologické prevence</vt:lpstr>
      <vt:lpstr>Projekty s tématikou onkologické prevence</vt:lpstr>
      <vt:lpstr>Projekty s tématikou onkologické prevence</vt:lpstr>
      <vt:lpstr>Další projekty, kampaně a neziskové organizace</vt:lpstr>
      <vt:lpstr>Další projekty, kampaně a neziskové organizace</vt:lpstr>
      <vt:lpstr>Další projekty, kampaně a neziskové organizace</vt:lpstr>
      <vt:lpstr>Další projekty, kampaně a neziskové organizace</vt:lpstr>
      <vt:lpstr>Škola podporující zdraví</vt:lpstr>
      <vt:lpstr>Škola podporující zdraví</vt:lpstr>
      <vt:lpstr>Škola podporující zdraví</vt:lpstr>
      <vt:lpstr>Zásady a pilíře základní a střední školy podporující zdraví</vt:lpstr>
      <vt:lpstr>Seznam použitých zdrojů</vt:lpstr>
      <vt:lpstr>Seznam použitých zdrojů k obrázkům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Programy podpory zdraví ve školním prostředí</dc:title>
  <dc:creator>boruvkatka</dc:creator>
  <cp:lastModifiedBy>Reissmannova</cp:lastModifiedBy>
  <cp:revision>30</cp:revision>
  <dcterms:created xsi:type="dcterms:W3CDTF">2018-03-16T20:06:43Z</dcterms:created>
  <dcterms:modified xsi:type="dcterms:W3CDTF">2018-04-05T10:35:42Z</dcterms:modified>
</cp:coreProperties>
</file>