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19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98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9812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198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9709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743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476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948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26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31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63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25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41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69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22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06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C7398-B44F-4572-AF88-C4D638A268C8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5699A8-8759-43F1-ABC5-49CA9B3A7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07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Dětská hra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94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Dětská hra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si děti hrají?</a:t>
            </a:r>
          </a:p>
          <a:p>
            <a:r>
              <a:rPr lang="cs-CZ" dirty="0"/>
              <a:t>Rozvíjí dětskou představivost, komunikační dovednosti, sociální schopnosti</a:t>
            </a:r>
          </a:p>
          <a:p>
            <a:r>
              <a:rPr lang="cs-CZ" dirty="0"/>
              <a:t>Hra je přirozená jak pro dítě, tak pro dospělého</a:t>
            </a:r>
          </a:p>
          <a:p>
            <a:r>
              <a:rPr lang="cs-CZ" dirty="0"/>
              <a:t>To jak hru dítě v dospělosti bude vnímat závisí na okolí a rodině</a:t>
            </a:r>
          </a:p>
          <a:p>
            <a:r>
              <a:rPr lang="cs-CZ" dirty="0"/>
              <a:t>Hra slouží i jako terapie i jako diagnostický nástroj (</a:t>
            </a:r>
            <a:r>
              <a:rPr lang="cs-CZ" dirty="0" err="1"/>
              <a:t>scénotest</a:t>
            </a:r>
            <a:r>
              <a:rPr lang="cs-CZ" dirty="0"/>
              <a:t>)</a:t>
            </a:r>
          </a:p>
          <a:p>
            <a:r>
              <a:rPr lang="cs-CZ" dirty="0"/>
              <a:t>Výběr hračky podle pohlaví?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 dospělé se dnes ze hry stává předmět komercionalizace a neplní tak svůj původní smysl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95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Scénotest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384" y="1825625"/>
            <a:ext cx="6529807" cy="4351338"/>
          </a:xfrm>
        </p:spPr>
      </p:pic>
    </p:spTree>
    <p:extLst>
      <p:ext uri="{BB962C8B-B14F-4D97-AF65-F5344CB8AC3E}">
        <p14:creationId xmlns:p14="http://schemas.microsoft.com/office/powerpoint/2010/main" val="252656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Podle </a:t>
            </a:r>
            <a:r>
              <a:rPr lang="cs-CZ" dirty="0" err="1" smtClean="0"/>
              <a:t>Fontany</a:t>
            </a:r>
            <a:r>
              <a:rPr lang="cs-CZ" dirty="0" smtClean="0"/>
              <a:t> (2003):</a:t>
            </a:r>
          </a:p>
          <a:p>
            <a:r>
              <a:rPr lang="cs-CZ" dirty="0" smtClean="0"/>
              <a:t>1. Senzomotorická hra </a:t>
            </a:r>
            <a:r>
              <a:rPr lang="cs-CZ" smtClean="0"/>
              <a:t>(0-1 rok)</a:t>
            </a:r>
            <a:endParaRPr lang="cs-CZ" dirty="0" smtClean="0"/>
          </a:p>
          <a:p>
            <a:pPr lvl="1"/>
            <a:r>
              <a:rPr lang="cs-CZ" dirty="0" smtClean="0"/>
              <a:t>Zkoumání a manipulace s předměty  v rámci pohybu a všech smyslů</a:t>
            </a:r>
          </a:p>
          <a:p>
            <a:pPr lvl="2"/>
            <a:r>
              <a:rPr lang="cs-CZ" dirty="0" smtClean="0"/>
              <a:t>Strkání do úst, házení, třesení</a:t>
            </a:r>
          </a:p>
          <a:p>
            <a:r>
              <a:rPr lang="cs-CZ" dirty="0" smtClean="0"/>
              <a:t>2. </a:t>
            </a:r>
            <a:r>
              <a:rPr lang="cs-CZ" dirty="0"/>
              <a:t>P</a:t>
            </a:r>
            <a:r>
              <a:rPr lang="cs-CZ" dirty="0" smtClean="0"/>
              <a:t>ředstíravá hra (okolo 2 let)</a:t>
            </a:r>
          </a:p>
          <a:p>
            <a:pPr lvl="1"/>
            <a:r>
              <a:rPr lang="cs-CZ" dirty="0" smtClean="0"/>
              <a:t>Využití předmětu k jejich obvyklému účelu, ale v předstírané kapacitě</a:t>
            </a:r>
          </a:p>
          <a:p>
            <a:pPr lvl="2"/>
            <a:r>
              <a:rPr lang="cs-CZ" dirty="0" smtClean="0"/>
              <a:t>Hřebínek pro panenku používá pro sebe, je orientováno na své tělo</a:t>
            </a:r>
          </a:p>
          <a:p>
            <a:r>
              <a:rPr lang="cs-CZ" dirty="0" smtClean="0"/>
              <a:t>3. Reorientace k objektům (později okolo 2 let)</a:t>
            </a:r>
          </a:p>
          <a:p>
            <a:pPr lvl="1"/>
            <a:r>
              <a:rPr lang="cs-CZ" dirty="0" smtClean="0"/>
              <a:t>Dítě zaměřuje předstíravou hru k jiné hračce či člověku</a:t>
            </a:r>
          </a:p>
          <a:p>
            <a:pPr lvl="2"/>
            <a:r>
              <a:rPr lang="cs-CZ" dirty="0" smtClean="0"/>
              <a:t>Užívá lžičku pro panenky ke krmení panenky, hřebínkem pro panenky češe mamince vlasy </a:t>
            </a:r>
          </a:p>
          <a:p>
            <a:pPr lvl="2"/>
            <a:r>
              <a:rPr lang="cs-CZ" dirty="0" smtClean="0"/>
              <a:t>Tlačí kočárek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34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000" y="300446"/>
            <a:ext cx="10233800" cy="5876517"/>
          </a:xfrm>
        </p:spPr>
        <p:txBody>
          <a:bodyPr/>
          <a:lstStyle/>
          <a:p>
            <a:r>
              <a:rPr lang="cs-CZ" dirty="0" smtClean="0"/>
              <a:t>4. Náhražková předstíravá hra ( 2-3 roky)</a:t>
            </a:r>
          </a:p>
          <a:p>
            <a:pPr lvl="1"/>
            <a:r>
              <a:rPr lang="cs-CZ" dirty="0" smtClean="0"/>
              <a:t>Dítě užívá předměty k něčemu jinému než jsou </a:t>
            </a:r>
          </a:p>
          <a:p>
            <a:pPr lvl="2"/>
            <a:r>
              <a:rPr lang="cs-CZ" dirty="0" smtClean="0"/>
              <a:t>Krabička je auto</a:t>
            </a:r>
          </a:p>
          <a:p>
            <a:r>
              <a:rPr lang="cs-CZ" dirty="0" smtClean="0"/>
              <a:t>5. </a:t>
            </a:r>
            <a:r>
              <a:rPr lang="cs-CZ" dirty="0" err="1" smtClean="0"/>
              <a:t>Sociodramatická</a:t>
            </a:r>
            <a:r>
              <a:rPr lang="cs-CZ" dirty="0" smtClean="0"/>
              <a:t> hra (okolo 5 let)</a:t>
            </a:r>
          </a:p>
          <a:p>
            <a:pPr lvl="1"/>
            <a:r>
              <a:rPr lang="cs-CZ" dirty="0" smtClean="0"/>
              <a:t>námětové hry</a:t>
            </a:r>
          </a:p>
          <a:p>
            <a:pPr lvl="1"/>
            <a:r>
              <a:rPr lang="cs-CZ" dirty="0" smtClean="0"/>
              <a:t>Děti si hrají na někoho jiného, napodobují rodiče</a:t>
            </a:r>
          </a:p>
          <a:p>
            <a:pPr lvl="2"/>
            <a:r>
              <a:rPr lang="cs-CZ" dirty="0" smtClean="0"/>
              <a:t>Hra na doktora, matku, otce</a:t>
            </a:r>
          </a:p>
          <a:p>
            <a:r>
              <a:rPr lang="cs-CZ" dirty="0" smtClean="0"/>
              <a:t>6. Uvědomění rolí (okolo 6 roku)</a:t>
            </a:r>
          </a:p>
          <a:p>
            <a:pPr lvl="1"/>
            <a:r>
              <a:rPr lang="cs-CZ" dirty="0" smtClean="0"/>
              <a:t>Uvědoměle si hraje a ostatním dává role</a:t>
            </a:r>
          </a:p>
          <a:p>
            <a:r>
              <a:rPr lang="cs-CZ" dirty="0" smtClean="0"/>
              <a:t>7. Hry s pravidly (7-…)</a:t>
            </a:r>
          </a:p>
          <a:p>
            <a:pPr lvl="1"/>
            <a:r>
              <a:rPr lang="cs-CZ" dirty="0" smtClean="0"/>
              <a:t>Děti nahrazují dosavadní předstírané hry hrami se stanovenými pravidly</a:t>
            </a:r>
          </a:p>
          <a:p>
            <a:pPr lvl="1"/>
            <a:r>
              <a:rPr lang="cs-CZ" dirty="0" smtClean="0"/>
              <a:t>Hry s pravidly mají význam i pro dodržování společenské smlouvy</a:t>
            </a:r>
          </a:p>
          <a:p>
            <a:pPr lvl="1"/>
            <a:r>
              <a:rPr lang="cs-CZ" dirty="0" smtClean="0"/>
              <a:t>Postupně dochází k soutěžení u dětí, přechází ve sport</a:t>
            </a:r>
          </a:p>
          <a:p>
            <a:pPr lvl="1"/>
            <a:endParaRPr lang="cs-CZ" dirty="0" smtClean="0"/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2234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hračky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Hračky mají význam pro citovou rovnováhu dítěte</a:t>
            </a:r>
          </a:p>
          <a:p>
            <a:r>
              <a:rPr lang="cs-CZ" dirty="0" smtClean="0"/>
              <a:t>Oblíbená hračka se stává tzv. tranzitní (medvídek, panenka)</a:t>
            </a:r>
          </a:p>
          <a:p>
            <a:pPr lvl="1"/>
            <a:r>
              <a:rPr lang="cs-CZ" dirty="0" smtClean="0"/>
              <a:t>Důvěrný vztah, říká ji tajemství, radí se s ní a svěřuje se ji</a:t>
            </a:r>
          </a:p>
          <a:p>
            <a:pPr lvl="1"/>
            <a:r>
              <a:rPr lang="cs-CZ" dirty="0" smtClean="0"/>
              <a:t>Mají je pořád u sebe </a:t>
            </a:r>
          </a:p>
          <a:p>
            <a:pPr lvl="1"/>
            <a:r>
              <a:rPr lang="cs-CZ" dirty="0" smtClean="0"/>
              <a:t>Pokud dítě hračku kárá nebo bije, je to ukazatel pozorování negativního sociálního chování</a:t>
            </a:r>
          </a:p>
          <a:p>
            <a:pPr lvl="1"/>
            <a:r>
              <a:rPr lang="cs-CZ" dirty="0" smtClean="0"/>
              <a:t>Hračka pomáhá se vyrovnat s tíživou situací , uvolnění tenze</a:t>
            </a:r>
          </a:p>
          <a:p>
            <a:pPr lvl="1"/>
            <a:r>
              <a:rPr lang="cs-CZ" dirty="0" smtClean="0"/>
              <a:t>Před školní docházkou zvyk vymizí, pokud se ale objeví je to znak, že dítě prochází nějakou duševní tísní</a:t>
            </a:r>
          </a:p>
          <a:p>
            <a:pPr lvl="1"/>
            <a:r>
              <a:rPr lang="cs-CZ" dirty="0" smtClean="0"/>
              <a:t>Rodiče by určitě neměli s takovou hračkou manipulovat lze nebo dokonce ji dítěti třeba za trest odebrat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76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377</Words>
  <Application>Microsoft Office PowerPoint</Application>
  <PresentationFormat>Širokoúhlá obrazovka</PresentationFormat>
  <Paragraphs>46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Faseta</vt:lpstr>
      <vt:lpstr>Dětská hra</vt:lpstr>
      <vt:lpstr>Dětská hra</vt:lpstr>
      <vt:lpstr>Scénotest</vt:lpstr>
      <vt:lpstr>Vývoj hry</vt:lpstr>
      <vt:lpstr>Prezentace aplikace PowerPoint</vt:lpstr>
      <vt:lpstr>Význam hračky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Dětská hra</dc:title>
  <dc:creator>Denglerova</dc:creator>
  <cp:lastModifiedBy>Denglerova</cp:lastModifiedBy>
  <cp:revision>1</cp:revision>
  <dcterms:created xsi:type="dcterms:W3CDTF">2017-10-02T09:44:24Z</dcterms:created>
  <dcterms:modified xsi:type="dcterms:W3CDTF">2017-10-02T09:46:36Z</dcterms:modified>
</cp:coreProperties>
</file>