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57" r:id="rId15"/>
    <p:sldId id="258" r:id="rId16"/>
    <p:sldId id="259" r:id="rId17"/>
    <p:sldId id="260" r:id="rId18"/>
    <p:sldId id="27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16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45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959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2140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134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169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906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192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92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7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51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65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42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41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21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0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78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9EAEB3E-7B92-48F7-8899-3DB02D7B0B9D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27B92-A51D-4E67-AA37-3833DFD66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0157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rudolfkohoutek.blog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Předškolní období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Pavla Kremserová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95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Předškolní období – vývoj sociálních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role se posilují  i díky hře</a:t>
            </a:r>
          </a:p>
          <a:p>
            <a:r>
              <a:rPr lang="cs-CZ" dirty="0" smtClean="0"/>
              <a:t>rozvoj altruismu pokud je kamarád v nějaké nevýhodě</a:t>
            </a:r>
          </a:p>
          <a:p>
            <a:r>
              <a:rPr lang="cs-CZ" dirty="0" smtClean="0"/>
              <a:t>morální pravidla je „něco za něco“</a:t>
            </a:r>
          </a:p>
          <a:p>
            <a:r>
              <a:rPr lang="cs-CZ" dirty="0" smtClean="0"/>
              <a:t>uvědomuje si vztah dospělého a dítěte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0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období – vývoj sebepojetí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dítě zná svou základní charakteristiku – děti (ne dospělí), pohlaví</a:t>
            </a:r>
          </a:p>
          <a:p>
            <a:r>
              <a:rPr lang="cs-CZ" dirty="0" smtClean="0"/>
              <a:t>dokáží vyjádřit své fyzické rysy (jsem silný), vlastnictví (to je moje) a vlastní preference (co mají a nemají rádi)</a:t>
            </a:r>
          </a:p>
          <a:p>
            <a:r>
              <a:rPr lang="cs-CZ" dirty="0" smtClean="0"/>
              <a:t>sebehodnocení je poměrně vysoké (to zvládnu, já to udělám), ale nestabilní, závislé na aktuální sociální situaci</a:t>
            </a:r>
          </a:p>
          <a:p>
            <a:r>
              <a:rPr lang="cs-CZ" dirty="0" smtClean="0"/>
              <a:t>pozitivně koreluje s jistotou ve vztazích s rodiči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35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4847" y="1805978"/>
            <a:ext cx="10668346" cy="4723456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Podle známého francouzského psychologa René </a:t>
            </a:r>
            <a:r>
              <a:rPr lang="cs-CZ" dirty="0" err="1"/>
              <a:t>Zazza</a:t>
            </a:r>
            <a:r>
              <a:rPr lang="cs-CZ" dirty="0"/>
              <a:t> (1910-1995) by dítě v pěti letech mělo mít tyto vědomosti, návyky a dovednosti: </a:t>
            </a:r>
            <a:r>
              <a:rPr lang="cs-CZ" dirty="0" smtClean="0"/>
              <a:t>	</a:t>
            </a:r>
            <a:r>
              <a:rPr lang="cs-CZ" i="1" dirty="0" smtClean="0"/>
              <a:t>zná svoji adresu, zná povolání otce, odpoledne nespí, svléká se již takřka bez pomoci, myje si samo ruce (ovšem připomenutí je ještě nutné), obléká se v přítomnosti jednoho z rodičů takřka bez pomoci, uléhá na lůžko bez pomoci, ale záleží mu na tom, aby mu rodiče přišli popřát dobrou noc a pěkné sny, přestalo užívat nočník, používá WC bez pomoci, pohybuje se samo v těsném sousedství, jsou mu již svěřovány peníze, zkouší již číst, jí s velkým ubrouskem pod bradou, chodí do kina, samo si umývá obličej (s připomenutím), vhodně užívá oslovení ,,pane", ,,paní", krájí si měkčí maso, zajímá se o knížky (zejména obrázkové)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9410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předškolní </a:t>
            </a:r>
            <a:r>
              <a:rPr lang="cs-CZ" dirty="0"/>
              <a:t>vzdělávání podporuje rozvoj osobnosti dítěte předškolního věku, podílí se na jeho zdravém citovém, rozumovém a tělesném rozvoji a na osvojení základních pravidel chování, základních životních hodnot a mezilidských </a:t>
            </a:r>
            <a:r>
              <a:rPr lang="cs-CZ" dirty="0" smtClean="0"/>
              <a:t>vztahů</a:t>
            </a:r>
          </a:p>
          <a:p>
            <a:endParaRPr lang="cs-CZ" dirty="0"/>
          </a:p>
          <a:p>
            <a:r>
              <a:rPr lang="cs-CZ" dirty="0" smtClean="0"/>
              <a:t>výhody x nevýhody</a:t>
            </a:r>
          </a:p>
          <a:p>
            <a:r>
              <a:rPr lang="cs-CZ" dirty="0" smtClean="0"/>
              <a:t>děti do mateřských škol už ve dvou letech?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60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Sigmund Freud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Falické stádium (3-5)</a:t>
            </a:r>
          </a:p>
          <a:p>
            <a:pPr lvl="1"/>
            <a:r>
              <a:rPr lang="cs-CZ" dirty="0"/>
              <a:t>Oidipův komplex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55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Erik </a:t>
            </a:r>
            <a:r>
              <a:rPr lang="cs-CZ" dirty="0" err="1" smtClean="0"/>
              <a:t>Erikson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iniciativa x vina (3-5 let)</a:t>
            </a:r>
          </a:p>
          <a:p>
            <a:pPr lvl="1"/>
            <a:r>
              <a:rPr lang="cs-CZ" dirty="0"/>
              <a:t>Ctnost: účelnost</a:t>
            </a:r>
          </a:p>
          <a:p>
            <a:pPr lvl="1"/>
            <a:r>
              <a:rPr lang="cs-CZ" dirty="0"/>
              <a:t>Vznik pocitu viny (udělal jsem něco špatného, co se dá napravit)</a:t>
            </a:r>
          </a:p>
          <a:p>
            <a:pPr lvl="1"/>
            <a:r>
              <a:rPr lang="cs-CZ" dirty="0"/>
              <a:t>Existencionální otázka: Je v pořádku to, co dělám?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82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Jean </a:t>
            </a:r>
            <a:r>
              <a:rPr lang="cs-CZ" dirty="0" err="1" smtClean="0"/>
              <a:t>Piaget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2. předoperační stádium (2-7 let)</a:t>
            </a:r>
          </a:p>
          <a:p>
            <a:pPr lvl="1"/>
            <a:r>
              <a:rPr lang="cs-CZ" dirty="0"/>
              <a:t>Uvažuje o předmětech a používá fantazijní prvky hry</a:t>
            </a:r>
          </a:p>
          <a:p>
            <a:pPr lvl="1"/>
            <a:r>
              <a:rPr lang="cs-CZ" dirty="0"/>
              <a:t>Ke konci stálost počtu, objemu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8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Lawrence</a:t>
            </a:r>
            <a:r>
              <a:rPr lang="cs-CZ" dirty="0" smtClean="0"/>
              <a:t> </a:t>
            </a:r>
            <a:r>
              <a:rPr lang="cs-CZ" dirty="0" err="1" smtClean="0"/>
              <a:t>Kohlberg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I. Úroveň </a:t>
            </a:r>
            <a:r>
              <a:rPr lang="cs-CZ" dirty="0" err="1"/>
              <a:t>prekonvenční</a:t>
            </a:r>
            <a:r>
              <a:rPr lang="cs-CZ" dirty="0"/>
              <a:t> morálky (předškolní věk)</a:t>
            </a:r>
          </a:p>
          <a:p>
            <a:pPr lvl="1"/>
            <a:r>
              <a:rPr lang="cs-CZ" dirty="0"/>
              <a:t>1. stádium – orientace na poslušnost a vyhnutí se trestu</a:t>
            </a:r>
          </a:p>
          <a:p>
            <a:pPr lvl="1"/>
            <a:r>
              <a:rPr lang="cs-CZ" dirty="0"/>
              <a:t>2. stádium – orientace na odměnu, dodržení pravidel pouze v os. zájmu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71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http://rudolfkohoutek.blog.cz/</a:t>
            </a:r>
            <a:endParaRPr lang="cs-CZ" dirty="0"/>
          </a:p>
          <a:p>
            <a:r>
              <a:rPr lang="cs-CZ" dirty="0"/>
              <a:t>Říčan, P. (2014). Cesta životem (Vyd. 3.). Praha: Portál.</a:t>
            </a:r>
          </a:p>
          <a:p>
            <a:r>
              <a:rPr lang="cs-CZ" dirty="0" err="1"/>
              <a:t>Langmeier</a:t>
            </a:r>
            <a:r>
              <a:rPr lang="cs-CZ" dirty="0"/>
              <a:t>, J., &amp; Krejčířová, D. (2006). Vývojová psychologie (2., aktualizované vydání). Praha: </a:t>
            </a:r>
            <a:r>
              <a:rPr lang="cs-CZ" dirty="0" err="1"/>
              <a:t>Grada</a:t>
            </a:r>
            <a:r>
              <a:rPr lang="cs-CZ" dirty="0"/>
              <a:t>.</a:t>
            </a:r>
          </a:p>
          <a:p>
            <a:r>
              <a:rPr lang="cs-CZ" dirty="0" err="1"/>
              <a:t>Thorová</a:t>
            </a:r>
            <a:r>
              <a:rPr lang="cs-CZ" dirty="0"/>
              <a:t>, K. (2015). Vývojová psychologie: proměny lidské psychiky od početí po smrt. Praha: Portál.</a:t>
            </a:r>
          </a:p>
          <a:p>
            <a:r>
              <a:rPr lang="cs-CZ" dirty="0" err="1"/>
              <a:t>Piaget</a:t>
            </a:r>
            <a:r>
              <a:rPr lang="cs-CZ" dirty="0"/>
              <a:t>, J., &amp; </a:t>
            </a:r>
            <a:r>
              <a:rPr lang="cs-CZ" dirty="0" err="1"/>
              <a:t>Inhelder</a:t>
            </a:r>
            <a:r>
              <a:rPr lang="cs-CZ" dirty="0"/>
              <a:t>, B. (2014). Psychologie dítěte. Praha: Portál.</a:t>
            </a:r>
          </a:p>
          <a:p>
            <a:r>
              <a:rPr lang="cs-CZ" dirty="0" err="1"/>
              <a:t>Erikson</a:t>
            </a:r>
            <a:r>
              <a:rPr lang="cs-CZ" dirty="0"/>
              <a:t>, E. H. (2002). Dětství a společnost. Praha: Argo.</a:t>
            </a:r>
          </a:p>
          <a:p>
            <a:r>
              <a:rPr lang="cs-CZ" dirty="0" err="1"/>
              <a:t>Erikson</a:t>
            </a:r>
            <a:r>
              <a:rPr lang="cs-CZ" dirty="0"/>
              <a:t>, E. H. (2015). Životní cyklus rozšířený a dokončený: devět věků člověka. Praha: Portál</a:t>
            </a:r>
            <a:r>
              <a:rPr lang="cs-CZ" dirty="0" smtClean="0"/>
              <a:t>.</a:t>
            </a:r>
          </a:p>
          <a:p>
            <a:r>
              <a:rPr lang="cs-CZ" dirty="0" err="1"/>
              <a:t>Fontana</a:t>
            </a:r>
            <a:r>
              <a:rPr lang="cs-CZ" dirty="0"/>
              <a:t>, D. (2014). Psychologie ve školní praxi: příručka pro učitele (Vyd. 4.). Praha: Portál.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74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738461"/>
          </a:xfrm>
        </p:spPr>
        <p:txBody>
          <a:bodyPr>
            <a:normAutofit/>
          </a:bodyPr>
          <a:lstStyle/>
          <a:p>
            <a:r>
              <a:rPr lang="cs-CZ" dirty="0" smtClean="0"/>
              <a:t>Od 3 do 6 let</a:t>
            </a:r>
          </a:p>
          <a:p>
            <a:r>
              <a:rPr lang="cs-CZ" dirty="0" smtClean="0"/>
              <a:t>zlepšení jemné a hrubé motoriky</a:t>
            </a:r>
          </a:p>
          <a:p>
            <a:r>
              <a:rPr lang="cs-CZ" dirty="0" smtClean="0"/>
              <a:t>3 roky – váží okolo 15 kg , měří asi 95 cm</a:t>
            </a:r>
          </a:p>
          <a:p>
            <a:r>
              <a:rPr lang="cs-CZ" dirty="0" smtClean="0"/>
              <a:t>6 let – váží okolo 21 kg, měří asi 118 cm</a:t>
            </a:r>
          </a:p>
          <a:p>
            <a:r>
              <a:rPr lang="cs-CZ" dirty="0" smtClean="0"/>
              <a:t>potřeba něhy a mazlení pokud není může dojít k emoční deprivaci</a:t>
            </a:r>
          </a:p>
          <a:p>
            <a:r>
              <a:rPr lang="cs-CZ" dirty="0" smtClean="0"/>
              <a:t>sociální interakce s vrstevníky</a:t>
            </a:r>
          </a:p>
          <a:p>
            <a:r>
              <a:rPr lang="cs-CZ" dirty="0" smtClean="0"/>
              <a:t>nové prostředí mateřské školy bez rodičů</a:t>
            </a:r>
          </a:p>
          <a:p>
            <a:r>
              <a:rPr lang="cs-CZ" dirty="0" smtClean="0"/>
              <a:t>rozdílné vývoje chlapců a dívek po stránce myšlení, fyzicky jsou na tom podobně</a:t>
            </a:r>
          </a:p>
          <a:p>
            <a:r>
              <a:rPr lang="cs-CZ" dirty="0" smtClean="0"/>
              <a:t>rádi opakují to, co jim zakazujeme</a:t>
            </a:r>
          </a:p>
          <a:p>
            <a:r>
              <a:rPr lang="cs-CZ" dirty="0" smtClean="0"/>
              <a:t>nemá pevné hranice mezi fantazií a skutečností (nelze říct, že lže)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4349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>
            <a:normAutofit/>
          </a:bodyPr>
          <a:lstStyle/>
          <a:p>
            <a:r>
              <a:rPr lang="cs-CZ" dirty="0" smtClean="0"/>
              <a:t>Předškolní období – vývoj jemné motoriky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souvisí s </a:t>
            </a:r>
            <a:r>
              <a:rPr lang="cs-CZ" dirty="0" err="1" smtClean="0"/>
              <a:t>grafomotorikou</a:t>
            </a:r>
            <a:endParaRPr lang="cs-CZ" dirty="0" smtClean="0"/>
          </a:p>
          <a:p>
            <a:r>
              <a:rPr lang="cs-CZ" dirty="0" smtClean="0"/>
              <a:t>má výraznou potřebu seberealizace – maluje, staví, vytváří (mělo by být za to pozitivně hodnoceno)</a:t>
            </a:r>
          </a:p>
          <a:p>
            <a:r>
              <a:rPr lang="cs-CZ" dirty="0" smtClean="0"/>
              <a:t>učí se zatloukat hřebíky, čistí si zuby, stříhá nůžkami, pomáhají s domácími pracemi, uklidí si hračky</a:t>
            </a:r>
            <a:endParaRPr lang="cs-CZ" dirty="0"/>
          </a:p>
          <a:p>
            <a:r>
              <a:rPr lang="cs-CZ" dirty="0" smtClean="0"/>
              <a:t>ke konci období si někteří zaváží tkaničky</a:t>
            </a:r>
          </a:p>
          <a:p>
            <a:r>
              <a:rPr lang="cs-CZ" dirty="0" smtClean="0"/>
              <a:t>v tomto období se vyhraňuje převaha jedné ruky – nikdy nepřecvičujeme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05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98427" cy="1325563"/>
          </a:xfrm>
        </p:spPr>
        <p:txBody>
          <a:bodyPr>
            <a:normAutofit/>
          </a:bodyPr>
          <a:lstStyle/>
          <a:p>
            <a:r>
              <a:rPr lang="cs-CZ" dirty="0" smtClean="0"/>
              <a:t>Předškolní období – vývoj hrubé motoriky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723457"/>
          </a:xfrm>
        </p:spPr>
        <p:txBody>
          <a:bodyPr>
            <a:normAutofit fontScale="85000" lnSpcReduction="20000"/>
          </a:bodyPr>
          <a:lstStyle/>
          <a:p>
            <a:r>
              <a:rPr lang="cs-CZ" sz="3200" dirty="0" smtClean="0"/>
              <a:t>3 roky – chůze i běh zvládnuty po způsobu dospělých, umí jezdit na tříkolce, koloběžce a kole s přídavnými kolečky, cvičí rovnováhu</a:t>
            </a:r>
          </a:p>
          <a:p>
            <a:r>
              <a:rPr lang="cs-CZ" sz="3200" dirty="0" smtClean="0"/>
              <a:t>4-5 let – běhají ladně, </a:t>
            </a:r>
            <a:r>
              <a:rPr lang="cs-CZ" sz="3200" dirty="0" err="1" smtClean="0"/>
              <a:t>háží</a:t>
            </a:r>
            <a:r>
              <a:rPr lang="cs-CZ" sz="3200" dirty="0" smtClean="0"/>
              <a:t> horním obloukem, dítě umí skákat snožmo, leze po žebříku a prolézačkách, seskočí z nízké lavičky, stojí na jedné noze, umí házet a chytat míč</a:t>
            </a:r>
          </a:p>
          <a:p>
            <a:r>
              <a:rPr lang="cs-CZ" sz="3200" dirty="0" smtClean="0"/>
              <a:t>6 let – dítě je již soběstačné, dokáže se obléct i svléct, obouvá si boty, má základní hygienické návyky, je schopno se samo vykoupat</a:t>
            </a:r>
          </a:p>
          <a:p>
            <a:endParaRPr lang="cs-CZ" sz="3200" dirty="0" smtClean="0"/>
          </a:p>
          <a:p>
            <a:r>
              <a:rPr lang="cs-CZ" sz="3200" dirty="0" smtClean="0"/>
              <a:t>děti jsou obecně hodně divoké obzvlášť chlapci, ale je to normální vývoj – rozvoj orientačního reflexu</a:t>
            </a:r>
          </a:p>
        </p:txBody>
      </p:sp>
    </p:spTree>
    <p:extLst>
      <p:ext uri="{BB962C8B-B14F-4D97-AF65-F5344CB8AC3E}">
        <p14:creationId xmlns:p14="http://schemas.microsoft.com/office/powerpoint/2010/main" val="129682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období – vývoj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0000" y="1825625"/>
            <a:ext cx="10767200" cy="48470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okolo 3 let má prořezané všechny mléčné zuby</a:t>
            </a:r>
          </a:p>
          <a:p>
            <a:r>
              <a:rPr lang="cs-CZ" dirty="0" smtClean="0"/>
              <a:t>mizí dětská patlavost – pokud přetrvává při vstupu do školy je vhodná návštěva logopeda</a:t>
            </a:r>
          </a:p>
          <a:p>
            <a:r>
              <a:rPr lang="cs-CZ" dirty="0" smtClean="0"/>
              <a:t>3 roky – používá podřadné souvětí s vedlejšími větami, začíná se zajímat o mluvenou řeč, poslouchá pohádky, učí se básničky, říkanky</a:t>
            </a:r>
          </a:p>
          <a:p>
            <a:r>
              <a:rPr lang="cs-CZ" dirty="0" smtClean="0"/>
              <a:t>po 3 roce jde o věk „proč?“ (nevysmíváme se otázkám, odpovědím, ničemu – dítě je velmi citlivé v tomto období)</a:t>
            </a:r>
          </a:p>
          <a:p>
            <a:r>
              <a:rPr lang="cs-CZ" dirty="0" smtClean="0"/>
              <a:t>co slyší to opakuje, jak se doma mluví, tak mluví i dítě</a:t>
            </a:r>
          </a:p>
          <a:p>
            <a:r>
              <a:rPr lang="cs-CZ" dirty="0" smtClean="0"/>
              <a:t>užívání řeči k regulaci svého chování – nejdříve nahlas v 5 letech funguje vnitřní hlas</a:t>
            </a:r>
          </a:p>
          <a:p>
            <a:r>
              <a:rPr lang="cs-CZ" dirty="0" smtClean="0"/>
              <a:t>rozvoj hudebních schopností – učí se zpívat písničky</a:t>
            </a:r>
            <a:endParaRPr lang="cs-CZ" dirty="0"/>
          </a:p>
          <a:p>
            <a:r>
              <a:rPr lang="cs-CZ" dirty="0" smtClean="0"/>
              <a:t>5 let – tvoří jednoduché definice známých věcí</a:t>
            </a:r>
          </a:p>
          <a:p>
            <a:r>
              <a:rPr lang="cs-CZ" dirty="0" smtClean="0"/>
              <a:t>na konci období se prořezávají první stále zuby</a:t>
            </a:r>
          </a:p>
        </p:txBody>
      </p:sp>
    </p:spTree>
    <p:extLst>
      <p:ext uri="{BB962C8B-B14F-4D97-AF65-F5344CB8AC3E}">
        <p14:creationId xmlns:p14="http://schemas.microsoft.com/office/powerpoint/2010/main" val="88971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období – vývoj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0000" y="1825624"/>
            <a:ext cx="10643632" cy="4476321"/>
          </a:xfrm>
        </p:spPr>
        <p:txBody>
          <a:bodyPr/>
          <a:lstStyle/>
          <a:p>
            <a:r>
              <a:rPr lang="cs-CZ" dirty="0" smtClean="0"/>
              <a:t>4 roky – </a:t>
            </a:r>
            <a:r>
              <a:rPr lang="cs-CZ" dirty="0" err="1" smtClean="0"/>
              <a:t>předpojmové</a:t>
            </a:r>
            <a:r>
              <a:rPr lang="cs-CZ" dirty="0" smtClean="0"/>
              <a:t> (symbolické) myšlení je nahrazeno názorovým (intuitivním) myšlením</a:t>
            </a:r>
          </a:p>
          <a:p>
            <a:r>
              <a:rPr lang="cs-CZ" dirty="0" smtClean="0"/>
              <a:t>usuzování je stále vázáno na vnímané nebo představované úsudky stále vázány na názor (jednoduchý x rozčleněný názor)</a:t>
            </a:r>
          </a:p>
          <a:p>
            <a:r>
              <a:rPr lang="cs-CZ" dirty="0" smtClean="0"/>
              <a:t>přetrvává centrace myšlení (zdůraznění pouze jednoho aspektu), centrace k různým vlastnostem, není schopné vzít do úvahy více parametrů – </a:t>
            </a:r>
            <a:r>
              <a:rPr lang="cs-CZ" dirty="0" err="1" smtClean="0"/>
              <a:t>Piagetovy</a:t>
            </a:r>
            <a:r>
              <a:rPr lang="cs-CZ" dirty="0" smtClean="0"/>
              <a:t> s korálky, plastelínou</a:t>
            </a:r>
          </a:p>
          <a:p>
            <a:endParaRPr lang="cs-CZ" dirty="0"/>
          </a:p>
          <a:p>
            <a:r>
              <a:rPr lang="cs-CZ" dirty="0" smtClean="0"/>
              <a:t>pokud má dítě strach z bytostí, netraumatizujeme jej, nezvyšujeme úzkost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350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období – vývoj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typické znaky uvažování:</a:t>
            </a:r>
          </a:p>
          <a:p>
            <a:pPr lvl="1"/>
            <a:r>
              <a:rPr lang="cs-CZ" dirty="0" smtClean="0"/>
              <a:t>centrace – redukce informací, ulpívání na jednom centrálním znaku, neschopnost uvažovat komplexněji a vzít do úvahy více aspektů situace</a:t>
            </a:r>
          </a:p>
          <a:p>
            <a:pPr lvl="1"/>
            <a:r>
              <a:rPr lang="cs-CZ" dirty="0" smtClean="0"/>
              <a:t>kognitivní egocentrismus – subjektivní názor považuje za obecně platný (zakrývá očí, když nechce, aby byl viděn)</a:t>
            </a:r>
          </a:p>
          <a:p>
            <a:pPr lvl="1"/>
            <a:r>
              <a:rPr lang="cs-CZ" dirty="0" err="1" smtClean="0"/>
              <a:t>fenomenismus</a:t>
            </a:r>
            <a:r>
              <a:rPr lang="cs-CZ" dirty="0" smtClean="0"/>
              <a:t> – důraz na zjevnou podobu světa, svět je takový jako se jeví (velryba je ryba)</a:t>
            </a:r>
          </a:p>
          <a:p>
            <a:pPr lvl="1"/>
            <a:r>
              <a:rPr lang="cs-CZ" dirty="0" err="1" smtClean="0"/>
              <a:t>prezentismus</a:t>
            </a:r>
            <a:r>
              <a:rPr lang="cs-CZ" dirty="0" smtClean="0"/>
              <a:t> – důraz na přítomnost, představuje jistotu, je to teď a tady, dítě to tak vidí</a:t>
            </a:r>
          </a:p>
          <a:p>
            <a:pPr lvl="1"/>
            <a:r>
              <a:rPr lang="cs-CZ" dirty="0" smtClean="0"/>
              <a:t>prelogické uvažování – primitivní uvažování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96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období – vývoj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0000" y="1825625"/>
            <a:ext cx="10767200" cy="4649316"/>
          </a:xfrm>
        </p:spPr>
        <p:txBody>
          <a:bodyPr>
            <a:normAutofit/>
          </a:bodyPr>
          <a:lstStyle/>
          <a:p>
            <a:r>
              <a:rPr lang="cs-CZ" dirty="0" smtClean="0"/>
              <a:t>způsob zpracování informací:</a:t>
            </a:r>
          </a:p>
          <a:p>
            <a:pPr lvl="1"/>
            <a:r>
              <a:rPr lang="cs-CZ" dirty="0" smtClean="0"/>
              <a:t>egocentrismus -  ulpívá na vlastním názoru, nevnímá pohledy ostatních, vše chce dělat sám</a:t>
            </a:r>
          </a:p>
          <a:p>
            <a:pPr lvl="1"/>
            <a:r>
              <a:rPr lang="cs-CZ" dirty="0" err="1" smtClean="0"/>
              <a:t>antromorfické</a:t>
            </a:r>
            <a:r>
              <a:rPr lang="cs-CZ" dirty="0" smtClean="0"/>
              <a:t> </a:t>
            </a:r>
            <a:r>
              <a:rPr lang="cs-CZ" dirty="0"/>
              <a:t>myšlení </a:t>
            </a:r>
            <a:r>
              <a:rPr lang="cs-CZ" dirty="0" smtClean="0"/>
              <a:t>– polidšťování neživých předmětů</a:t>
            </a:r>
            <a:endParaRPr lang="cs-CZ" dirty="0"/>
          </a:p>
          <a:p>
            <a:pPr lvl="1"/>
            <a:r>
              <a:rPr lang="cs-CZ" dirty="0"/>
              <a:t>magické </a:t>
            </a:r>
            <a:r>
              <a:rPr lang="cs-CZ" dirty="0" smtClean="0"/>
              <a:t>myšlení - umožňuje </a:t>
            </a:r>
            <a:r>
              <a:rPr lang="cs-CZ" dirty="0"/>
              <a:t>měnit fakta v závislosti na vlastním </a:t>
            </a:r>
            <a:r>
              <a:rPr lang="cs-CZ" dirty="0" smtClean="0"/>
              <a:t>přání</a:t>
            </a:r>
            <a:endParaRPr lang="cs-CZ" dirty="0"/>
          </a:p>
          <a:p>
            <a:pPr lvl="1"/>
            <a:r>
              <a:rPr lang="cs-CZ" dirty="0" err="1"/>
              <a:t>artificialistické</a:t>
            </a:r>
            <a:r>
              <a:rPr lang="cs-CZ" dirty="0"/>
              <a:t> myšlení </a:t>
            </a:r>
            <a:r>
              <a:rPr lang="cs-CZ" dirty="0" smtClean="0"/>
              <a:t> - předškolní </a:t>
            </a:r>
            <a:r>
              <a:rPr lang="cs-CZ" dirty="0"/>
              <a:t>děti chápou téměř vše jako stvořené nebo vytvořené pro ně, a to zpočátku lidmi (např. rodiči) a později Bohem či jinou nadpřirozenou </a:t>
            </a:r>
            <a:r>
              <a:rPr lang="cs-CZ" dirty="0" smtClean="0"/>
              <a:t>skutečností</a:t>
            </a:r>
          </a:p>
          <a:p>
            <a:pPr lvl="1"/>
            <a:endParaRPr lang="cs-CZ" dirty="0"/>
          </a:p>
          <a:p>
            <a:r>
              <a:rPr lang="cs-CZ" dirty="0" smtClean="0"/>
              <a:t>matematické schopnosti  - zná číslovky, ale nechápe podstatu číselného pojmu</a:t>
            </a:r>
          </a:p>
          <a:p>
            <a:r>
              <a:rPr lang="cs-CZ" dirty="0" smtClean="0"/>
              <a:t>paměť – 3 leté si pamatuje dva objekty, 4 leté si pamatuje tři objekty, 5 leté si pamatuje čtyři objekty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04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Předškolní období – socializace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3 oblasti: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vývoj sociální reaktivity – bohatě diferencované emoční vztahy k lidem v blízkém i vzdálenějším společenském okolí</a:t>
            </a:r>
          </a:p>
          <a:p>
            <a:pPr lvl="2"/>
            <a:r>
              <a:rPr lang="cs-CZ" dirty="0" smtClean="0"/>
              <a:t>selhání v této oblasti může znamenat u dětí autismus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vývoj sociálních kontrol a hodnotových orientací – normy, které si dítě vytváří na základě příkazů a zákazů </a:t>
            </a:r>
            <a:r>
              <a:rPr lang="cs-CZ" dirty="0"/>
              <a:t>udělovaných  </a:t>
            </a:r>
            <a:r>
              <a:rPr lang="cs-CZ" dirty="0" smtClean="0"/>
              <a:t>dospělými </a:t>
            </a:r>
            <a:r>
              <a:rPr lang="cs-CZ" dirty="0"/>
              <a:t>a které postupně přijímá za </a:t>
            </a:r>
            <a:r>
              <a:rPr lang="cs-CZ" dirty="0" smtClean="0"/>
              <a:t>své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elhání </a:t>
            </a:r>
            <a:r>
              <a:rPr lang="cs-CZ" dirty="0"/>
              <a:t>v této </a:t>
            </a:r>
            <a:r>
              <a:rPr lang="cs-CZ" dirty="0" smtClean="0"/>
              <a:t>oblasti mají  anetičtí psychopati</a:t>
            </a:r>
            <a:r>
              <a:rPr lang="cs-CZ" dirty="0"/>
              <a:t>	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osvojování </a:t>
            </a:r>
            <a:r>
              <a:rPr lang="cs-CZ" dirty="0"/>
              <a:t>sociálních rolí – chápání takových vzorců chování a </a:t>
            </a:r>
            <a:r>
              <a:rPr lang="cs-CZ" dirty="0" smtClean="0"/>
              <a:t>postojů</a:t>
            </a:r>
            <a:r>
              <a:rPr lang="cs-CZ" dirty="0"/>
              <a:t>, které jsou od jedince očekávány ostatními členy </a:t>
            </a:r>
            <a:r>
              <a:rPr lang="cs-CZ" dirty="0" smtClean="0"/>
              <a:t>společnosti</a:t>
            </a:r>
            <a:r>
              <a:rPr lang="cs-CZ" dirty="0"/>
              <a:t>, a to </a:t>
            </a:r>
            <a:r>
              <a:rPr lang="cs-CZ" dirty="0" smtClean="0"/>
              <a:t>vzhledem </a:t>
            </a:r>
            <a:r>
              <a:rPr lang="cs-CZ" dirty="0"/>
              <a:t>k jeho věku, pohlaví, společenskému </a:t>
            </a:r>
            <a:r>
              <a:rPr lang="cs-CZ" dirty="0" smtClean="0"/>
              <a:t>postavení</a:t>
            </a:r>
            <a:r>
              <a:rPr lang="cs-CZ" dirty="0"/>
              <a:t>, atd. </a:t>
            </a:r>
            <a:endParaRPr lang="cs-CZ" dirty="0" smtClean="0"/>
          </a:p>
          <a:p>
            <a:r>
              <a:rPr lang="cs-CZ" dirty="0" smtClean="0"/>
              <a:t>při vstupu do školy by mělo mít vyvinutou empatii</a:t>
            </a:r>
          </a:p>
          <a:p>
            <a:r>
              <a:rPr lang="cs-CZ" dirty="0" smtClean="0"/>
              <a:t>okolo 4 let podle výrazu předpovídá emoci až ve škole zjišťuje, že výraz nemusí korespondovat s emocí a dokáže maskovat i vlastní pocity</a:t>
            </a:r>
          </a:p>
          <a:p>
            <a:r>
              <a:rPr lang="cs-CZ" dirty="0" smtClean="0"/>
              <a:t>rozvoj vyšších citů, kamarádství, soucit, škodolibost, žárlivost, závist, pocity zahanbení a </a:t>
            </a:r>
            <a:r>
              <a:rPr lang="cs-CZ" dirty="0" err="1" smtClean="0"/>
              <a:t>křívdy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35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1186</Words>
  <Application>Microsoft Office PowerPoint</Application>
  <PresentationFormat>Širokoúhlá obrazovka</PresentationFormat>
  <Paragraphs>110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Ion</vt:lpstr>
      <vt:lpstr>Předškolní období</vt:lpstr>
      <vt:lpstr>Předškolní období</vt:lpstr>
      <vt:lpstr>Předškolní období – vývoj jemné motoriky</vt:lpstr>
      <vt:lpstr>Předškolní období – vývoj hrubé motoriky</vt:lpstr>
      <vt:lpstr>Předškolní období – vývoj řeči</vt:lpstr>
      <vt:lpstr>Předškolní období – vývoj myšlení</vt:lpstr>
      <vt:lpstr>Předškolní období – vývoj myšlení</vt:lpstr>
      <vt:lpstr>Předškolní období – vývoj myšlení</vt:lpstr>
      <vt:lpstr>Předškolní období – socializace</vt:lpstr>
      <vt:lpstr>Předškolní období – vývoj sociálních rolí</vt:lpstr>
      <vt:lpstr>Předškolní období – vývoj sebepojetí</vt:lpstr>
      <vt:lpstr>Předškolní období</vt:lpstr>
      <vt:lpstr>Předškolní vzdělávání</vt:lpstr>
      <vt:lpstr>Sigmund Freud</vt:lpstr>
      <vt:lpstr>Erik Erikson</vt:lpstr>
      <vt:lpstr>Jean Piaget</vt:lpstr>
      <vt:lpstr>Lawrence Kohlberg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Předškolní období</dc:title>
  <dc:creator>Pavla Kremserová</dc:creator>
  <cp:lastModifiedBy>Denglerova</cp:lastModifiedBy>
  <cp:revision>3</cp:revision>
  <dcterms:created xsi:type="dcterms:W3CDTF">2017-09-27T07:17:04Z</dcterms:created>
  <dcterms:modified xsi:type="dcterms:W3CDTF">2017-10-02T09:46:16Z</dcterms:modified>
</cp:coreProperties>
</file>