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38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1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88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69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9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366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49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4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01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11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19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65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29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59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2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40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0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2EA515-F236-4208-B0AB-51983DC89D7F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E634-BF4F-4BF9-A01D-4D396CDA2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593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289625" cy="4637814"/>
          </a:xfrm>
        </p:spPr>
        <p:txBody>
          <a:bodyPr>
            <a:normAutofit/>
          </a:bodyPr>
          <a:lstStyle/>
          <a:p>
            <a:r>
              <a:rPr lang="cs-CZ" dirty="0" smtClean="0"/>
              <a:t>věk od 60 do 75 let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Vysoké stáří – nad 75 let</a:t>
            </a:r>
          </a:p>
          <a:p>
            <a:r>
              <a:rPr lang="cs-CZ" dirty="0" smtClean="0"/>
              <a:t>Kmetský věk – nad 90 let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26" y="2052918"/>
            <a:ext cx="7185867" cy="37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897" y="2069247"/>
            <a:ext cx="8946541" cy="4195481"/>
          </a:xfrm>
        </p:spPr>
        <p:txBody>
          <a:bodyPr/>
          <a:lstStyle/>
          <a:p>
            <a:r>
              <a:rPr lang="cs-CZ" i="1" dirty="0"/>
              <a:t>Diogenův syndrom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člověk </a:t>
            </a:r>
            <a:r>
              <a:rPr lang="cs-CZ" dirty="0"/>
              <a:t>ztrácí motivaci k </a:t>
            </a:r>
            <a:r>
              <a:rPr lang="cs-CZ" dirty="0" smtClean="0"/>
              <a:t>udržování </a:t>
            </a:r>
            <a:r>
              <a:rPr lang="cs-CZ" dirty="0"/>
              <a:t>pořádku,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čistoty </a:t>
            </a:r>
            <a:r>
              <a:rPr lang="cs-CZ" dirty="0"/>
              <a:t>a osobní </a:t>
            </a:r>
            <a:r>
              <a:rPr lang="cs-CZ" dirty="0" smtClean="0"/>
              <a:t>hygieny</a:t>
            </a:r>
          </a:p>
          <a:p>
            <a:r>
              <a:rPr lang="cs-CZ" i="1" dirty="0" err="1" smtClean="0"/>
              <a:t>Syllogamie</a:t>
            </a:r>
            <a:endParaRPr lang="cs-CZ" i="1" dirty="0" smtClean="0"/>
          </a:p>
          <a:p>
            <a:r>
              <a:rPr lang="cs-CZ" dirty="0" smtClean="0"/>
              <a:t>hromadění nepotřebných věcí</a:t>
            </a:r>
            <a:endParaRPr lang="cs-CZ" i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552" y="1291731"/>
            <a:ext cx="5355772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 z hlediska vývojových teorií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Erikson</a:t>
            </a:r>
            <a:endParaRPr lang="cs-CZ" dirty="0" smtClean="0"/>
          </a:p>
          <a:p>
            <a:r>
              <a:rPr lang="cs-CZ" dirty="0" smtClean="0"/>
              <a:t>integrita </a:t>
            </a:r>
            <a:r>
              <a:rPr lang="cs-CZ" dirty="0"/>
              <a:t>x zoufalství (60-+)</a:t>
            </a:r>
          </a:p>
          <a:p>
            <a:pPr lvl="1"/>
            <a:r>
              <a:rPr lang="cs-CZ" dirty="0"/>
              <a:t>Ctnost: moudrost</a:t>
            </a:r>
          </a:p>
          <a:p>
            <a:pPr lvl="1"/>
            <a:r>
              <a:rPr lang="cs-CZ" dirty="0"/>
              <a:t>Vznik chorobného strachu ze smrti</a:t>
            </a:r>
          </a:p>
          <a:p>
            <a:pPr lvl="1"/>
            <a:r>
              <a:rPr lang="cs-CZ" dirty="0"/>
              <a:t>Existencionální otázka: Bylo v pořádku jaký jsem byl</a:t>
            </a:r>
            <a:r>
              <a:rPr lang="cs-CZ" dirty="0" smtClean="0"/>
              <a:t>?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441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 – vývoj počtu důchodců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27" y="2950747"/>
            <a:ext cx="11745913" cy="23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 – vývoj důchodu v ČR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916744"/>
            <a:ext cx="8947150" cy="24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gerontologie – zabývá se otázkami stárnutí  a kvality lidského života</a:t>
            </a:r>
          </a:p>
          <a:p>
            <a:pPr lvl="1"/>
            <a:r>
              <a:rPr lang="cs-CZ" dirty="0"/>
              <a:t>např. předcházení depresí a pocitům inferiority</a:t>
            </a:r>
          </a:p>
          <a:p>
            <a:r>
              <a:rPr lang="cs-CZ" dirty="0"/>
              <a:t>doba a intenzita stáří je odlišná a individuální</a:t>
            </a:r>
          </a:p>
          <a:p>
            <a:pPr lvl="1"/>
            <a:r>
              <a:rPr lang="cs-CZ" dirty="0"/>
              <a:t>závislá na:</a:t>
            </a:r>
          </a:p>
          <a:p>
            <a:pPr lvl="2"/>
            <a:r>
              <a:rPr lang="cs-CZ" dirty="0"/>
              <a:t> sociálních podmínkách</a:t>
            </a:r>
          </a:p>
          <a:p>
            <a:pPr lvl="2"/>
            <a:r>
              <a:rPr lang="cs-CZ" dirty="0"/>
              <a:t>soustavě hodnot</a:t>
            </a:r>
          </a:p>
          <a:p>
            <a:pPr lvl="2"/>
            <a:r>
              <a:rPr lang="cs-CZ" dirty="0"/>
              <a:t>genové výbavě</a:t>
            </a:r>
          </a:p>
          <a:p>
            <a:r>
              <a:rPr lang="cs-CZ" dirty="0"/>
              <a:t>Muži se dožívají menšího průměrného věku než ženy</a:t>
            </a:r>
          </a:p>
          <a:p>
            <a:r>
              <a:rPr lang="cs-CZ" dirty="0"/>
              <a:t>Rozdíly mezi reakcemi mužů a žen na stáří jsou </a:t>
            </a:r>
            <a:r>
              <a:rPr lang="cs-CZ" dirty="0" smtClean="0"/>
              <a:t>značné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3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Ageismus</a:t>
            </a: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r>
              <a:rPr lang="cs-CZ" dirty="0" smtClean="0"/>
              <a:t>proces </a:t>
            </a:r>
            <a:r>
              <a:rPr lang="cs-CZ" dirty="0" err="1"/>
              <a:t>stereotypizování</a:t>
            </a:r>
            <a:r>
              <a:rPr lang="cs-CZ" dirty="0"/>
              <a:t> a diskriminace jednotlivců či skupiny lidí na základě jejich věku</a:t>
            </a:r>
            <a:endParaRPr lang="cs-CZ" i="1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4" y="2896280"/>
            <a:ext cx="4761140" cy="38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 – somatické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postupující involuce </a:t>
            </a:r>
            <a:r>
              <a:rPr lang="cs-CZ" dirty="0" smtClean="0"/>
              <a:t>orgánů</a:t>
            </a:r>
            <a:endParaRPr lang="cs-CZ" dirty="0"/>
          </a:p>
          <a:p>
            <a:pPr lvl="1"/>
            <a:r>
              <a:rPr lang="cs-CZ" dirty="0"/>
              <a:t>staří lidé hůře vidí, špatně slyší, …</a:t>
            </a:r>
          </a:p>
          <a:p>
            <a:pPr lvl="1"/>
            <a:r>
              <a:rPr lang="cs-CZ" dirty="0"/>
              <a:t>obecně přibývá somatických potíží</a:t>
            </a:r>
          </a:p>
          <a:p>
            <a:r>
              <a:rPr lang="cs-CZ" dirty="0"/>
              <a:t>člověk se rychle unaví a </a:t>
            </a:r>
            <a:r>
              <a:rPr lang="cs-CZ" dirty="0" smtClean="0"/>
              <a:t>vyčerpá</a:t>
            </a:r>
          </a:p>
          <a:p>
            <a:r>
              <a:rPr lang="cs-CZ" dirty="0" smtClean="0"/>
              <a:t>kloubní potíže a bolesti</a:t>
            </a:r>
          </a:p>
          <a:p>
            <a:r>
              <a:rPr lang="cs-CZ" dirty="0" smtClean="0"/>
              <a:t>tělo jede „ze setrvačnosti“, avšak je pomalejší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4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 -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689874" cy="4233582"/>
          </a:xfrm>
        </p:spPr>
        <p:txBody>
          <a:bodyPr>
            <a:normAutofit/>
          </a:bodyPr>
          <a:lstStyle/>
          <a:p>
            <a:r>
              <a:rPr lang="cs-CZ" dirty="0" smtClean="0"/>
              <a:t>člověk opouští práci – jde do důchodu</a:t>
            </a:r>
          </a:p>
          <a:p>
            <a:pPr lvl="1"/>
            <a:r>
              <a:rPr lang="cs-CZ" dirty="0" smtClean="0"/>
              <a:t>sníží se sociální status</a:t>
            </a:r>
          </a:p>
          <a:p>
            <a:pPr lvl="1"/>
            <a:r>
              <a:rPr lang="cs-CZ" dirty="0" smtClean="0"/>
              <a:t>sníží se ekonomický status</a:t>
            </a:r>
          </a:p>
          <a:p>
            <a:r>
              <a:rPr lang="cs-CZ" dirty="0" smtClean="0"/>
              <a:t>zpomalení chápavosti – tzv. </a:t>
            </a:r>
            <a:r>
              <a:rPr lang="cs-CZ" i="1" dirty="0" smtClean="0"/>
              <a:t>mozková mlha</a:t>
            </a:r>
            <a:r>
              <a:rPr lang="cs-CZ" dirty="0" smtClean="0"/>
              <a:t> – zpomalení mentálních procesů, potíže s vybavením si jmen, zkreslené vnímání</a:t>
            </a:r>
          </a:p>
          <a:p>
            <a:r>
              <a:rPr lang="cs-CZ" dirty="0" smtClean="0"/>
              <a:t>zhoršení paměti - zvyšuje se počet chyb</a:t>
            </a:r>
          </a:p>
          <a:p>
            <a:pPr lvl="1"/>
            <a:r>
              <a:rPr lang="cs-CZ" dirty="0" smtClean="0"/>
              <a:t>úbytek pro nedávné informace a události</a:t>
            </a:r>
          </a:p>
          <a:p>
            <a:pPr lvl="1"/>
            <a:r>
              <a:rPr lang="cs-CZ" dirty="0" smtClean="0"/>
              <a:t>vzpomínky na minulé události jsou většinou zachovány</a:t>
            </a:r>
          </a:p>
          <a:p>
            <a:r>
              <a:rPr lang="cs-CZ" dirty="0" smtClean="0"/>
              <a:t>poruchy sebevědomí, sebehodnocení, pocit </a:t>
            </a:r>
            <a:r>
              <a:rPr lang="cs-CZ" dirty="0" err="1" smtClean="0"/>
              <a:t>nedostačivosti</a:t>
            </a:r>
            <a:r>
              <a:rPr lang="cs-CZ" dirty="0" smtClean="0"/>
              <a:t>, </a:t>
            </a:r>
            <a:r>
              <a:rPr lang="cs-CZ" dirty="0" err="1" smtClean="0"/>
              <a:t>nedoceněnost</a:t>
            </a:r>
            <a:r>
              <a:rPr lang="cs-CZ" dirty="0" smtClean="0"/>
              <a:t>, a proto zvýšená urážlivost</a:t>
            </a:r>
          </a:p>
        </p:txBody>
      </p:sp>
    </p:spTree>
    <p:extLst>
      <p:ext uri="{BB962C8B-B14F-4D97-AF65-F5344CB8AC3E}">
        <p14:creationId xmlns:p14="http://schemas.microsoft.com/office/powerpoint/2010/main" val="19729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si člověk uvědomuje hodnotu svých životních a pracovních zkušeností a životní moudrosti, nepodléhá tak stárnutí organismu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31" y="2849583"/>
            <a:ext cx="6608637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 -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obtížné vybavování slov, zhoršení pozornosti, myšlení</a:t>
            </a:r>
          </a:p>
          <a:p>
            <a:r>
              <a:rPr lang="cs-CZ" dirty="0" smtClean="0"/>
              <a:t>člověk začíná bilancovat svůj život</a:t>
            </a:r>
          </a:p>
          <a:p>
            <a:r>
              <a:rPr lang="cs-CZ" dirty="0" smtClean="0"/>
              <a:t>klesá frustrační tolerance</a:t>
            </a:r>
          </a:p>
          <a:p>
            <a:r>
              <a:rPr lang="cs-CZ" dirty="0"/>
              <a:t>minimalizují své potíže a zlehčují je</a:t>
            </a:r>
          </a:p>
          <a:p>
            <a:r>
              <a:rPr lang="cs-CZ" dirty="0"/>
              <a:t>snaží se adaptovat na projevy stáří, ale nemusí vždy rozeznat vážné </a:t>
            </a:r>
            <a:r>
              <a:rPr lang="cs-CZ" dirty="0" smtClean="0"/>
              <a:t>příznaky</a:t>
            </a:r>
          </a:p>
          <a:p>
            <a:r>
              <a:rPr lang="cs-CZ" dirty="0" smtClean="0"/>
              <a:t>může se změnit způsob vyjadřování směrem k vulgárnosti, většinou když jsou psychosomaticky v nepohodě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Širokoúhlá obrazovka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Stáří</vt:lpstr>
      <vt:lpstr>Stáří – vývoj počtu důchodců v ČR</vt:lpstr>
      <vt:lpstr>Stáří – vývoj důchodu v ČR</vt:lpstr>
      <vt:lpstr>Stáří</vt:lpstr>
      <vt:lpstr>Stáří </vt:lpstr>
      <vt:lpstr>Stáří – somatické změny</vt:lpstr>
      <vt:lpstr>Stáří - psychika</vt:lpstr>
      <vt:lpstr>Stáří</vt:lpstr>
      <vt:lpstr>Stáří - psychika</vt:lpstr>
      <vt:lpstr>Stáří</vt:lpstr>
      <vt:lpstr>Stáří z hlediska vývojových teorií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Stáří</dc:title>
  <dc:creator>Pavla Kremserová</dc:creator>
  <cp:lastModifiedBy>Pavla Kremserová</cp:lastModifiedBy>
  <cp:revision>1</cp:revision>
  <dcterms:created xsi:type="dcterms:W3CDTF">2017-12-11T13:00:00Z</dcterms:created>
  <dcterms:modified xsi:type="dcterms:W3CDTF">2017-12-11T13:00:07Z</dcterms:modified>
</cp:coreProperties>
</file>