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70" r:id="rId5"/>
    <p:sldId id="271" r:id="rId6"/>
    <p:sldId id="263" r:id="rId7"/>
    <p:sldId id="266" r:id="rId8"/>
    <p:sldId id="272" r:id="rId9"/>
    <p:sldId id="25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125" d="100"/>
          <a:sy n="125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B9408-47FF-4AE3-8837-EB0BD99218A8}" type="datetimeFigureOut">
              <a:rPr lang="cs-CZ" smtClean="0"/>
              <a:pPr/>
              <a:t>28.02.2018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71305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SZ7BP_SP1S Seminář ke speciální pedagogice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>
            <a:normAutofit/>
          </a:bodyPr>
          <a:lstStyle/>
          <a:p>
            <a:pPr algn="l"/>
            <a:endParaRPr lang="cs-CZ" b="1" dirty="0" smtClean="0"/>
          </a:p>
          <a:p>
            <a:pPr algn="l"/>
            <a:endParaRPr lang="cs-CZ" b="1" dirty="0"/>
          </a:p>
          <a:p>
            <a:pPr algn="l"/>
            <a:endParaRPr lang="cs-CZ" b="1" dirty="0" smtClean="0"/>
          </a:p>
          <a:p>
            <a:pPr algn="l"/>
            <a:r>
              <a:rPr lang="cs-CZ" dirty="0" smtClean="0">
                <a:latin typeface="Georgia" pitchFamily="18" charset="0"/>
              </a:rPr>
              <a:t>Mgr. Kateřina </a:t>
            </a:r>
            <a:r>
              <a:rPr lang="cs-CZ" dirty="0" err="1" smtClean="0">
                <a:latin typeface="Georgia" pitchFamily="18" charset="0"/>
              </a:rPr>
              <a:t>Šimčíková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Jaro 2018</a:t>
            </a:r>
          </a:p>
          <a:p>
            <a:pPr algn="l"/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cs-CZ" sz="2000" dirty="0" smtClean="0"/>
              <a:t>žák s praktickou hluchotou (ztráta 95 dB), komunikuje verbálně (odezírání)</a:t>
            </a:r>
          </a:p>
          <a:p>
            <a:pPr lvl="2" algn="just"/>
            <a:r>
              <a:rPr lang="cs-CZ" sz="2000" dirty="0" smtClean="0"/>
              <a:t>žák z nepodnětného </a:t>
            </a:r>
            <a:r>
              <a:rPr lang="cs-CZ" sz="2000" dirty="0" err="1" smtClean="0"/>
              <a:t>socio</a:t>
            </a:r>
            <a:r>
              <a:rPr lang="cs-CZ" sz="2000" dirty="0" smtClean="0"/>
              <a:t>-kulturního prostředí, sociálně slabá rodina (nespolupracuje), IQ v normě</a:t>
            </a:r>
          </a:p>
          <a:p>
            <a:pPr lvl="2" algn="just"/>
            <a:r>
              <a:rPr lang="cs-CZ" sz="2000" dirty="0" smtClean="0"/>
              <a:t>žák z rodiny imigrantů ze země Blízkého východu, částečná znalost češtiny</a:t>
            </a:r>
          </a:p>
          <a:p>
            <a:pPr lvl="2" algn="just"/>
            <a:r>
              <a:rPr lang="cs-CZ" sz="2000" dirty="0" smtClean="0"/>
              <a:t>žák s autismem (prvky autismu)</a:t>
            </a:r>
          </a:p>
          <a:p>
            <a:pPr lvl="2" algn="just"/>
            <a:r>
              <a:rPr lang="cs-CZ" sz="2000" dirty="0" smtClean="0"/>
              <a:t>mimořádně nadaný žák</a:t>
            </a:r>
          </a:p>
          <a:p>
            <a:pPr lvl="2" algn="just"/>
            <a:r>
              <a:rPr lang="cs-CZ" sz="2000" dirty="0" smtClean="0"/>
              <a:t>žák s poruchou chování – záškoláctví</a:t>
            </a:r>
          </a:p>
          <a:p>
            <a:pPr lvl="2"/>
            <a:r>
              <a:rPr lang="cs-CZ" sz="2000" dirty="0" smtClean="0"/>
              <a:t>žák s… podle vlastní zkušenosti na základě konzultace s vyučujícím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Kontakt: </a:t>
            </a:r>
            <a:r>
              <a:rPr lang="cs-CZ" sz="3200" dirty="0" smtClean="0"/>
              <a:t>Mgr. Kateřina Šimčíková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Mail: </a:t>
            </a:r>
          </a:p>
          <a:p>
            <a:pPr lvl="1"/>
            <a:r>
              <a:rPr lang="cs-CZ" dirty="0">
                <a:latin typeface="Georgia" pitchFamily="18" charset="0"/>
                <a:hlinkClick r:id="rId2"/>
              </a:rPr>
              <a:t>371305</a:t>
            </a:r>
            <a:r>
              <a:rPr lang="en-US" dirty="0">
                <a:latin typeface="Georgia" pitchFamily="18" charset="0"/>
                <a:hlinkClick r:id="rId2"/>
              </a:rPr>
              <a:t>@</a:t>
            </a:r>
            <a:r>
              <a:rPr lang="cs-CZ" dirty="0">
                <a:latin typeface="Georgia" pitchFamily="18" charset="0"/>
                <a:hlinkClick r:id="rId2"/>
              </a:rPr>
              <a:t>mail.muni.cz</a:t>
            </a:r>
            <a:endParaRPr lang="cs-CZ" dirty="0">
              <a:latin typeface="Georgia" pitchFamily="18" charset="0"/>
            </a:endParaRPr>
          </a:p>
          <a:p>
            <a:endParaRPr lang="cs-CZ" dirty="0">
              <a:latin typeface="Georgia" pitchFamily="18" charset="0"/>
            </a:endParaRPr>
          </a:p>
          <a:p>
            <a:r>
              <a:rPr lang="cs-CZ" dirty="0">
                <a:latin typeface="Georgia" pitchFamily="18" charset="0"/>
              </a:rPr>
              <a:t>Konzultační hodiny: </a:t>
            </a:r>
          </a:p>
          <a:p>
            <a:pPr lvl="1"/>
            <a:r>
              <a:rPr lang="cs-CZ" b="1" dirty="0" smtClean="0"/>
              <a:t>středa: 15:30 </a:t>
            </a:r>
            <a:r>
              <a:rPr lang="cs-CZ" b="1" dirty="0"/>
              <a:t>- </a:t>
            </a:r>
            <a:r>
              <a:rPr lang="cs-CZ" b="1" dirty="0" smtClean="0"/>
              <a:t>16:30 hodin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jinou dobu jen po předchozí dohodě e-mailem.</a:t>
            </a:r>
          </a:p>
          <a:p>
            <a:endParaRPr lang="cs-CZ" dirty="0" smtClean="0"/>
          </a:p>
          <a:p>
            <a:r>
              <a:rPr lang="cs-CZ" dirty="0" smtClean="0"/>
              <a:t>CVIDOS </a:t>
            </a:r>
            <a:r>
              <a:rPr lang="cs-CZ" dirty="0"/>
              <a:t>- Poříčí 31, </a:t>
            </a:r>
            <a:r>
              <a:rPr lang="cs-CZ" dirty="0" smtClean="0"/>
              <a:t>4. </a:t>
            </a:r>
            <a:r>
              <a:rPr lang="cs-CZ" dirty="0"/>
              <a:t>patro (Institut výzkumu inkluzivního vzdělávání), </a:t>
            </a:r>
            <a:r>
              <a:rPr lang="cs-CZ" u="sng" dirty="0"/>
              <a:t>pracovna č. </a:t>
            </a:r>
            <a:r>
              <a:rPr lang="cs-CZ" u="sng" dirty="0" smtClean="0"/>
              <a:t>04020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semináři -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b="1" dirty="0" smtClean="0"/>
              <a:t>Docházka</a:t>
            </a:r>
            <a:r>
              <a:rPr lang="cs-CZ" sz="3600" dirty="0" smtClean="0"/>
              <a:t> - </a:t>
            </a:r>
            <a:r>
              <a:rPr lang="cs-CZ" sz="3300" dirty="0" smtClean="0"/>
              <a:t>max. 2 absence</a:t>
            </a:r>
          </a:p>
          <a:p>
            <a:pPr lvl="1"/>
            <a:r>
              <a:rPr lang="cs-CZ" sz="2900" dirty="0" smtClean="0"/>
              <a:t>omlouvat se emailem/vložit omluvenku do </a:t>
            </a:r>
            <a:r>
              <a:rPr lang="cs-CZ" sz="2900" dirty="0" err="1" smtClean="0"/>
              <a:t>Isu</a:t>
            </a:r>
            <a:endParaRPr lang="cs-CZ" sz="2900" dirty="0" smtClean="0"/>
          </a:p>
          <a:p>
            <a:pPr lvl="1"/>
            <a:r>
              <a:rPr lang="cs-CZ" sz="2900" dirty="0" smtClean="0"/>
              <a:t>nahrazování v jiném semináři jen po domluvě</a:t>
            </a:r>
          </a:p>
          <a:p>
            <a:pPr lvl="1"/>
            <a:r>
              <a:rPr lang="cs-CZ" sz="2900" dirty="0" smtClean="0"/>
              <a:t>období praxe se nepočítá do zameškaných hodin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b="1" dirty="0" smtClean="0"/>
              <a:t>Aktivní účast na semináři</a:t>
            </a:r>
          </a:p>
          <a:p>
            <a:endParaRPr lang="cs-CZ" sz="3600" dirty="0" smtClean="0"/>
          </a:p>
          <a:p>
            <a:r>
              <a:rPr lang="cs-CZ" sz="3100" b="1" dirty="0" smtClean="0"/>
              <a:t>Pomůcka / volnočasová aktivita pro žáka se SVP </a:t>
            </a:r>
            <a:r>
              <a:rPr lang="cs-CZ" sz="2800" dirty="0" smtClean="0"/>
              <a:t>(prezentace v hodině)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dirty="0" smtClean="0"/>
              <a:t>Obsah testu bude z přednášky</a:t>
            </a:r>
            <a:r>
              <a:rPr lang="cs-CZ" sz="3600" dirty="0"/>
              <a:t> </a:t>
            </a:r>
            <a:r>
              <a:rPr lang="cs-CZ" sz="3600" dirty="0" smtClean="0"/>
              <a:t>i semináře </a:t>
            </a:r>
          </a:p>
          <a:p>
            <a:pPr>
              <a:buNone/>
            </a:pPr>
            <a:endParaRPr lang="cs-CZ" sz="3600" dirty="0" smtClean="0"/>
          </a:p>
          <a:p>
            <a:pPr marL="393192" lvl="1" indent="0">
              <a:buNone/>
            </a:pPr>
            <a:endParaRPr lang="cs-CZ" sz="2900" dirty="0" smtClea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6131024" cy="4389120"/>
          </a:xfrm>
        </p:spPr>
        <p:txBody>
          <a:bodyPr>
            <a:normAutofit/>
          </a:bodyPr>
          <a:lstStyle/>
          <a:p>
            <a:r>
              <a:rPr lang="cs-CZ" sz="1800" dirty="0"/>
              <a:t>Bartoňová, M., Vítková, M. et. al. Strategie vzdělávání žáků se speciálními vzdělávacími potřebami v inkluzivním prostředí základní školy. Brno: </a:t>
            </a:r>
            <a:r>
              <a:rPr lang="cs-CZ" sz="1800" dirty="0" err="1"/>
              <a:t>Paido</a:t>
            </a:r>
            <a:r>
              <a:rPr lang="cs-CZ" sz="1800" dirty="0"/>
              <a:t>, 2016. ISBN 978-80- 7315-255-0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dirty="0"/>
              <a:t>PIPEKOVÁ, J. (</a:t>
            </a:r>
            <a:r>
              <a:rPr lang="cs-CZ" sz="1800" dirty="0" err="1"/>
              <a:t>ed</a:t>
            </a:r>
            <a:r>
              <a:rPr lang="cs-CZ" sz="1800" dirty="0"/>
              <a:t>.) Kapitoly ze speciální pedagogiky. 3., rozšířené a přepracované vydání. Brno: </a:t>
            </a:r>
            <a:r>
              <a:rPr lang="cs-CZ" sz="1800" dirty="0" err="1"/>
              <a:t>Paido</a:t>
            </a:r>
            <a:r>
              <a:rPr lang="cs-CZ" sz="1800" dirty="0"/>
              <a:t>, 2010. ISBN 978- 80-7315-198-0.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93" y="861902"/>
            <a:ext cx="1948218" cy="27906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93" y="3926478"/>
            <a:ext cx="1962726" cy="2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25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Rámcový </a:t>
            </a:r>
            <a:r>
              <a:rPr lang="cs-CZ" sz="2400" dirty="0"/>
              <a:t>vzdělávací program pro základní </a:t>
            </a:r>
            <a:r>
              <a:rPr lang="cs-CZ" sz="2400" dirty="0" smtClean="0"/>
              <a:t>vzdělávání</a:t>
            </a:r>
          </a:p>
          <a:p>
            <a:endParaRPr lang="cs-CZ" sz="1300" dirty="0" smtClean="0"/>
          </a:p>
          <a:p>
            <a:r>
              <a:rPr lang="cs-CZ" sz="2400" dirty="0" smtClean="0"/>
              <a:t>Školský </a:t>
            </a:r>
            <a:r>
              <a:rPr lang="cs-CZ" sz="2400" dirty="0"/>
              <a:t>zákon </a:t>
            </a:r>
            <a:r>
              <a:rPr lang="cs-CZ" sz="2400" b="1" dirty="0"/>
              <a:t>561/2004 Sb. </a:t>
            </a:r>
            <a:r>
              <a:rPr lang="cs-CZ" sz="2400" dirty="0"/>
              <a:t>ve znění pozdějších předpisů 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novela </a:t>
            </a:r>
            <a:r>
              <a:rPr lang="cs-CZ" sz="2000" dirty="0">
                <a:solidFill>
                  <a:srgbClr val="FF0000"/>
                </a:solidFill>
              </a:rPr>
              <a:t>č. 82/2015 Sb. </a:t>
            </a:r>
            <a:endParaRPr lang="cs-CZ" sz="2000" dirty="0" smtClean="0">
              <a:solidFill>
                <a:srgbClr val="FF0000"/>
              </a:solidFill>
            </a:endParaRPr>
          </a:p>
          <a:p>
            <a:pPr lvl="1"/>
            <a:endParaRPr lang="cs-CZ" sz="1200" dirty="0"/>
          </a:p>
          <a:p>
            <a:r>
              <a:rPr lang="cs-CZ" sz="2400" dirty="0" smtClean="0"/>
              <a:t>Vyhláška </a:t>
            </a:r>
            <a:r>
              <a:rPr lang="cs-CZ" sz="2400" dirty="0"/>
              <a:t>č. </a:t>
            </a:r>
            <a:r>
              <a:rPr lang="cs-CZ" sz="2400" b="1" dirty="0"/>
              <a:t>72/2005</a:t>
            </a:r>
            <a:r>
              <a:rPr lang="cs-CZ" sz="2400" dirty="0"/>
              <a:t>, ve znění </a:t>
            </a:r>
            <a:r>
              <a:rPr lang="cs-CZ" sz="2400" dirty="0" smtClean="0"/>
              <a:t>pozdějších předpisů, o </a:t>
            </a:r>
            <a:r>
              <a:rPr lang="cs-CZ" sz="2400" dirty="0"/>
              <a:t>poskytování poradenských služeb ve školách a školských poradenských zařízeních </a:t>
            </a:r>
            <a:endParaRPr lang="cs-CZ" sz="2400" dirty="0" smtClean="0"/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n</a:t>
            </a:r>
            <a:r>
              <a:rPr lang="cs-CZ" sz="2000" dirty="0" smtClean="0">
                <a:solidFill>
                  <a:srgbClr val="FF0000"/>
                </a:solidFill>
              </a:rPr>
              <a:t>ovela č</a:t>
            </a:r>
            <a:r>
              <a:rPr lang="cs-CZ" sz="2000" dirty="0">
                <a:solidFill>
                  <a:srgbClr val="FF0000"/>
                </a:solidFill>
              </a:rPr>
              <a:t>. 197/2016 Sb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endParaRPr lang="cs-CZ" sz="2200" dirty="0" smtClean="0"/>
          </a:p>
          <a:p>
            <a:pPr marL="0" indent="0">
              <a:buNone/>
            </a:pPr>
            <a:endParaRPr lang="cs-CZ" sz="12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Vyhláška </a:t>
            </a:r>
            <a:r>
              <a:rPr lang="cs-CZ" sz="2400" b="1" dirty="0">
                <a:solidFill>
                  <a:srgbClr val="FF0000"/>
                </a:solidFill>
              </a:rPr>
              <a:t>č. 27/2016 Sb</a:t>
            </a:r>
            <a:r>
              <a:rPr lang="cs-CZ" sz="2400" dirty="0">
                <a:solidFill>
                  <a:srgbClr val="FF0000"/>
                </a:solidFill>
              </a:rPr>
              <a:t>. </a:t>
            </a:r>
            <a:r>
              <a:rPr lang="cs-CZ" sz="2400" dirty="0"/>
              <a:t>o vzdělávání žáků se speciálními vzdělávacími potřebami a žáků nadaných – účinnost od 1.9.2016 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novela </a:t>
            </a:r>
            <a:r>
              <a:rPr lang="cs-CZ" sz="2000" dirty="0">
                <a:solidFill>
                  <a:srgbClr val="FF0000"/>
                </a:solidFill>
              </a:rPr>
              <a:t>č. 270/2017 Sb. – účinnost od 1.9.2017</a:t>
            </a:r>
          </a:p>
        </p:txBody>
      </p:sp>
    </p:spTree>
    <p:extLst>
      <p:ext uri="{BB962C8B-B14F-4D97-AF65-F5344CB8AC3E}">
        <p14:creationId xmlns:p14="http://schemas.microsoft.com/office/powerpoint/2010/main" val="342861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Pomůcka / volnočasová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Nebudou v semináři dvě stejné!!</a:t>
            </a:r>
          </a:p>
          <a:p>
            <a:pPr lvl="0"/>
            <a:r>
              <a:rPr lang="cs-CZ" dirty="0" smtClean="0"/>
              <a:t>Možnost zpracování až po konzultaci a schválení</a:t>
            </a:r>
          </a:p>
          <a:p>
            <a:pPr lvl="0"/>
            <a:r>
              <a:rPr lang="cs-CZ" dirty="0" smtClean="0"/>
              <a:t>Nevhodné, nedostačující, špatně zpracované budou navráceny k přepracování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Pomůcka pro žáka se SVP</a:t>
            </a:r>
            <a:br>
              <a:rPr lang="cs-CZ" dirty="0" smtClean="0"/>
            </a:br>
            <a:r>
              <a:rPr lang="cs-CZ" dirty="0" smtClean="0"/>
              <a:t>– prezentace v semináři: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Předvedení pomůcky, její účel, k čemu slouží</a:t>
            </a:r>
          </a:p>
          <a:p>
            <a:r>
              <a:rPr lang="cs-CZ" dirty="0" smtClean="0"/>
              <a:t>Ukázka využití pomůcky v praxi</a:t>
            </a:r>
          </a:p>
          <a:p>
            <a:r>
              <a:rPr lang="cs-CZ" dirty="0" smtClean="0"/>
              <a:t>Jaké jsou další varianty využití pomůcky </a:t>
            </a:r>
          </a:p>
          <a:p>
            <a:r>
              <a:rPr lang="cs-CZ" dirty="0" smtClean="0"/>
              <a:t>Co konkrétně pomůcka rozvíjí </a:t>
            </a:r>
          </a:p>
          <a:p>
            <a:r>
              <a:rPr lang="cs-CZ" dirty="0" smtClean="0"/>
              <a:t>U jaké skupiny dětí ji použijeme a proč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Volnočasová aktivita pro žáka se SVP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- prezentace v semináři: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lang="cs-CZ" dirty="0" smtClean="0"/>
              <a:t>Výroba myšlenkové mapy </a:t>
            </a:r>
            <a:r>
              <a:rPr lang="cs-CZ" dirty="0" smtClean="0"/>
              <a:t>či jiný návod jako </a:t>
            </a:r>
            <a:r>
              <a:rPr lang="cs-CZ" dirty="0" smtClean="0"/>
              <a:t>podklad pro aktivitu</a:t>
            </a:r>
          </a:p>
          <a:p>
            <a:r>
              <a:rPr lang="cs-CZ" dirty="0" smtClean="0"/>
              <a:t>Představení aktivity, </a:t>
            </a:r>
            <a:r>
              <a:rPr lang="cs-CZ" dirty="0"/>
              <a:t>její účel, k čemu slouží</a:t>
            </a:r>
          </a:p>
          <a:p>
            <a:r>
              <a:rPr lang="cs-CZ" dirty="0"/>
              <a:t>Ukázka </a:t>
            </a:r>
            <a:r>
              <a:rPr lang="cs-CZ" dirty="0" smtClean="0"/>
              <a:t>využití aktivity </a:t>
            </a:r>
            <a:r>
              <a:rPr lang="cs-CZ" dirty="0"/>
              <a:t>v praxi</a:t>
            </a:r>
          </a:p>
          <a:p>
            <a:r>
              <a:rPr lang="cs-CZ" dirty="0" smtClean="0"/>
              <a:t>Co </a:t>
            </a:r>
            <a:r>
              <a:rPr lang="cs-CZ" dirty="0"/>
              <a:t>konkrétně </a:t>
            </a:r>
            <a:r>
              <a:rPr lang="cs-CZ" dirty="0" smtClean="0"/>
              <a:t>aktivita </a:t>
            </a:r>
            <a:r>
              <a:rPr lang="cs-CZ" dirty="0"/>
              <a:t>rozvíjí </a:t>
            </a:r>
          </a:p>
          <a:p>
            <a:r>
              <a:rPr lang="cs-CZ" dirty="0"/>
              <a:t>U jaké skupiny dětí ji použijeme a </a:t>
            </a:r>
            <a:r>
              <a:rPr lang="cs-CZ" dirty="0" smtClean="0"/>
              <a:t>proč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3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000" u="sng" dirty="0" smtClean="0"/>
              <a:t>výroba pomůcky pro dítě s… </a:t>
            </a:r>
            <a:endParaRPr lang="cs-CZ" sz="2000" dirty="0" smtClean="0"/>
          </a:p>
          <a:p>
            <a:pPr lvl="2" algn="just"/>
            <a:r>
              <a:rPr lang="cs-CZ" sz="2000" dirty="0" smtClean="0"/>
              <a:t>žák pohybující se pomocí vozíku, zhoršená hybnost pravé ruky</a:t>
            </a:r>
          </a:p>
          <a:p>
            <a:pPr lvl="2" algn="just"/>
            <a:r>
              <a:rPr lang="cs-CZ" sz="2000" dirty="0" smtClean="0"/>
              <a:t>žák s Downovým syndromem</a:t>
            </a:r>
          </a:p>
          <a:p>
            <a:pPr lvl="2" algn="just"/>
            <a:r>
              <a:rPr lang="cs-CZ" sz="2000" dirty="0" smtClean="0"/>
              <a:t>žák s lehkým mentálním postižením</a:t>
            </a:r>
          </a:p>
          <a:p>
            <a:pPr lvl="2" algn="just"/>
            <a:r>
              <a:rPr lang="cs-CZ" sz="2000" dirty="0" smtClean="0"/>
              <a:t>žák s percepční nedoslýchavostí, jednostrannou (ztráta 50 – 60 dB), kompenzace sluchadly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Myopia</a:t>
            </a:r>
            <a:r>
              <a:rPr lang="cs-CZ" sz="2000" dirty="0" smtClean="0"/>
              <a:t> gravis (těžká krátkozrakost), korekce brýlemi     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</a:t>
            </a:r>
          </a:p>
          <a:p>
            <a:pPr lvl="2" algn="just"/>
            <a:r>
              <a:rPr lang="cs-CZ" sz="2000" dirty="0" smtClean="0"/>
              <a:t>žák s dyslexií, IQ nad průměrem</a:t>
            </a:r>
          </a:p>
          <a:p>
            <a:pPr lvl="2" algn="just"/>
            <a:r>
              <a:rPr lang="cs-CZ" sz="2000" dirty="0" smtClean="0"/>
              <a:t>žák s dyslexií, dysgrafií, IQ v normě</a:t>
            </a:r>
          </a:p>
          <a:p>
            <a:pPr lvl="2" algn="just"/>
            <a:r>
              <a:rPr lang="cs-CZ" sz="2000" dirty="0" smtClean="0"/>
              <a:t>žák s dyslexií, dysgrafií, dysortografií</a:t>
            </a:r>
          </a:p>
          <a:p>
            <a:pPr lvl="2" algn="just"/>
            <a:r>
              <a:rPr lang="cs-CZ" sz="2000" dirty="0" smtClean="0"/>
              <a:t>žák s dyskalkulií</a:t>
            </a:r>
          </a:p>
          <a:p>
            <a:pPr lvl="2" algn="just"/>
            <a:r>
              <a:rPr lang="cs-CZ" sz="2000" dirty="0" smtClean="0"/>
              <a:t>žák s ADHD, IQ nad průměrem</a:t>
            </a:r>
          </a:p>
          <a:p>
            <a:pPr lvl="2" algn="just"/>
            <a:r>
              <a:rPr lang="cs-CZ" sz="2000" dirty="0" smtClean="0"/>
              <a:t>žák s totální slepotou, ovládá Braillovo písmo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970</TotalTime>
  <Words>459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Georgia</vt:lpstr>
      <vt:lpstr>Wingdings 2</vt:lpstr>
      <vt:lpstr>Tok</vt:lpstr>
      <vt:lpstr>SZ7BP_SP1S Seminář ke speciální pedagogice 1</vt:lpstr>
      <vt:lpstr>Kontakt: Mgr. Kateřina Šimčíková</vt:lpstr>
      <vt:lpstr>Podmínky k semináři - zápočtu</vt:lpstr>
      <vt:lpstr>Povinná literatura:</vt:lpstr>
      <vt:lpstr>Legislativa</vt:lpstr>
      <vt:lpstr>Pomůcka / volnočasová aktivita</vt:lpstr>
      <vt:lpstr>Pomůcka pro žáka se SVP – prezentace v semináři:</vt:lpstr>
      <vt:lpstr>Volnočasová aktivita pro žáka se SVP - prezentace v semináři:</vt:lpstr>
      <vt:lpstr>Témata k pomůcce:</vt:lpstr>
      <vt:lpstr>Témata k pomůcce: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Simcikova</cp:lastModifiedBy>
  <cp:revision>51</cp:revision>
  <dcterms:created xsi:type="dcterms:W3CDTF">2015-09-20T07:10:31Z</dcterms:created>
  <dcterms:modified xsi:type="dcterms:W3CDTF">2018-02-28T15:10:12Z</dcterms:modified>
</cp:coreProperties>
</file>