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7" r:id="rId11"/>
    <p:sldId id="273" r:id="rId12"/>
    <p:sldId id="266" r:id="rId13"/>
    <p:sldId id="274" r:id="rId14"/>
    <p:sldId id="268" r:id="rId15"/>
    <p:sldId id="275" r:id="rId16"/>
    <p:sldId id="270" r:id="rId17"/>
    <p:sldId id="271" r:id="rId18"/>
    <p:sldId id="277" r:id="rId19"/>
    <p:sldId id="278" r:id="rId20"/>
    <p:sldId id="279" r:id="rId21"/>
    <p:sldId id="27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E6059-0DCE-47C0-9842-A2A43B4D90D2}" type="datetimeFigureOut">
              <a:rPr lang="cs-CZ" smtClean="0"/>
              <a:pPr/>
              <a:t>9.5.2018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2997A2-D10F-4897-BB5F-74B159F534D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7LRKFeuSh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ivysilani/10315080042-tep-24/213411058130009/obsah/259113-logopedi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851648" cy="1193304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SZ7BP_SP1S </a:t>
            </a:r>
            <a:br>
              <a:rPr lang="cs-CZ" sz="3600" dirty="0" smtClean="0"/>
            </a:br>
            <a:r>
              <a:rPr lang="cs-CZ" sz="3600" dirty="0" smtClean="0"/>
              <a:t>Seminář ke speciální pedagogice 1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854696" cy="3456384"/>
          </a:xfrm>
        </p:spPr>
        <p:txBody>
          <a:bodyPr>
            <a:normAutofit/>
          </a:bodyPr>
          <a:lstStyle/>
          <a:p>
            <a:pPr algn="ctr"/>
            <a:endParaRPr lang="cs-CZ" sz="4000" b="1" dirty="0" smtClean="0"/>
          </a:p>
          <a:p>
            <a:pPr algn="ctr"/>
            <a:r>
              <a:rPr lang="cs-CZ" sz="4000" b="1" dirty="0" smtClean="0"/>
              <a:t>LOGOPEDIE</a:t>
            </a:r>
          </a:p>
          <a:p>
            <a:pPr algn="ctr"/>
            <a:endParaRPr lang="cs-CZ" sz="4000" b="1" dirty="0" smtClean="0"/>
          </a:p>
          <a:p>
            <a:pPr algn="l"/>
            <a:r>
              <a:rPr lang="cs-CZ" sz="1900" dirty="0" smtClean="0">
                <a:latin typeface="Georgia" pitchFamily="18" charset="0"/>
              </a:rPr>
              <a:t>Mgr. Kateřina </a:t>
            </a:r>
            <a:r>
              <a:rPr lang="cs-CZ" sz="1900" dirty="0" err="1" smtClean="0">
                <a:latin typeface="Georgia" pitchFamily="18" charset="0"/>
              </a:rPr>
              <a:t>Šimčíková</a:t>
            </a:r>
            <a:endParaRPr lang="cs-CZ" sz="1900" dirty="0" smtClean="0">
              <a:latin typeface="Georgia" pitchFamily="18" charset="0"/>
            </a:endParaRPr>
          </a:p>
          <a:p>
            <a:pPr algn="l"/>
            <a:r>
              <a:rPr lang="cs-CZ" sz="1900" dirty="0" smtClean="0">
                <a:latin typeface="Georgia" pitchFamily="18" charset="0"/>
              </a:rPr>
              <a:t>Jaro 2018</a:t>
            </a:r>
          </a:p>
          <a:p>
            <a:pPr algn="ctr"/>
            <a:endParaRPr lang="cs-CZ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Alternativní a augmentativní komunikace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None/>
            </a:pPr>
            <a:r>
              <a:rPr lang="cs-CZ" b="1" dirty="0" smtClean="0"/>
              <a:t>Alternativní a augmentativní komunikace = AAK</a:t>
            </a:r>
          </a:p>
          <a:p>
            <a:pPr lvl="1" algn="just">
              <a:buNone/>
            </a:pPr>
            <a:endParaRPr lang="cs-CZ" b="1" u="sng" dirty="0" smtClean="0"/>
          </a:p>
          <a:p>
            <a:pPr lvl="1" algn="just"/>
            <a:r>
              <a:rPr lang="cs-CZ" sz="2000" u="sng" dirty="0" smtClean="0"/>
              <a:t>alternativní komunikační systémy</a:t>
            </a:r>
            <a:r>
              <a:rPr lang="cs-CZ" sz="2000" dirty="0" smtClean="0"/>
              <a:t> – náhrada mluvené řeči, v případě sluchově postižených - náhrada znakové řeči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u="sng" dirty="0" smtClean="0"/>
              <a:t>augmentativní komunikační systémy</a:t>
            </a:r>
            <a:r>
              <a:rPr lang="cs-CZ" sz="2000" dirty="0" smtClean="0"/>
              <a:t> – podporují již existující komunikační schopnosti, které jsou však nedostatečné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AAK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AAK jsou všechny formy dorozumívání, které doplňují nebo nahrazují řeč, ať už přechodně nebo trvale</a:t>
            </a:r>
          </a:p>
          <a:p>
            <a:endParaRPr lang="cs-CZ" dirty="0" smtClean="0"/>
          </a:p>
          <a:p>
            <a:r>
              <a:rPr lang="cs-CZ" dirty="0" smtClean="0"/>
              <a:t>AAK užívá cílené pohledy očí, gesta, manuální znaky, předměty, fotografie, obrázky, symboly, piktogramy,  písmena a psaná slova, komunikační tabulky, technické pomůcky s hlasovým výstupem a počítače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algn="just"/>
            <a:r>
              <a:rPr lang="cs-CZ" sz="2800" b="1" dirty="0" err="1" smtClean="0"/>
              <a:t>Makaton</a:t>
            </a:r>
            <a:r>
              <a:rPr lang="cs-CZ" sz="2800" b="1" dirty="0" smtClean="0"/>
              <a:t>:</a:t>
            </a:r>
          </a:p>
          <a:p>
            <a:pPr algn="just"/>
            <a:endParaRPr lang="cs-CZ" sz="2000" dirty="0" smtClean="0"/>
          </a:p>
          <a:p>
            <a:pPr lvl="1" algn="just">
              <a:lnSpc>
                <a:spcPct val="150000"/>
              </a:lnSpc>
            </a:pPr>
            <a:r>
              <a:rPr lang="cs-CZ" sz="2000" dirty="0" smtClean="0"/>
              <a:t>jazykový program, který poskytuje základní prostředky komunikace, podněcuje rozvoj mluvené řeči i porozumění pojmům</a:t>
            </a:r>
          </a:p>
          <a:p>
            <a:pPr lvl="1" algn="just">
              <a:lnSpc>
                <a:spcPct val="150000"/>
              </a:lnSpc>
            </a:pPr>
            <a:r>
              <a:rPr lang="cs-CZ" sz="2000" dirty="0" smtClean="0"/>
              <a:t>manuální znaky doplněné mluvenou řečí a symboly (doplněny i obrázkovými symboly) </a:t>
            </a:r>
          </a:p>
          <a:p>
            <a:pPr lvl="1" algn="just">
              <a:lnSpc>
                <a:spcPct val="150000"/>
              </a:lnSpc>
            </a:pPr>
            <a:r>
              <a:rPr lang="cs-CZ" sz="2000" dirty="0" smtClean="0"/>
              <a:t>základ - 350 znaků</a:t>
            </a:r>
          </a:p>
          <a:p>
            <a:pPr lvl="1" algn="just"/>
            <a:endParaRPr lang="cs-CZ" sz="2000" dirty="0" smtClean="0"/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>
                <a:hlinkClick r:id="rId2"/>
              </a:rPr>
              <a:t>https://www.youtube.com/watch?v=A7LRKFeuSh4</a:t>
            </a:r>
            <a:r>
              <a:rPr lang="cs-CZ" sz="2000" dirty="0" smtClean="0"/>
              <a:t> (40s.)</a:t>
            </a:r>
          </a:p>
          <a:p>
            <a:pPr algn="just"/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algn="just"/>
            <a:r>
              <a:rPr lang="cs-CZ" sz="2000" b="1" dirty="0" smtClean="0"/>
              <a:t>Piktogramy: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zjednodušená zobrazení skutečnosti - srozumitelné všem</a:t>
            </a:r>
          </a:p>
          <a:p>
            <a:pPr lvl="1" algn="just"/>
            <a:r>
              <a:rPr lang="cs-CZ" sz="2000" dirty="0" smtClean="0"/>
              <a:t>jednoduché řazení - možno skládat věty nebo např. program dne</a:t>
            </a:r>
          </a:p>
          <a:p>
            <a:pPr lvl="1" algn="just"/>
            <a:endParaRPr lang="cs-CZ" sz="2000" dirty="0" smtClean="0"/>
          </a:p>
          <a:p>
            <a:pPr lvl="1" algn="just"/>
            <a:endParaRPr lang="cs-CZ" sz="2000" dirty="0" smtClean="0"/>
          </a:p>
          <a:p>
            <a:endParaRPr lang="cs-CZ" dirty="0"/>
          </a:p>
        </p:txBody>
      </p:sp>
      <p:pic>
        <p:nvPicPr>
          <p:cNvPr id="4" name="Obrázek 3" descr="ČINNOSTI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420888"/>
            <a:ext cx="2952328" cy="4175668"/>
          </a:xfrm>
          <a:prstGeom prst="rect">
            <a:avLst/>
          </a:prstGeom>
        </p:spPr>
      </p:pic>
      <p:pic>
        <p:nvPicPr>
          <p:cNvPr id="5" name="Obrázek 4" descr="pitogram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2564904"/>
            <a:ext cx="4005072" cy="4005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algn="just"/>
            <a:r>
              <a:rPr lang="cs-CZ" sz="2800" b="1" dirty="0" err="1" smtClean="0"/>
              <a:t>Bliss</a:t>
            </a:r>
            <a:r>
              <a:rPr lang="cs-CZ" sz="2800" b="1" dirty="0" smtClean="0"/>
              <a:t>:</a:t>
            </a:r>
            <a:endParaRPr lang="cs-CZ" sz="2800" dirty="0" smtClean="0"/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/>
              <a:t>místo slov jednoduché obrázky</a:t>
            </a:r>
          </a:p>
          <a:p>
            <a:pPr lvl="1" algn="just"/>
            <a:r>
              <a:rPr lang="cs-CZ" sz="2000" dirty="0" smtClean="0"/>
              <a:t>slouží i jedincům s omezenými pohybovými funkcemi rukou -  možné ukazovat</a:t>
            </a:r>
          </a:p>
          <a:p>
            <a:pPr lvl="1" algn="just"/>
            <a:r>
              <a:rPr lang="cs-CZ" sz="2000" dirty="0" smtClean="0"/>
              <a:t>očima, namířením světelného bodu</a:t>
            </a:r>
          </a:p>
          <a:p>
            <a:pPr lvl="1" algn="just"/>
            <a:r>
              <a:rPr lang="cs-CZ" sz="2000" dirty="0" smtClean="0"/>
              <a:t>základní slovník - asi 100 symbolů, jejich kombinací se vytvářejí další významy</a:t>
            </a:r>
          </a:p>
          <a:p>
            <a:pPr lvl="1" algn="just"/>
            <a:r>
              <a:rPr lang="cs-CZ" sz="2000" dirty="0" smtClean="0"/>
              <a:t>je možné zpracovat a upravit k počítačovému užití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blissymbolics_basic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7847" y="1423986"/>
            <a:ext cx="5775198" cy="42506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algn="just"/>
            <a:r>
              <a:rPr lang="cs-CZ" sz="2800" b="1" dirty="0" smtClean="0"/>
              <a:t>Sociální čtení:</a:t>
            </a:r>
            <a:endParaRPr lang="cs-CZ" sz="2800" dirty="0" smtClean="0"/>
          </a:p>
          <a:p>
            <a:pPr lvl="1" algn="just">
              <a:lnSpc>
                <a:spcPct val="150000"/>
              </a:lnSpc>
            </a:pPr>
            <a:r>
              <a:rPr lang="cs-CZ" sz="2000" dirty="0" smtClean="0"/>
              <a:t>u dětí s mentálním postižením i dětí s více vadami</a:t>
            </a:r>
          </a:p>
          <a:p>
            <a:pPr lvl="1" algn="just">
              <a:lnSpc>
                <a:spcPct val="150000"/>
              </a:lnSpc>
            </a:pPr>
            <a:r>
              <a:rPr lang="cs-CZ" sz="2000" dirty="0" smtClean="0"/>
              <a:t>poznávání, interpretace a přiměřené reagování na zraková znamení a symboly, piktogramy, slova a skupiny slov, které se vyskytují v nejbližším okolí, aniž by byly využívány čtecí dovednosti</a:t>
            </a:r>
          </a:p>
          <a:p>
            <a:pPr lvl="1" algn="just">
              <a:lnSpc>
                <a:spcPct val="150000"/>
              </a:lnSpc>
            </a:pPr>
            <a:r>
              <a:rPr lang="cs-CZ" sz="2000" b="1" dirty="0" smtClean="0"/>
              <a:t>nácvik sociálního čtení:</a:t>
            </a:r>
            <a:r>
              <a:rPr lang="cs-CZ" sz="2000" dirty="0" smtClean="0"/>
              <a:t> soubor obrázků a textů; slova ve vztahu k piktogramům; skupiny slov ve vztahu k piktogramům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r>
              <a:rPr lang="cs-CZ" b="1" dirty="0" smtClean="0"/>
              <a:t>VOKS</a:t>
            </a:r>
          </a:p>
          <a:p>
            <a:r>
              <a:rPr lang="cs-CZ" dirty="0" smtClean="0"/>
              <a:t>= </a:t>
            </a:r>
            <a:r>
              <a:rPr lang="cs-CZ" sz="2400" dirty="0" smtClean="0"/>
              <a:t>výměnný obrázkový komunikační systém</a:t>
            </a:r>
            <a:endParaRPr lang="cs-CZ" dirty="0" smtClean="0"/>
          </a:p>
          <a:p>
            <a:endParaRPr lang="cs-CZ" dirty="0" smtClean="0"/>
          </a:p>
          <a:p>
            <a:r>
              <a:rPr lang="cs-CZ" sz="2000" dirty="0" smtClean="0"/>
              <a:t>Výměna obrázků, fotografií, předmětů </a:t>
            </a:r>
          </a:p>
          <a:p>
            <a:r>
              <a:rPr lang="cs-CZ" sz="2000" dirty="0" smtClean="0"/>
              <a:t>Komunikační deník </a:t>
            </a:r>
            <a:endParaRPr lang="cs-CZ" sz="2000" dirty="0"/>
          </a:p>
        </p:txBody>
      </p:sp>
      <p:pic>
        <p:nvPicPr>
          <p:cNvPr id="4" name="Obrázek 3" descr="d1141151b4_24573729_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356992"/>
            <a:ext cx="3937000" cy="295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pPr algn="ctr"/>
            <a:r>
              <a:rPr lang="cs-CZ" b="1" dirty="0" smtClean="0"/>
              <a:t>Kvízová</a:t>
            </a:r>
            <a:r>
              <a:rPr lang="cs-CZ" dirty="0" smtClean="0"/>
              <a:t> </a:t>
            </a:r>
            <a:r>
              <a:rPr lang="cs-CZ" b="1" dirty="0" smtClean="0"/>
              <a:t>otázka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366561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Logopedická intervence </a:t>
            </a:r>
            <a:r>
              <a:rPr lang="cs-CZ" b="1" dirty="0" smtClean="0"/>
              <a:t>NEMŮŽE </a:t>
            </a:r>
            <a:r>
              <a:rPr lang="cs-CZ" b="1" dirty="0"/>
              <a:t>být realizována v </a:t>
            </a:r>
            <a:r>
              <a:rPr lang="cs-CZ" b="1" dirty="0" smtClean="0"/>
              <a:t>rezortu:</a:t>
            </a:r>
          </a:p>
          <a:p>
            <a:endParaRPr lang="cs-CZ" b="1" dirty="0"/>
          </a:p>
          <a:p>
            <a:r>
              <a:rPr lang="cs-CZ" sz="2800" dirty="0" smtClean="0"/>
              <a:t>rezort </a:t>
            </a:r>
            <a:r>
              <a:rPr lang="cs-CZ" sz="2800" dirty="0"/>
              <a:t>zdravotnictví </a:t>
            </a:r>
          </a:p>
          <a:p>
            <a:r>
              <a:rPr lang="cs-CZ" sz="2800" dirty="0">
                <a:solidFill>
                  <a:srgbClr val="FF0000"/>
                </a:solidFill>
              </a:rPr>
              <a:t>rezort kultury </a:t>
            </a:r>
          </a:p>
          <a:p>
            <a:r>
              <a:rPr lang="cs-CZ" sz="2800" dirty="0" smtClean="0"/>
              <a:t>rezort </a:t>
            </a:r>
            <a:r>
              <a:rPr lang="cs-CZ" sz="2800" dirty="0"/>
              <a:t>školství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31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Logopedie … ???</a:t>
            </a:r>
            <a:endParaRPr lang="cs-CZ" dirty="0"/>
          </a:p>
        </p:txBody>
      </p:sp>
      <p:pic>
        <p:nvPicPr>
          <p:cNvPr id="4" name="Zástupný symbol pro obsah 3" descr="Logopedie_kleur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3068960"/>
            <a:ext cx="6437376" cy="1227125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www.ceskatelevize.cz/ivysilani/10315080042-tep-24/213411058130009/obsah/259113-logopedie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567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/>
          <a:lstStyle/>
          <a:p>
            <a:r>
              <a:rPr lang="cs-CZ" dirty="0" smtClean="0"/>
              <a:t>Logopedie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800" b="1" dirty="0" smtClean="0"/>
              <a:t>věda zkoumající narušenou komunikační schopnost </a:t>
            </a:r>
            <a:r>
              <a:rPr lang="cs-CZ" sz="2800" dirty="0" smtClean="0"/>
              <a:t>(NKS) z hlediska jejích příčin, projevů, následků, možností diagnostiky, terapie i prevence</a:t>
            </a:r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předmětem zájmu je narušená komunikační schopnost u osob všech věkových kategorií</a:t>
            </a:r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zabývá se výchovou, vzděláváním a komplexní péčí o osoby s narušenou komunikační schopností a prevencí jejího vzniku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Logoped x klinický logoped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lvl="1" algn="just"/>
            <a:r>
              <a:rPr lang="cs-CZ" sz="2000" u="sng" dirty="0" smtClean="0"/>
              <a:t>Logoped (školský)</a:t>
            </a:r>
            <a:r>
              <a:rPr lang="cs-CZ" sz="2000" dirty="0" smtClean="0"/>
              <a:t>: </a:t>
            </a:r>
          </a:p>
          <a:p>
            <a:pPr lvl="2" algn="just"/>
            <a:r>
              <a:rPr lang="cs-CZ" sz="2000" dirty="0" smtClean="0"/>
              <a:t>magisterské vzdělání</a:t>
            </a:r>
          </a:p>
          <a:p>
            <a:pPr lvl="2" algn="just"/>
            <a:r>
              <a:rPr lang="cs-CZ" sz="2000" dirty="0" smtClean="0"/>
              <a:t>učí v mateřské škole logopedické, pracuje v PPP</a:t>
            </a:r>
          </a:p>
          <a:p>
            <a:pPr lvl="2" algn="just"/>
            <a:r>
              <a:rPr lang="cs-CZ" sz="2000" dirty="0" smtClean="0"/>
              <a:t>logopedická prevence, diagnostika, terapie, poradenství</a:t>
            </a:r>
          </a:p>
          <a:p>
            <a:pPr lvl="1" algn="just"/>
            <a:r>
              <a:rPr lang="cs-CZ" sz="2000" u="sng" dirty="0" smtClean="0"/>
              <a:t>klinický logoped</a:t>
            </a:r>
            <a:r>
              <a:rPr lang="cs-CZ" sz="2000" dirty="0" smtClean="0"/>
              <a:t>: </a:t>
            </a:r>
          </a:p>
          <a:p>
            <a:pPr lvl="2" algn="just"/>
            <a:r>
              <a:rPr lang="cs-CZ" sz="2000" dirty="0" smtClean="0"/>
              <a:t>magisterské vzdělání  + specializační příprava + atestace</a:t>
            </a:r>
          </a:p>
          <a:p>
            <a:pPr lvl="2" algn="just"/>
            <a:r>
              <a:rPr lang="cs-CZ" sz="2000" dirty="0" smtClean="0"/>
              <a:t>působí v rezortu zdravotnictví </a:t>
            </a:r>
          </a:p>
          <a:p>
            <a:pPr lvl="2" algn="just"/>
            <a:r>
              <a:rPr lang="cs-CZ" sz="2000" dirty="0" smtClean="0"/>
              <a:t>licenční osvědčení k provozu </a:t>
            </a:r>
          </a:p>
          <a:p>
            <a:pPr lvl="2" algn="just">
              <a:buNone/>
            </a:pPr>
            <a:r>
              <a:rPr lang="cs-CZ" sz="2000" dirty="0" smtClean="0"/>
              <a:t>    soukromé praxe</a:t>
            </a:r>
          </a:p>
          <a:p>
            <a:pPr lvl="2" algn="just">
              <a:buNone/>
            </a:pPr>
            <a:endParaRPr lang="cs-CZ" sz="2000" dirty="0" smtClean="0"/>
          </a:p>
          <a:p>
            <a:pPr lvl="1" algn="just"/>
            <a:r>
              <a:rPr lang="cs-CZ" sz="2000" u="sng" dirty="0" smtClean="0"/>
              <a:t>logopedický asistent</a:t>
            </a:r>
          </a:p>
          <a:p>
            <a:pPr lvl="2" algn="just"/>
            <a:endParaRPr lang="cs-CZ" sz="2000" dirty="0" smtClean="0"/>
          </a:p>
          <a:p>
            <a:endParaRPr lang="cs-CZ" dirty="0"/>
          </a:p>
        </p:txBody>
      </p:sp>
      <p:pic>
        <p:nvPicPr>
          <p:cNvPr id="4" name="Obrázek 3" descr="Pacien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09" y="4263350"/>
            <a:ext cx="3120390" cy="214826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None/>
            </a:pPr>
            <a:endParaRPr lang="cs-CZ" sz="2000" b="1" dirty="0" smtClean="0"/>
          </a:p>
          <a:p>
            <a:pPr lvl="1" algn="just">
              <a:buNone/>
            </a:pPr>
            <a:r>
              <a:rPr lang="cs-CZ" b="1" dirty="0" smtClean="0"/>
              <a:t>Narušená komunikační schopnost (NKS) </a:t>
            </a:r>
          </a:p>
          <a:p>
            <a:pPr lvl="1" algn="just">
              <a:buNone/>
            </a:pPr>
            <a:endParaRPr lang="cs-CZ" sz="2000" b="1" dirty="0" smtClean="0"/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dirty="0" smtClean="0"/>
              <a:t>komunikační schopnost jednotlivce je narušena tehdy, když některá rovina (nebo několik rovin současně) jeho jazykových projevů působí interferenčně vzhledem k jeho komunikačnímu záměru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Autofit/>
          </a:bodyPr>
          <a:lstStyle/>
          <a:p>
            <a:r>
              <a:rPr lang="cs-CZ" sz="3600" dirty="0" smtClean="0"/>
              <a:t>Narušená komunikační schopnost (NKS)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b="1" dirty="0" smtClean="0"/>
              <a:t>klasifikace NKS (</a:t>
            </a:r>
            <a:r>
              <a:rPr lang="cs-CZ" sz="2000" b="1" dirty="0" err="1" smtClean="0"/>
              <a:t>Lechta</a:t>
            </a:r>
            <a:r>
              <a:rPr lang="cs-CZ" sz="2000" b="1" dirty="0" smtClean="0"/>
              <a:t>, V. 2003):</a:t>
            </a:r>
            <a:endParaRPr lang="cs-CZ" sz="2000" dirty="0" smtClean="0"/>
          </a:p>
          <a:p>
            <a:pPr lvl="1" algn="just"/>
            <a:r>
              <a:rPr lang="cs-CZ" sz="2000" dirty="0" smtClean="0"/>
              <a:t>vývojová nemluvnost – vývojová dysfázie</a:t>
            </a:r>
          </a:p>
          <a:p>
            <a:pPr lvl="1" algn="just"/>
            <a:r>
              <a:rPr lang="cs-CZ" sz="2000" dirty="0" smtClean="0"/>
              <a:t>získaná orgánová nemluvnost – afázie</a:t>
            </a:r>
          </a:p>
          <a:p>
            <a:pPr lvl="1" algn="just"/>
            <a:r>
              <a:rPr lang="cs-CZ" sz="2000" dirty="0" smtClean="0"/>
              <a:t>získaná psychogenní nemluvnost – mutismus</a:t>
            </a:r>
          </a:p>
          <a:p>
            <a:pPr lvl="1" algn="just"/>
            <a:r>
              <a:rPr lang="cs-CZ" sz="2000" dirty="0" smtClean="0"/>
              <a:t>narušení zvuku řeči – </a:t>
            </a:r>
            <a:r>
              <a:rPr lang="cs-CZ" sz="2000" dirty="0" err="1" smtClean="0"/>
              <a:t>rhinolalie</a:t>
            </a:r>
            <a:r>
              <a:rPr lang="cs-CZ" sz="2000" dirty="0" smtClean="0"/>
              <a:t>, palatolalie</a:t>
            </a:r>
          </a:p>
          <a:p>
            <a:pPr lvl="1" algn="just"/>
            <a:r>
              <a:rPr lang="cs-CZ" sz="2000" dirty="0" smtClean="0"/>
              <a:t>narušení </a:t>
            </a:r>
            <a:r>
              <a:rPr lang="cs-CZ" sz="2000" dirty="0" err="1" smtClean="0"/>
              <a:t>fluence</a:t>
            </a:r>
            <a:r>
              <a:rPr lang="cs-CZ" sz="2000" dirty="0" smtClean="0"/>
              <a:t> řeči – </a:t>
            </a:r>
            <a:r>
              <a:rPr lang="cs-CZ" sz="2000" dirty="0" err="1" smtClean="0"/>
              <a:t>balbuties</a:t>
            </a:r>
            <a:r>
              <a:rPr lang="cs-CZ" sz="2000" dirty="0" smtClean="0"/>
              <a:t> (koktavost), </a:t>
            </a:r>
            <a:r>
              <a:rPr lang="cs-CZ" sz="2000" dirty="0" err="1" smtClean="0"/>
              <a:t>tumultus</a:t>
            </a:r>
            <a:r>
              <a:rPr lang="cs-CZ" sz="2000" dirty="0" smtClean="0"/>
              <a:t> </a:t>
            </a:r>
            <a:r>
              <a:rPr lang="cs-CZ" sz="2000" dirty="0" err="1" smtClean="0"/>
              <a:t>sermonis</a:t>
            </a:r>
            <a:r>
              <a:rPr lang="cs-CZ" sz="2000" dirty="0" smtClean="0"/>
              <a:t> (breptavost)</a:t>
            </a:r>
          </a:p>
          <a:p>
            <a:pPr lvl="1" algn="just"/>
            <a:r>
              <a:rPr lang="cs-CZ" sz="2000" dirty="0" smtClean="0"/>
              <a:t>narušení článkování řeči – dyslalie, dysartrie</a:t>
            </a:r>
          </a:p>
          <a:p>
            <a:pPr lvl="1" algn="just"/>
            <a:r>
              <a:rPr lang="cs-CZ" sz="2000" dirty="0" smtClean="0"/>
              <a:t>narušení grafické stránky řeči</a:t>
            </a:r>
          </a:p>
          <a:p>
            <a:pPr lvl="1" algn="just"/>
            <a:r>
              <a:rPr lang="cs-CZ" sz="2000" dirty="0" smtClean="0"/>
              <a:t>symptomatické poruchy řeči (přidružené k jinému primárnímu typu postižení)</a:t>
            </a:r>
          </a:p>
          <a:p>
            <a:pPr lvl="1" algn="just"/>
            <a:r>
              <a:rPr lang="cs-CZ" sz="2000" dirty="0" smtClean="0"/>
              <a:t>poruchy hlasu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/>
              <a:t>Organizace logopedické intervence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 třech resortech:</a:t>
            </a:r>
            <a:endParaRPr lang="cs-CZ" dirty="0" smtClean="0"/>
          </a:p>
          <a:p>
            <a:pPr lvl="1"/>
            <a:r>
              <a:rPr lang="cs-CZ" dirty="0" smtClean="0"/>
              <a:t>MŠMT</a:t>
            </a:r>
          </a:p>
          <a:p>
            <a:pPr lvl="1"/>
            <a:r>
              <a:rPr lang="cs-CZ" dirty="0" smtClean="0"/>
              <a:t>MZ </a:t>
            </a:r>
          </a:p>
          <a:p>
            <a:pPr lvl="1"/>
            <a:r>
              <a:rPr lang="cs-CZ" dirty="0" smtClean="0"/>
              <a:t>MPSV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logopedická intervence je poskytována </a:t>
            </a:r>
            <a:r>
              <a:rPr lang="cs-CZ" b="1" dirty="0" smtClean="0"/>
              <a:t>všem věkovým kategoriím </a:t>
            </a:r>
            <a:r>
              <a:rPr lang="cs-CZ" dirty="0" smtClean="0"/>
              <a:t>(od raného věku až po osoby ve stáří)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Logopedická intervence a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b="1" u="sng" dirty="0" smtClean="0"/>
              <a:t>MŠMT</a:t>
            </a:r>
            <a:r>
              <a:rPr lang="cs-CZ" sz="2000" b="1" dirty="0" smtClean="0"/>
              <a:t>:</a:t>
            </a:r>
          </a:p>
          <a:p>
            <a:pPr lvl="2"/>
            <a:r>
              <a:rPr lang="cs-CZ" sz="2000" dirty="0" smtClean="0"/>
              <a:t>logopedické třídy při běžných MŠ</a:t>
            </a:r>
          </a:p>
          <a:p>
            <a:pPr lvl="2"/>
            <a:r>
              <a:rPr lang="cs-CZ" sz="2000" dirty="0" smtClean="0"/>
              <a:t>MŠ logopedické</a:t>
            </a:r>
          </a:p>
          <a:p>
            <a:pPr lvl="2"/>
            <a:r>
              <a:rPr lang="cs-CZ" sz="2000" dirty="0" smtClean="0"/>
              <a:t>logopedické třídy při běžných ZŠ</a:t>
            </a:r>
          </a:p>
          <a:p>
            <a:pPr lvl="2"/>
            <a:r>
              <a:rPr lang="cs-CZ" sz="2000" dirty="0" smtClean="0"/>
              <a:t>ZŠ logopedické</a:t>
            </a:r>
          </a:p>
          <a:p>
            <a:pPr lvl="2"/>
            <a:r>
              <a:rPr lang="cs-CZ" sz="2000" dirty="0" smtClean="0"/>
              <a:t>speciální třídy při ZŠ pro žáky s poruchami učení</a:t>
            </a:r>
          </a:p>
          <a:p>
            <a:pPr lvl="2"/>
            <a:r>
              <a:rPr lang="cs-CZ" sz="2000" dirty="0" smtClean="0"/>
              <a:t>MŠ pro sluchově postižené</a:t>
            </a:r>
          </a:p>
          <a:p>
            <a:pPr lvl="2"/>
            <a:r>
              <a:rPr lang="cs-CZ" sz="2000" dirty="0" smtClean="0"/>
              <a:t>ZŠ pro sluchově postižené</a:t>
            </a:r>
          </a:p>
          <a:p>
            <a:pPr lvl="2"/>
            <a:r>
              <a:rPr lang="cs-CZ" sz="2000" dirty="0" smtClean="0"/>
              <a:t>ZŠ speciální </a:t>
            </a:r>
            <a:r>
              <a:rPr lang="cs-CZ" sz="1800" dirty="0" smtClean="0"/>
              <a:t>(předmět řečová výchova)</a:t>
            </a:r>
            <a:endParaRPr lang="cs-CZ" sz="2000" dirty="0" smtClean="0"/>
          </a:p>
          <a:p>
            <a:pPr lvl="2"/>
            <a:r>
              <a:rPr lang="cs-CZ" sz="2000" dirty="0" smtClean="0"/>
              <a:t>MŠ a ZŠ pro tělesně postižené </a:t>
            </a:r>
            <a:r>
              <a:rPr lang="cs-CZ" sz="1800" dirty="0" smtClean="0"/>
              <a:t>(předmět dorozumívací dovednosti )</a:t>
            </a:r>
          </a:p>
          <a:p>
            <a:pPr lvl="2"/>
            <a:r>
              <a:rPr lang="cs-CZ" sz="2000" dirty="0" smtClean="0"/>
              <a:t>PPP a SPC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Logopedická intervence a vzdělávání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000" u="sng" dirty="0" smtClean="0"/>
              <a:t>MZ</a:t>
            </a:r>
            <a:r>
              <a:rPr lang="cs-CZ" sz="2000" dirty="0" smtClean="0"/>
              <a:t>:</a:t>
            </a:r>
          </a:p>
          <a:p>
            <a:pPr lvl="2"/>
            <a:r>
              <a:rPr lang="cs-CZ" sz="2000" dirty="0" smtClean="0"/>
              <a:t>logopedické poradny (ambulance) při poliklinikách</a:t>
            </a:r>
          </a:p>
          <a:p>
            <a:pPr lvl="2"/>
            <a:r>
              <a:rPr lang="cs-CZ" sz="2000" dirty="0" smtClean="0"/>
              <a:t>logopedická pracoviště při lůžkových odděleních</a:t>
            </a:r>
          </a:p>
          <a:p>
            <a:pPr lvl="2"/>
            <a:r>
              <a:rPr lang="cs-CZ" sz="2000" dirty="0" smtClean="0"/>
              <a:t>privátní logopedické poradny (ambulance)</a:t>
            </a:r>
          </a:p>
          <a:p>
            <a:pPr lvl="2"/>
            <a:r>
              <a:rPr lang="cs-CZ" sz="2000" dirty="0" smtClean="0"/>
              <a:t>léčebny dlouhodobě nemocných (LDN)</a:t>
            </a:r>
          </a:p>
          <a:p>
            <a:pPr lvl="2"/>
            <a:r>
              <a:rPr lang="cs-CZ" sz="2000" dirty="0" smtClean="0"/>
              <a:t>lázeňská zařízení</a:t>
            </a:r>
          </a:p>
          <a:p>
            <a:pPr lvl="2"/>
            <a:endParaRPr lang="cs-CZ" sz="2000" dirty="0" smtClean="0"/>
          </a:p>
          <a:p>
            <a:pPr lvl="1"/>
            <a:r>
              <a:rPr lang="cs-CZ" sz="2000" u="sng" dirty="0" smtClean="0"/>
              <a:t>MPSV</a:t>
            </a:r>
            <a:r>
              <a:rPr lang="cs-CZ" sz="2000" dirty="0" smtClean="0"/>
              <a:t>:</a:t>
            </a:r>
          </a:p>
          <a:p>
            <a:pPr lvl="2"/>
            <a:r>
              <a:rPr lang="cs-CZ" sz="2000" dirty="0" smtClean="0"/>
              <a:t>zařízení sociálních služeb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287</TotalTime>
  <Words>471</Words>
  <Application>Microsoft Office PowerPoint</Application>
  <PresentationFormat>Předvádění na obrazovce (4:3)</PresentationFormat>
  <Paragraphs>116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Constantia</vt:lpstr>
      <vt:lpstr>Georgia</vt:lpstr>
      <vt:lpstr>Wingdings</vt:lpstr>
      <vt:lpstr>Wingdings 2</vt:lpstr>
      <vt:lpstr>Tok</vt:lpstr>
      <vt:lpstr>SZ7BP_SP1S  Seminář ke speciální pedagogice 1</vt:lpstr>
      <vt:lpstr>Logopedie … ???</vt:lpstr>
      <vt:lpstr>Logopedie</vt:lpstr>
      <vt:lpstr>Logoped x klinický logoped</vt:lpstr>
      <vt:lpstr>Logopedie</vt:lpstr>
      <vt:lpstr>Narušená komunikační schopnost (NKS)</vt:lpstr>
      <vt:lpstr>Organizace logopedické intervence</vt:lpstr>
      <vt:lpstr>Logopedická intervence a vzdělávání</vt:lpstr>
      <vt:lpstr>Logopedická intervence a vzdělávání</vt:lpstr>
      <vt:lpstr>Alternativní a augmentativní komunikace</vt:lpstr>
      <vt:lpstr>AAK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Kvízová otázka</vt:lpstr>
      <vt:lpstr>Prezentace aplikace PowerPoint</vt:lpstr>
      <vt:lpstr>Prezentace aplikace PowerPoint</vt:lpstr>
      <vt:lpstr>Děkuji za pozornost 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SZ7BP_SP1S  Seminář ke speciální pedagogice 1</dc:title>
  <dc:creator>Katchenka</dc:creator>
  <cp:lastModifiedBy>Kateřina</cp:lastModifiedBy>
  <cp:revision>33</cp:revision>
  <dcterms:created xsi:type="dcterms:W3CDTF">2015-10-26T18:26:42Z</dcterms:created>
  <dcterms:modified xsi:type="dcterms:W3CDTF">2018-05-09T10:58:42Z</dcterms:modified>
</cp:coreProperties>
</file>