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044F-97A0-4585-9F0F-9FB577DFE7F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flex.cz:3341/SemantickyDiferencialDet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yslivost.cz/Myslivecke-forum-(1)/Myslivci-a-verejnost---jak-zlepsit-mineni-o-nas-/Jak-na-nas-pohlizi-dnesni-mlada-generace-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Psychosémantické</a:t>
            </a:r>
            <a:r>
              <a:rPr lang="cs-CZ" dirty="0" smtClean="0"/>
              <a:t> metody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Denisa </a:t>
            </a:r>
            <a:r>
              <a:rPr lang="cs-CZ" dirty="0" err="1" smtClean="0"/>
              <a:t>Denglerová</a:t>
            </a:r>
            <a:endParaRPr lang="cs-CZ" dirty="0" smtClean="0"/>
          </a:p>
          <a:p>
            <a:r>
              <a:rPr lang="cs-CZ" dirty="0" err="1" smtClean="0"/>
              <a:t>denglerova</a:t>
            </a:r>
            <a:r>
              <a:rPr lang="en-US" dirty="0" smtClean="0"/>
              <a:t>@ped.muni.cz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Máme ověřený počet dimenzí.</a:t>
            </a:r>
          </a:p>
          <a:p>
            <a:r>
              <a:rPr lang="cs-CZ" dirty="0" smtClean="0"/>
              <a:t>Výsledkem je sémantická struktura jedince nebo skupiny.</a:t>
            </a:r>
          </a:p>
          <a:p>
            <a:r>
              <a:rPr lang="cs-CZ" dirty="0" smtClean="0"/>
              <a:t>Grafické zobrazení</a:t>
            </a:r>
          </a:p>
          <a:p>
            <a:r>
              <a:rPr lang="cs-CZ" dirty="0" smtClean="0"/>
              <a:t>Možnost výpočtu vzdáleností pojmů</a:t>
            </a:r>
          </a:p>
          <a:p>
            <a:r>
              <a:rPr lang="cs-CZ" dirty="0" smtClean="0"/>
              <a:t>Vytvoření clusterů </a:t>
            </a:r>
          </a:p>
          <a:p>
            <a:r>
              <a:rPr lang="cs-CZ" dirty="0" smtClean="0"/>
              <a:t>Porovnávání výsledků pro různé skupiny – nutnost pracovat se statistickým softwarem, obvyklé porovnávání t-testy nebo analýza rozptylu</a:t>
            </a:r>
          </a:p>
          <a:p>
            <a:r>
              <a:rPr lang="cs-CZ" dirty="0" smtClean="0"/>
              <a:t>Pouhé grafické zobrazení není průkazné pro posouzení rozdílů mezi skupinami.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Příklady dobré praxe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Způsob zobrazení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697310" cy="39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dobré praxe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3912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5505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Problematika ideálu krásy v novověkém myšlení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autorka Blanka Šimková</a:t>
            </a:r>
            <a:endParaRPr lang="en-US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1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19442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Problematika ideálu krásy v novověkém myšlení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autorka Blanka Šimková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/>
              <a:t>Tato dívka je krásná    . . . . .  Tato dívka je ošklivá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Kdybych měla takovéto tělo, byla bych spokojená  . . . . .  Kdybych měla takovéto tělo, byla bych nespokojená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Dívka, která má takovouto postavu, je šťastná   . . . . .   Dívka , která má takovouto postavu, je nešťastná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Dívka, která vypadá takto, je mi sympatická   . . . . .   Dívka, která vypadá takto, je mi nesympatická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Tato dívka je, podle mého názoru, silná   . . . . .   Tato dívka je, podle mého názoru, slabá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O této dívce bych řekl/a, že je hubená   . . . . .   O této dívce bych řekl/a, že je tlustá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Tato dívka je vysoká   . . . . .   Tato dívka je malá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Tuto dívku vystihuje slovo úzká   . . . . .   Tuto dívku vystihuje slovo široká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Tato dívka je podle mě chytrá   . . . . .   Tato dívka je podle mě hloupá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Při pohledu na tuto dívku bych řekl/a, že je aktivní   . . . . .  Při pohledu na tuto dívku bych řekl/a, že je pasivní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O této dívce bych řekl/a, že je rychlá   . . . . .   O této dívce bych řekl/a, že je pomalá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/>
              <a:t>Postava této dívky ve mně vyvolává závist (obdiv)   . . . . .   Postava této dívky ve mně vyvolává pohrdání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995935" cy="40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Nový obrázek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2880320" cy="2919069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ový obrázek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213" y="1600200"/>
            <a:ext cx="60955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Opět pracuje s </a:t>
            </a:r>
            <a:r>
              <a:rPr lang="cs-CZ" sz="2400" dirty="0" err="1" smtClean="0"/>
              <a:t>konotativním</a:t>
            </a:r>
            <a:r>
              <a:rPr lang="cs-CZ" sz="2400" dirty="0" smtClean="0"/>
              <a:t> významem</a:t>
            </a:r>
          </a:p>
          <a:p>
            <a:r>
              <a:rPr lang="cs-CZ" sz="2400" dirty="0" smtClean="0"/>
              <a:t>Jiný princip, nezaměňovat!</a:t>
            </a:r>
          </a:p>
          <a:p>
            <a:r>
              <a:rPr lang="cs-CZ" sz="2400" dirty="0" smtClean="0"/>
              <a:t>Praktická ukázka</a:t>
            </a:r>
          </a:p>
          <a:p>
            <a:r>
              <a:rPr lang="cs-CZ" sz="2400" dirty="0" smtClean="0">
                <a:hlinkClick r:id="rId2"/>
              </a:rPr>
              <a:t>http://inflex.cz:3341/SemantickyDiferencialDeti/</a:t>
            </a:r>
            <a:endParaRPr lang="cs-CZ" sz="2400" dirty="0" smtClean="0"/>
          </a:p>
          <a:p>
            <a:r>
              <a:rPr lang="cs-CZ" sz="2400" dirty="0" smtClean="0"/>
              <a:t>Terminologie – pojmy, referenční pojmy, atributy</a:t>
            </a:r>
          </a:p>
          <a:p>
            <a:r>
              <a:rPr lang="cs-CZ" sz="2400" dirty="0" smtClean="0"/>
              <a:t>Problematika atributů – co může být dobrým atributem?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cs-CZ" dirty="0" smtClean="0"/>
              <a:t>Zakladatel Doležal, v literatuře zmíněno Smékalem</a:t>
            </a:r>
          </a:p>
          <a:p>
            <a:endParaRPr lang="en-US" dirty="0"/>
          </a:p>
        </p:txBody>
      </p:sp>
      <p:pic>
        <p:nvPicPr>
          <p:cNvPr id="30723" name="Picture 3" descr="sl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52969"/>
            <a:ext cx="3306117" cy="33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Ukázka incidenční matice</a:t>
            </a:r>
            <a:endParaRPr lang="en-US" dirty="0"/>
          </a:p>
        </p:txBody>
      </p:sp>
      <p:pic>
        <p:nvPicPr>
          <p:cNvPr id="31746" name="Picture 2" descr="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7870999" cy="423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Psychosémantika</a:t>
            </a:r>
            <a:r>
              <a:rPr lang="cs-CZ" dirty="0" smtClean="0"/>
              <a:t> – filosofické pozadí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 skrytý za slovy</a:t>
            </a:r>
          </a:p>
          <a:p>
            <a:r>
              <a:rPr lang="cs-CZ" dirty="0" smtClean="0"/>
              <a:t>Filosofické zakotvení – </a:t>
            </a:r>
            <a:r>
              <a:rPr lang="cs-CZ" dirty="0" err="1" smtClean="0"/>
              <a:t>Ludwig</a:t>
            </a:r>
            <a:r>
              <a:rPr lang="cs-CZ" dirty="0" smtClean="0"/>
              <a:t> </a:t>
            </a:r>
            <a:r>
              <a:rPr lang="cs-CZ" dirty="0" err="1" smtClean="0"/>
              <a:t>Wittgenstein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„Význam nějakého slova je způsob jeho užití v řeči.“ (Filosofická zkoumání)</a:t>
            </a:r>
          </a:p>
          <a:p>
            <a:pPr>
              <a:buNone/>
            </a:pPr>
            <a:r>
              <a:rPr lang="cs-CZ" dirty="0" smtClean="0"/>
              <a:t>„Hranice mého jazyka znamenají hranice mého světa.“(Traktát </a:t>
            </a:r>
            <a:r>
              <a:rPr lang="cs-CZ" dirty="0" err="1" smtClean="0"/>
              <a:t>logicko</a:t>
            </a:r>
            <a:r>
              <a:rPr lang="cs-CZ" dirty="0" smtClean="0"/>
              <a:t> filosofický)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Ukázka vyhodnocení</a:t>
            </a:r>
            <a:endParaRPr lang="en-US" dirty="0"/>
          </a:p>
        </p:txBody>
      </p:sp>
      <p:pic>
        <p:nvPicPr>
          <p:cNvPr id="32770" name="Picture 2" descr="kvadran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2060848"/>
            <a:ext cx="5289662" cy="44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Konotativní</a:t>
            </a:r>
            <a:r>
              <a:rPr lang="cs-CZ" dirty="0" smtClean="0"/>
              <a:t> význam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Denotativní význam – „objektivní“ označení slova, definiční rámec</a:t>
            </a:r>
          </a:p>
          <a:p>
            <a:r>
              <a:rPr lang="cs-CZ" dirty="0" err="1" smtClean="0"/>
              <a:t>Konotativní</a:t>
            </a:r>
            <a:r>
              <a:rPr lang="cs-CZ" dirty="0" smtClean="0"/>
              <a:t> význam – vše, co je možné se slovem asociovat (v dané společnosti, konkrétní individuum)</a:t>
            </a:r>
          </a:p>
          <a:p>
            <a:r>
              <a:rPr lang="cs-CZ" dirty="0" smtClean="0"/>
              <a:t>Pedagogický výzkum, psychologický výzkum – prolínání denotativní a </a:t>
            </a:r>
            <a:r>
              <a:rPr lang="cs-CZ" dirty="0" err="1" smtClean="0"/>
              <a:t>konotativní</a:t>
            </a:r>
            <a:r>
              <a:rPr lang="cs-CZ" dirty="0" smtClean="0"/>
              <a:t> roviny. Problém dotazníků obecně, částečně i rozhovorů. Např. „Moje paní učitelka je hodná.“, „venku je škaredě.“</a:t>
            </a:r>
          </a:p>
          <a:p>
            <a:r>
              <a:rPr lang="cs-CZ" dirty="0" smtClean="0"/>
              <a:t>Jaké jsou možnosti odhalení </a:t>
            </a:r>
            <a:r>
              <a:rPr lang="cs-CZ" dirty="0" err="1" smtClean="0"/>
              <a:t>konotativního</a:t>
            </a:r>
            <a:r>
              <a:rPr lang="cs-CZ" dirty="0" smtClean="0"/>
              <a:t> významu?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Sémantický diferenciál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Charles E. </a:t>
            </a:r>
            <a:r>
              <a:rPr lang="cs-CZ" dirty="0" err="1" smtClean="0"/>
              <a:t>Osgood</a:t>
            </a:r>
            <a:r>
              <a:rPr lang="cs-CZ" dirty="0" smtClean="0"/>
              <a:t> </a:t>
            </a:r>
          </a:p>
          <a:p>
            <a:r>
              <a:rPr lang="cs-CZ" dirty="0" smtClean="0"/>
              <a:t>Cíl – zachycení rozdílů mezi individui v chápání </a:t>
            </a:r>
            <a:r>
              <a:rPr lang="cs-CZ" dirty="0" err="1" smtClean="0"/>
              <a:t>konotativních</a:t>
            </a:r>
            <a:r>
              <a:rPr lang="cs-CZ" dirty="0" smtClean="0"/>
              <a:t> významů, zmapování sémantické struktury, detekce blízkosti či vzdálenosti jednotlivých pojmů, vztahy mezi pojmy</a:t>
            </a:r>
          </a:p>
          <a:p>
            <a:r>
              <a:rPr lang="cs-CZ" dirty="0" smtClean="0"/>
              <a:t>Zkoumaný pojem, množství přídavných jmen uspořádaných do protikladných dvojic </a:t>
            </a:r>
          </a:p>
          <a:p>
            <a:r>
              <a:rPr lang="cs-CZ" dirty="0" smtClean="0"/>
              <a:t>Hodnocení na </a:t>
            </a:r>
            <a:r>
              <a:rPr lang="cs-CZ" dirty="0" err="1" smtClean="0"/>
              <a:t>Likertově</a:t>
            </a:r>
            <a:r>
              <a:rPr lang="cs-CZ" dirty="0" smtClean="0"/>
              <a:t> škále, obvykle 5 nebo 7 bodové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sémantických diferenciálů</a:t>
            </a:r>
            <a:endParaRPr lang="en-US" dirty="0"/>
          </a:p>
        </p:txBody>
      </p:sp>
      <p:pic>
        <p:nvPicPr>
          <p:cNvPr id="7" name="Zástupný symbol pro obsah 6" descr="a124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148799" cy="4525963"/>
          </a:xfrm>
        </p:spPr>
      </p:pic>
      <p:pic>
        <p:nvPicPr>
          <p:cNvPr id="8" name="Obrázek 7" descr="tab_diferenci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384963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a co není sémantický diferenciál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Libovolná množina bipolárních adjektiv NENÍ sémantický diferenciál!!!</a:t>
            </a:r>
          </a:p>
          <a:p>
            <a:r>
              <a:rPr lang="cs-CZ" dirty="0" smtClean="0"/>
              <a:t>Dvojice adjektiv musí tvořit dimenze.</a:t>
            </a:r>
          </a:p>
          <a:p>
            <a:r>
              <a:rPr lang="cs-CZ" dirty="0" smtClean="0"/>
              <a:t>Teoreticky počet dimenzí není omezen, pro zobrazení jsou nejčastější dvě nebo tři.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Osgoodově</a:t>
            </a:r>
            <a:r>
              <a:rPr lang="cs-CZ" dirty="0" smtClean="0"/>
              <a:t> pojetí byly tři:</a:t>
            </a:r>
          </a:p>
          <a:p>
            <a:pPr lvl="2"/>
            <a:r>
              <a:rPr lang="cs-CZ" dirty="0" smtClean="0"/>
              <a:t>Hodnocení</a:t>
            </a:r>
          </a:p>
          <a:p>
            <a:pPr lvl="2"/>
            <a:r>
              <a:rPr lang="cs-CZ" dirty="0" smtClean="0"/>
              <a:t>Síla </a:t>
            </a:r>
          </a:p>
          <a:p>
            <a:pPr lvl="2"/>
            <a:r>
              <a:rPr lang="cs-CZ" dirty="0" smtClean="0"/>
              <a:t>Aktivita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000" dirty="0" smtClean="0">
                <a:hlinkClick r:id="rId2"/>
              </a:rPr>
              <a:t>http://www.e-</a:t>
            </a:r>
            <a:r>
              <a:rPr lang="cs-CZ" sz="2000" dirty="0" err="1" smtClean="0">
                <a:hlinkClick r:id="rId2"/>
              </a:rPr>
              <a:t>metodologia.fedu.uniba.sk</a:t>
            </a:r>
            <a:r>
              <a:rPr lang="cs-CZ" sz="2000" dirty="0" smtClean="0">
                <a:hlinkClick r:id="rId2"/>
              </a:rPr>
              <a:t>/index.</a:t>
            </a:r>
            <a:r>
              <a:rPr lang="cs-CZ" sz="2000" dirty="0" err="1" smtClean="0">
                <a:hlinkClick r:id="rId2"/>
              </a:rPr>
              <a:t>php</a:t>
            </a:r>
            <a:r>
              <a:rPr lang="cs-CZ" sz="2000" dirty="0" smtClean="0">
                <a:hlinkClick r:id="rId2"/>
              </a:rPr>
              <a:t>/kapitoly/</a:t>
            </a:r>
            <a:r>
              <a:rPr lang="cs-CZ" sz="2000" dirty="0" err="1" smtClean="0">
                <a:hlinkClick r:id="rId2"/>
              </a:rPr>
              <a:t>semanticky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diferencial.php</a:t>
            </a:r>
            <a:r>
              <a:rPr lang="cs-CZ" sz="2000" dirty="0" smtClean="0">
                <a:hlinkClick r:id="rId2"/>
              </a:rPr>
              <a:t>?id=i17</a:t>
            </a:r>
          </a:p>
          <a:p>
            <a:r>
              <a:rPr lang="en-US" sz="2000" dirty="0" smtClean="0">
                <a:hlinkClick r:id="rId2"/>
              </a:rPr>
              <a:t>http://www.myslivost.cz/Myslivecke-forum-(1)/Myslivci-a-verejnost---jak-zlepsit-mineni-o-nas-/Jak-na-nas-pohlizi-dnesni-mlada-generace-.aspx</a:t>
            </a:r>
            <a:endParaRPr lang="cs-CZ" sz="2000" dirty="0" smtClean="0"/>
          </a:p>
          <a:p>
            <a:endParaRPr lang="en-US" dirty="0"/>
          </a:p>
        </p:txBody>
      </p:sp>
      <p:pic>
        <p:nvPicPr>
          <p:cNvPr id="4" name="Obrázek 3" descr="myslive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348880"/>
            <a:ext cx="518457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graf_2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505450" cy="3457575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kdf.mff.cuni.cz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vyzkum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/NPVII/grafy/graf_27.gif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Tvorba bipolárních adjektiv (seznamu slov)</a:t>
            </a:r>
          </a:p>
          <a:p>
            <a:pPr lvl="2"/>
            <a:r>
              <a:rPr lang="cs-CZ" dirty="0" smtClean="0"/>
              <a:t>Možnost použití klasického nástroje</a:t>
            </a:r>
          </a:p>
          <a:p>
            <a:pPr lvl="2"/>
            <a:r>
              <a:rPr lang="cs-CZ" dirty="0" smtClean="0"/>
              <a:t>Tvorba vlastních – problematika souvislosti s posuzovaným pojmem – kognitivní x emoční</a:t>
            </a:r>
          </a:p>
          <a:p>
            <a:r>
              <a:rPr lang="cs-CZ" dirty="0" smtClean="0"/>
              <a:t>Ověření počtu dimenzí – nezbytný krok!</a:t>
            </a:r>
          </a:p>
          <a:p>
            <a:r>
              <a:rPr lang="cs-CZ" dirty="0" smtClean="0"/>
              <a:t>I při použití klasického seznamu </a:t>
            </a:r>
            <a:r>
              <a:rPr lang="cs-CZ" dirty="0" err="1" smtClean="0"/>
              <a:t>Osgoodových</a:t>
            </a:r>
            <a:r>
              <a:rPr lang="cs-CZ" dirty="0" smtClean="0"/>
              <a:t> slov, při tvorbě vlastních je to základní.</a:t>
            </a:r>
          </a:p>
          <a:p>
            <a:r>
              <a:rPr lang="cs-CZ" dirty="0" smtClean="0"/>
              <a:t>Vhodný nástroj faktorová analýza. </a:t>
            </a:r>
            <a:endParaRPr lang="cs-CZ" dirty="0"/>
          </a:p>
          <a:p>
            <a:r>
              <a:rPr lang="cs-CZ" dirty="0" smtClean="0"/>
              <a:t>Analýza toho, jaká bipolární adjektiva tvoří jakou dimenzi. Může se lišit u různých výzkumů. Je třeba s tím pracovat.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451</Words>
  <Application>Microsoft Office PowerPoint</Application>
  <PresentationFormat>Předvádění na obrazovce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Motiv sady Office</vt:lpstr>
      <vt:lpstr>Psychosémantické metody</vt:lpstr>
      <vt:lpstr>Psychosémantika – filosofické pozadí</vt:lpstr>
      <vt:lpstr>Konotativní význam</vt:lpstr>
      <vt:lpstr>Sémantický diferenciál</vt:lpstr>
      <vt:lpstr>Příklady sémantických diferenciálů</vt:lpstr>
      <vt:lpstr>Co je a co není sémantický diferenciál</vt:lpstr>
      <vt:lpstr>Prezentace aplikace PowerPoint</vt:lpstr>
      <vt:lpstr>Prezentace aplikace PowerPoint</vt:lpstr>
      <vt:lpstr>Analýza dat</vt:lpstr>
      <vt:lpstr>Analýza dat II</vt:lpstr>
      <vt:lpstr>Příklady dobré praxe </vt:lpstr>
      <vt:lpstr>Příklady dobré praxe </vt:lpstr>
      <vt:lpstr>Problematika ideálu krásy v novověkém myšlení autorka Blanka Šimková</vt:lpstr>
      <vt:lpstr>Problematika ideálu krásy v novověkém myšlení autorka Blanka Šimková</vt:lpstr>
      <vt:lpstr>Prezentace aplikace PowerPoint</vt:lpstr>
      <vt:lpstr>Prezentace aplikace PowerPoint</vt:lpstr>
      <vt:lpstr>Test sémantického výběru</vt:lpstr>
      <vt:lpstr>Test sémantického výběru</vt:lpstr>
      <vt:lpstr>Test sémantického výběru</vt:lpstr>
      <vt:lpstr>Test sémantického výběru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Psychosémantické metody</dc:title>
  <dc:creator>Denisa</dc:creator>
  <cp:lastModifiedBy>Hewlett-Packard Company</cp:lastModifiedBy>
  <cp:revision>15</cp:revision>
  <dcterms:created xsi:type="dcterms:W3CDTF">2011-09-06T12:09:29Z</dcterms:created>
  <dcterms:modified xsi:type="dcterms:W3CDTF">2018-02-27T16:02:03Z</dcterms:modified>
</cp:coreProperties>
</file>