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30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967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891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62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15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028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985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43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6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696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74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2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72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59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0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77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E3A6-0899-4117-967F-71FD3A74624B}" type="datetimeFigureOut">
              <a:rPr lang="fi-FI" smtClean="0"/>
              <a:t>16.3.2018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EA9DD-C414-4799-AF72-B9A790C66A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20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0175"/>
          </a:xfrm>
        </p:spPr>
        <p:txBody>
          <a:bodyPr>
            <a:normAutofit/>
          </a:bodyPr>
          <a:lstStyle/>
          <a:p>
            <a:r>
              <a:rPr lang="en-US" sz="2800" dirty="0"/>
              <a:t>Empowering interview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en-US" sz="2800" dirty="0"/>
              <a:t>Listening to people – participatory methods in special needs education. Interview as an </a:t>
            </a:r>
            <a:r>
              <a:rPr lang="en-US" sz="2800" dirty="0" smtClean="0"/>
              <a:t>example</a:t>
            </a:r>
            <a:r>
              <a:rPr lang="en-US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622799"/>
            <a:ext cx="10515600" cy="155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smtClean="0"/>
              <a:t>Maija Hirvonen</a:t>
            </a:r>
          </a:p>
          <a:p>
            <a:pPr marL="0" indent="0">
              <a:buNone/>
            </a:pPr>
            <a:r>
              <a:rPr lang="fi-FI" sz="2000" dirty="0" smtClean="0"/>
              <a:t>JAMK </a:t>
            </a:r>
            <a:r>
              <a:rPr lang="fi-FI" sz="2000" dirty="0" err="1" smtClean="0"/>
              <a:t>University</a:t>
            </a:r>
            <a:r>
              <a:rPr lang="fi-FI" sz="2000" dirty="0" smtClean="0"/>
              <a:t> of </a:t>
            </a:r>
            <a:r>
              <a:rPr lang="fi-FI" sz="2000" dirty="0" err="1" smtClean="0"/>
              <a:t>Applied</a:t>
            </a:r>
            <a:r>
              <a:rPr lang="fi-FI" sz="2000" dirty="0" smtClean="0"/>
              <a:t> Sciences, </a:t>
            </a:r>
            <a:r>
              <a:rPr lang="fi-FI" sz="2000" dirty="0" err="1" smtClean="0"/>
              <a:t>Teacher</a:t>
            </a:r>
            <a:r>
              <a:rPr lang="fi-FI" sz="2000" dirty="0" smtClean="0"/>
              <a:t> Education College.</a:t>
            </a:r>
          </a:p>
          <a:p>
            <a:pPr marL="0" indent="0">
              <a:buNone/>
            </a:pPr>
            <a:r>
              <a:rPr lang="fi-FI" sz="2000" dirty="0"/>
              <a:t>m</a:t>
            </a:r>
            <a:r>
              <a:rPr lang="fi-FI" sz="2000" dirty="0" smtClean="0"/>
              <a:t>aija.hirvonen@jamk.fi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0995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2800" dirty="0" err="1"/>
              <a:t>Developing</a:t>
            </a:r>
            <a:r>
              <a:rPr lang="fi-FI" sz="2800" dirty="0"/>
              <a:t> </a:t>
            </a:r>
            <a:r>
              <a:rPr lang="fi-FI" sz="2800" dirty="0" err="1"/>
              <a:t>work</a:t>
            </a:r>
            <a:r>
              <a:rPr lang="fi-FI" sz="2800" dirty="0"/>
              <a:t> with </a:t>
            </a:r>
            <a:r>
              <a:rPr lang="fi-FI" sz="2800" dirty="0" err="1"/>
              <a:t>research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200" b="1" dirty="0"/>
              <a:t> </a:t>
            </a:r>
            <a:r>
              <a:rPr lang="fi-FI" sz="1200" b="1" dirty="0" smtClean="0"/>
              <a:t>                                                                   </a:t>
            </a:r>
            <a:r>
              <a:rPr lang="fi-FI" sz="1200" b="1" dirty="0" err="1" smtClean="0"/>
              <a:t>Current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situation</a:t>
            </a:r>
            <a:r>
              <a:rPr lang="fi-FI" sz="1200" b="1" dirty="0" smtClean="0"/>
              <a:t>:</a:t>
            </a:r>
            <a:endParaRPr lang="fi-FI" sz="1200" b="1" dirty="0"/>
          </a:p>
          <a:p>
            <a:r>
              <a:rPr lang="fi-FI" sz="1200" b="1" dirty="0"/>
              <a:t>                                                                   </a:t>
            </a:r>
            <a:r>
              <a:rPr lang="fi-FI" sz="1200" b="1" dirty="0" smtClean="0"/>
              <a:t>       </a:t>
            </a:r>
            <a:r>
              <a:rPr lang="fi-FI" sz="1200" b="1" dirty="0" err="1" smtClean="0"/>
              <a:t>Needs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analysis</a:t>
            </a:r>
            <a:endParaRPr lang="fi-FI" sz="1200" b="1" dirty="0"/>
          </a:p>
          <a:p>
            <a:r>
              <a:rPr lang="fi-FI" sz="1200" b="1" dirty="0"/>
              <a:t>                                                                     </a:t>
            </a:r>
            <a:r>
              <a:rPr lang="fi-FI" sz="1200" b="1" dirty="0" smtClean="0"/>
              <a:t>   </a:t>
            </a:r>
            <a:endParaRPr lang="fi-FI" sz="1200" b="1" dirty="0"/>
          </a:p>
          <a:p>
            <a:r>
              <a:rPr lang="fi-FI" sz="1200" b="1" dirty="0"/>
              <a:t> </a:t>
            </a:r>
          </a:p>
          <a:p>
            <a:r>
              <a:rPr lang="fi-FI" sz="1200" b="1" dirty="0"/>
              <a:t> </a:t>
            </a:r>
          </a:p>
          <a:p>
            <a:r>
              <a:rPr lang="fi-FI" sz="1200" b="1" dirty="0"/>
              <a:t>          </a:t>
            </a:r>
          </a:p>
          <a:p>
            <a:r>
              <a:rPr lang="fi-FI" sz="1200" b="1" dirty="0"/>
              <a:t>        </a:t>
            </a:r>
            <a:r>
              <a:rPr lang="fi-FI" sz="1200" b="1" dirty="0" smtClean="0"/>
              <a:t>Establishment                                                                                     Analysis of the </a:t>
            </a:r>
            <a:r>
              <a:rPr lang="fi-FI" sz="1200" b="1" dirty="0" err="1" smtClean="0"/>
              <a:t>work</a:t>
            </a:r>
            <a:r>
              <a:rPr lang="fi-FI" sz="1200" b="1" dirty="0" smtClean="0"/>
              <a:t>; </a:t>
            </a:r>
          </a:p>
          <a:p>
            <a:r>
              <a:rPr lang="fi-FI" sz="1200" b="1" dirty="0"/>
              <a:t> </a:t>
            </a:r>
            <a:r>
              <a:rPr lang="fi-FI" sz="1200" b="1" dirty="0" smtClean="0"/>
              <a:t> of the new </a:t>
            </a:r>
            <a:r>
              <a:rPr lang="fi-FI" sz="1200" b="1" dirty="0" err="1" smtClean="0"/>
              <a:t>work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model</a:t>
            </a:r>
            <a:r>
              <a:rPr lang="fi-FI" sz="1200" b="1" dirty="0" smtClean="0"/>
              <a:t>             </a:t>
            </a:r>
            <a:r>
              <a:rPr lang="fi-FI" sz="1200" b="1" dirty="0" err="1" smtClean="0"/>
              <a:t>Research</a:t>
            </a:r>
            <a:r>
              <a:rPr lang="fi-FI" sz="1200" b="1" dirty="0" smtClean="0"/>
              <a:t> </a:t>
            </a:r>
            <a:r>
              <a:rPr lang="fi-FI" sz="1200" b="1" dirty="0"/>
              <a:t>as a ”</a:t>
            </a:r>
            <a:r>
              <a:rPr lang="fi-FI" sz="1200" b="1" dirty="0" err="1" smtClean="0"/>
              <a:t>mirror</a:t>
            </a:r>
            <a:r>
              <a:rPr lang="fi-FI" sz="1200" b="1" dirty="0" smtClean="0"/>
              <a:t>”            </a:t>
            </a:r>
            <a:r>
              <a:rPr lang="fi-FI" sz="1200" b="1" dirty="0" err="1" smtClean="0"/>
              <a:t>contradictions</a:t>
            </a:r>
            <a:r>
              <a:rPr lang="fi-FI" sz="1200" b="1" dirty="0" smtClean="0"/>
              <a:t> </a:t>
            </a:r>
            <a:r>
              <a:rPr lang="fi-FI" sz="1200" b="1" dirty="0"/>
              <a:t>, </a:t>
            </a:r>
            <a:r>
              <a:rPr lang="fi-FI" sz="1200" b="1" dirty="0" err="1"/>
              <a:t>problems</a:t>
            </a:r>
            <a:endParaRPr lang="fi-FI" sz="1200" b="1" dirty="0"/>
          </a:p>
          <a:p>
            <a:endParaRPr lang="fi-FI" sz="1200" b="1" dirty="0" smtClean="0"/>
          </a:p>
          <a:p>
            <a:r>
              <a:rPr lang="fi-FI" sz="1200" b="1" dirty="0"/>
              <a:t> </a:t>
            </a:r>
            <a:r>
              <a:rPr lang="fi-FI" sz="1200" b="1" dirty="0" smtClean="0"/>
              <a:t>                                              (</a:t>
            </a:r>
            <a:r>
              <a:rPr lang="fi-FI" sz="1200" b="1" dirty="0" err="1" smtClean="0"/>
              <a:t>e.g.interviews</a:t>
            </a:r>
            <a:r>
              <a:rPr lang="fi-FI" sz="1200" b="1" dirty="0"/>
              <a:t>, </a:t>
            </a:r>
            <a:r>
              <a:rPr lang="fi-FI" sz="1200" b="1" dirty="0" err="1"/>
              <a:t>diaries</a:t>
            </a:r>
            <a:r>
              <a:rPr lang="fi-FI" sz="1200" b="1" dirty="0"/>
              <a:t>, </a:t>
            </a:r>
            <a:r>
              <a:rPr lang="fi-FI" sz="1200" b="1" dirty="0" err="1"/>
              <a:t>observations</a:t>
            </a:r>
            <a:r>
              <a:rPr lang="fi-FI" sz="1200" b="1" dirty="0"/>
              <a:t>)</a:t>
            </a:r>
          </a:p>
          <a:p>
            <a:r>
              <a:rPr lang="fi-FI" sz="1200" b="1" dirty="0"/>
              <a:t> </a:t>
            </a:r>
            <a:r>
              <a:rPr lang="fi-FI" sz="1200" b="1" dirty="0" smtClean="0"/>
              <a:t>             </a:t>
            </a:r>
            <a:endParaRPr lang="fi-FI" sz="1200" b="1" dirty="0"/>
          </a:p>
          <a:p>
            <a:r>
              <a:rPr lang="fi-FI" sz="1200" b="1" dirty="0"/>
              <a:t>        </a:t>
            </a:r>
          </a:p>
          <a:p>
            <a:r>
              <a:rPr lang="fi-FI" sz="1200" b="1" dirty="0"/>
              <a:t> </a:t>
            </a:r>
          </a:p>
          <a:p>
            <a:r>
              <a:rPr lang="fi-FI" sz="1200" b="1" dirty="0"/>
              <a:t/>
            </a:r>
            <a:br>
              <a:rPr lang="fi-FI" sz="1200" b="1" dirty="0"/>
            </a:br>
            <a:r>
              <a:rPr lang="fi-FI" sz="1200" b="1" dirty="0"/>
              <a:t> </a:t>
            </a:r>
            <a:r>
              <a:rPr lang="fi-FI" sz="1200" b="1" dirty="0" smtClean="0"/>
              <a:t>                                                                      </a:t>
            </a:r>
            <a:r>
              <a:rPr lang="fi-FI" sz="1200" b="1" dirty="0" err="1" smtClean="0"/>
              <a:t>Towards</a:t>
            </a:r>
            <a:r>
              <a:rPr lang="fi-FI" sz="1200" b="1" dirty="0" smtClean="0"/>
              <a:t> new </a:t>
            </a:r>
            <a:r>
              <a:rPr lang="fi-FI" sz="1200" b="1" dirty="0" err="1" smtClean="0"/>
              <a:t>work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model</a:t>
            </a:r>
            <a:endParaRPr lang="fi-FI" sz="1200" b="1" dirty="0"/>
          </a:p>
        </p:txBody>
      </p:sp>
      <p:cxnSp>
        <p:nvCxnSpPr>
          <p:cNvPr id="5" name="Suora nuoliyhdysviiva 4"/>
          <p:cNvCxnSpPr/>
          <p:nvPr/>
        </p:nvCxnSpPr>
        <p:spPr>
          <a:xfrm>
            <a:off x="6960342" y="2528900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2073743" y="2384884"/>
            <a:ext cx="13681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/>
          <p:nvPr/>
        </p:nvCxnSpPr>
        <p:spPr>
          <a:xfrm flipH="1">
            <a:off x="6662057" y="4781006"/>
            <a:ext cx="953589" cy="483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H="1" flipV="1">
            <a:off x="2272937" y="4820194"/>
            <a:ext cx="1168958" cy="646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Seven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stages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err="1"/>
              <a:t>Thematizing</a:t>
            </a:r>
            <a:endParaRPr lang="fi-FI" sz="1800" dirty="0"/>
          </a:p>
          <a:p>
            <a:r>
              <a:rPr lang="fi-FI" sz="1800" dirty="0" err="1"/>
              <a:t>Designing</a:t>
            </a:r>
            <a:endParaRPr lang="fi-FI" sz="1800" dirty="0"/>
          </a:p>
          <a:p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</a:t>
            </a:r>
            <a:endParaRPr lang="fi-FI" sz="1800" dirty="0"/>
          </a:p>
          <a:p>
            <a:r>
              <a:rPr lang="fi-FI" sz="1800" dirty="0" err="1"/>
              <a:t>Transcription</a:t>
            </a:r>
            <a:endParaRPr lang="fi-FI" sz="1800" dirty="0"/>
          </a:p>
          <a:p>
            <a:r>
              <a:rPr lang="fi-FI" sz="1800" dirty="0"/>
              <a:t>Analysis</a:t>
            </a:r>
          </a:p>
          <a:p>
            <a:r>
              <a:rPr lang="fi-FI" sz="1800" dirty="0" err="1"/>
              <a:t>Verification</a:t>
            </a:r>
            <a:endParaRPr lang="fi-FI" sz="1800" dirty="0"/>
          </a:p>
          <a:p>
            <a:r>
              <a:rPr lang="fi-FI" sz="1800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1081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err="1"/>
              <a:t>Thematizing</a:t>
            </a:r>
            <a:r>
              <a:rPr lang="fi-FI" sz="2000" dirty="0"/>
              <a:t> an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study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1800" dirty="0"/>
              <a:t>= </a:t>
            </a:r>
            <a:r>
              <a:rPr lang="fi-FI" sz="1800" dirty="0" err="1"/>
              <a:t>theoretical</a:t>
            </a:r>
            <a:r>
              <a:rPr lang="fi-FI" sz="1800" dirty="0"/>
              <a:t> </a:t>
            </a:r>
            <a:r>
              <a:rPr lang="fi-FI" sz="1800" b="1" dirty="0" err="1"/>
              <a:t>clarification</a:t>
            </a:r>
            <a:r>
              <a:rPr lang="fi-FI" sz="1800" dirty="0"/>
              <a:t> of the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theme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= </a:t>
            </a:r>
            <a:r>
              <a:rPr lang="fi-FI" sz="1800" dirty="0" err="1"/>
              <a:t>formulation</a:t>
            </a:r>
            <a:r>
              <a:rPr lang="fi-FI" sz="1800" dirty="0"/>
              <a:t> of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Why</a:t>
            </a:r>
            <a:r>
              <a:rPr lang="fi-FI" sz="1800" b="1" dirty="0"/>
              <a:t>?   </a:t>
            </a:r>
            <a:r>
              <a:rPr lang="fi-FI" sz="1800" b="1" dirty="0" err="1"/>
              <a:t>What</a:t>
            </a:r>
            <a:r>
              <a:rPr lang="fi-FI" sz="1800" b="1" dirty="0"/>
              <a:t>?   How?  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Why</a:t>
            </a:r>
            <a:r>
              <a:rPr lang="fi-FI" sz="1800" dirty="0"/>
              <a:t>: </a:t>
            </a:r>
            <a:r>
              <a:rPr lang="fi-FI" sz="1800" dirty="0" err="1"/>
              <a:t>clarifying</a:t>
            </a:r>
            <a:r>
              <a:rPr lang="fi-FI" sz="1800" dirty="0"/>
              <a:t> the </a:t>
            </a:r>
            <a:r>
              <a:rPr lang="fi-FI" sz="1800" b="1" dirty="0" err="1"/>
              <a:t>purpose</a:t>
            </a:r>
            <a:r>
              <a:rPr lang="fi-FI" sz="1800" dirty="0"/>
              <a:t> of the </a:t>
            </a:r>
            <a:r>
              <a:rPr lang="fi-FI" sz="1800" dirty="0" err="1"/>
              <a:t>study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What</a:t>
            </a:r>
            <a:r>
              <a:rPr lang="fi-FI" sz="1800" dirty="0"/>
              <a:t>: </a:t>
            </a:r>
            <a:r>
              <a:rPr lang="fi-FI" sz="1800" dirty="0" err="1"/>
              <a:t>obtaining</a:t>
            </a:r>
            <a:r>
              <a:rPr lang="fi-FI" sz="1800" dirty="0"/>
              <a:t> </a:t>
            </a:r>
            <a:r>
              <a:rPr lang="fi-FI" sz="1800" b="1" dirty="0" err="1"/>
              <a:t>preknowledge</a:t>
            </a:r>
            <a:r>
              <a:rPr lang="fi-FI" sz="1800" dirty="0"/>
              <a:t> of the </a:t>
            </a:r>
            <a:r>
              <a:rPr lang="fi-FI" sz="1800" dirty="0" err="1"/>
              <a:t>subject</a:t>
            </a:r>
            <a:r>
              <a:rPr lang="fi-FI" sz="1800" dirty="0"/>
              <a:t> </a:t>
            </a:r>
            <a:r>
              <a:rPr lang="fi-FI" sz="1800" dirty="0" err="1"/>
              <a:t>matter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r>
              <a:rPr lang="fi-FI" sz="1800" b="1" dirty="0"/>
              <a:t>How</a:t>
            </a:r>
            <a:r>
              <a:rPr lang="fi-FI" sz="1800" dirty="0"/>
              <a:t>:  </a:t>
            </a:r>
            <a:r>
              <a:rPr lang="fi-FI" sz="1800" dirty="0" err="1"/>
              <a:t>-becoming</a:t>
            </a:r>
            <a:r>
              <a:rPr lang="fi-FI" sz="1800" dirty="0"/>
              <a:t> </a:t>
            </a:r>
            <a:r>
              <a:rPr lang="fi-FI" sz="1800" dirty="0" err="1"/>
              <a:t>familiar</a:t>
            </a:r>
            <a:r>
              <a:rPr lang="fi-FI" sz="1800" dirty="0"/>
              <a:t> with </a:t>
            </a:r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b="1" dirty="0" err="1"/>
              <a:t>techniques</a:t>
            </a:r>
            <a:r>
              <a:rPr lang="fi-FI" sz="1800" b="1" dirty="0"/>
              <a:t> of </a:t>
            </a:r>
            <a:r>
              <a:rPr lang="fi-FI" sz="1800" b="1" dirty="0" err="1"/>
              <a:t>interviewing</a:t>
            </a:r>
            <a:r>
              <a:rPr lang="fi-FI" sz="1800" b="1" dirty="0"/>
              <a:t> </a:t>
            </a:r>
            <a:r>
              <a:rPr lang="fi-FI" sz="1800" dirty="0"/>
              <a:t>and </a:t>
            </a:r>
            <a:r>
              <a:rPr lang="fi-FI" sz="1800" dirty="0" err="1"/>
              <a:t>analyzing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    </a:t>
            </a:r>
            <a:r>
              <a:rPr lang="fi-FI" sz="1800" dirty="0" err="1"/>
              <a:t>-deciding</a:t>
            </a:r>
            <a:r>
              <a:rPr lang="fi-FI" sz="1800" dirty="0"/>
              <a:t> </a:t>
            </a:r>
            <a:r>
              <a:rPr lang="fi-FI" sz="1800" dirty="0" err="1"/>
              <a:t>which</a:t>
            </a:r>
            <a:r>
              <a:rPr lang="fi-FI" sz="1800" dirty="0"/>
              <a:t> </a:t>
            </a:r>
            <a:r>
              <a:rPr lang="fi-FI" sz="1800" dirty="0" err="1"/>
              <a:t>technique</a:t>
            </a:r>
            <a:r>
              <a:rPr lang="fi-FI" sz="1800" dirty="0"/>
              <a:t> to </a:t>
            </a:r>
            <a:r>
              <a:rPr lang="fi-FI" sz="1800" dirty="0" err="1"/>
              <a:t>apply</a:t>
            </a:r>
            <a:r>
              <a:rPr lang="fi-FI" sz="1800" dirty="0"/>
              <a:t> for the </a:t>
            </a:r>
            <a:r>
              <a:rPr lang="fi-FI" sz="1800" dirty="0" err="1"/>
              <a:t>study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    =</a:t>
            </a:r>
            <a:r>
              <a:rPr lang="fi-FI" sz="1800" dirty="0" err="1"/>
              <a:t>designing</a:t>
            </a:r>
            <a:r>
              <a:rPr lang="fi-FI" sz="1800" dirty="0"/>
              <a:t> the </a:t>
            </a:r>
            <a:r>
              <a:rPr lang="fi-FI" sz="1800" dirty="0" err="1"/>
              <a:t>study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7889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Designing</a:t>
            </a:r>
            <a:r>
              <a:rPr lang="fi-FI" sz="2400" dirty="0"/>
              <a:t> an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study</a:t>
            </a:r>
            <a:r>
              <a:rPr lang="fi-FI" sz="2400" dirty="0"/>
              <a:t> (</a:t>
            </a:r>
            <a:r>
              <a:rPr lang="fi-FI" sz="2400" b="1" dirty="0"/>
              <a:t>How?)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/>
              <a:t>An </a:t>
            </a:r>
            <a:r>
              <a:rPr lang="fi-FI" sz="2400" dirty="0" err="1"/>
              <a:t>example</a:t>
            </a:r>
            <a:r>
              <a:rPr lang="fi-FI" sz="2400" dirty="0"/>
              <a:t> of a </a:t>
            </a:r>
            <a:r>
              <a:rPr lang="fi-FI" sz="2400" dirty="0" err="1"/>
              <a:t>grade</a:t>
            </a:r>
            <a:r>
              <a:rPr lang="fi-FI" sz="2400" dirty="0"/>
              <a:t> </a:t>
            </a:r>
            <a:r>
              <a:rPr lang="fi-FI" sz="2400" dirty="0" err="1"/>
              <a:t>study</a:t>
            </a:r>
            <a:r>
              <a:rPr lang="fi-FI" sz="2400" dirty="0"/>
              <a:t> </a:t>
            </a:r>
            <a:r>
              <a:rPr lang="fi-FI" sz="1600" dirty="0"/>
              <a:t>(</a:t>
            </a:r>
            <a:r>
              <a:rPr lang="fi-FI" sz="1600" dirty="0" err="1"/>
              <a:t>Kvale</a:t>
            </a:r>
            <a:r>
              <a:rPr lang="fi-FI" sz="1600" dirty="0"/>
              <a:t> 2008)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1800" b="1" dirty="0" err="1"/>
              <a:t>Thematizing</a:t>
            </a:r>
            <a:r>
              <a:rPr lang="fi-FI" sz="1800" dirty="0"/>
              <a:t>: </a:t>
            </a:r>
            <a:r>
              <a:rPr lang="fi-FI" sz="1800" dirty="0" err="1"/>
              <a:t>formulation</a:t>
            </a:r>
            <a:r>
              <a:rPr lang="fi-FI" sz="1800" dirty="0"/>
              <a:t> of </a:t>
            </a:r>
            <a:r>
              <a:rPr lang="fi-FI" sz="1800" dirty="0" err="1"/>
              <a:t>hypotheses</a:t>
            </a:r>
            <a:r>
              <a:rPr lang="fi-FI" sz="1800" dirty="0"/>
              <a:t> </a:t>
            </a:r>
            <a:r>
              <a:rPr lang="fi-FI" sz="1800" dirty="0" err="1"/>
              <a:t>about</a:t>
            </a:r>
            <a:r>
              <a:rPr lang="fi-FI" sz="1800" dirty="0"/>
              <a:t> the </a:t>
            </a:r>
            <a:r>
              <a:rPr lang="fi-FI" sz="1800" dirty="0" err="1"/>
              <a:t>influence</a:t>
            </a:r>
            <a:r>
              <a:rPr lang="fi-FI" sz="1800" dirty="0"/>
              <a:t> of </a:t>
            </a:r>
            <a:r>
              <a:rPr lang="fi-FI" sz="1800" dirty="0" err="1"/>
              <a:t>grading</a:t>
            </a:r>
            <a:r>
              <a:rPr lang="fi-FI" sz="1800" dirty="0"/>
              <a:t> on </a:t>
            </a:r>
            <a:r>
              <a:rPr lang="fi-FI" sz="1800" dirty="0" err="1"/>
              <a:t>pupils</a:t>
            </a:r>
            <a:r>
              <a:rPr lang="fi-FI" sz="1800" dirty="0"/>
              <a:t> on the </a:t>
            </a:r>
            <a:r>
              <a:rPr lang="fi-FI" sz="1800" dirty="0" err="1"/>
              <a:t>basis</a:t>
            </a:r>
            <a:r>
              <a:rPr lang="fi-FI" sz="1800" dirty="0"/>
              <a:t> of </a:t>
            </a:r>
            <a:r>
              <a:rPr lang="fi-FI" sz="1800" dirty="0" err="1"/>
              <a:t>previous</a:t>
            </a:r>
            <a:r>
              <a:rPr lang="fi-FI" sz="1800" dirty="0"/>
              <a:t> </a:t>
            </a:r>
            <a:r>
              <a:rPr lang="fi-FI" sz="1800" dirty="0" err="1"/>
              <a:t>studies</a:t>
            </a:r>
            <a:endParaRPr lang="fi-FI" sz="1800" dirty="0"/>
          </a:p>
          <a:p>
            <a:r>
              <a:rPr lang="fi-FI" sz="1800" b="1" dirty="0" err="1"/>
              <a:t>Designing</a:t>
            </a:r>
            <a:r>
              <a:rPr lang="fi-FI" sz="1800" dirty="0"/>
              <a:t>: Planning the </a:t>
            </a:r>
            <a:r>
              <a:rPr lang="fi-FI" sz="1800" dirty="0" err="1"/>
              <a:t>interviews</a:t>
            </a:r>
            <a:r>
              <a:rPr lang="fi-FI" sz="1800" dirty="0"/>
              <a:t> with 30 </a:t>
            </a:r>
            <a:r>
              <a:rPr lang="fi-FI" sz="1800" dirty="0" err="1"/>
              <a:t>high</a:t>
            </a:r>
            <a:r>
              <a:rPr lang="fi-FI" sz="1800" dirty="0"/>
              <a:t> </a:t>
            </a:r>
            <a:r>
              <a:rPr lang="fi-FI" sz="1800" dirty="0" err="1"/>
              <a:t>school</a:t>
            </a:r>
            <a:r>
              <a:rPr lang="fi-FI" sz="1800" dirty="0"/>
              <a:t> </a:t>
            </a:r>
            <a:r>
              <a:rPr lang="fi-FI" sz="1800" dirty="0" err="1"/>
              <a:t>pupils</a:t>
            </a:r>
            <a:r>
              <a:rPr lang="fi-FI" sz="1800" dirty="0"/>
              <a:t> and 6 </a:t>
            </a:r>
            <a:r>
              <a:rPr lang="fi-FI" sz="1800" dirty="0" err="1"/>
              <a:t>teachers</a:t>
            </a:r>
            <a:endParaRPr lang="fi-FI" sz="1800" dirty="0"/>
          </a:p>
          <a:p>
            <a:r>
              <a:rPr lang="fi-FI" sz="1800" b="1" dirty="0" err="1"/>
              <a:t>Interviewing</a:t>
            </a:r>
            <a:r>
              <a:rPr lang="fi-FI" sz="1800" dirty="0"/>
              <a:t>: A </a:t>
            </a:r>
            <a:r>
              <a:rPr lang="fi-FI" sz="1800" dirty="0" err="1"/>
              <a:t>detailed</a:t>
            </a:r>
            <a:r>
              <a:rPr lang="fi-FI" sz="1800" dirty="0"/>
              <a:t> </a:t>
            </a:r>
            <a:r>
              <a:rPr lang="fi-FI" sz="1800" dirty="0" err="1"/>
              <a:t>guide</a:t>
            </a:r>
            <a:r>
              <a:rPr lang="fi-FI" sz="1800" dirty="0"/>
              <a:t> </a:t>
            </a:r>
            <a:r>
              <a:rPr lang="fi-FI" sz="1800" dirty="0" err="1"/>
              <a:t>was</a:t>
            </a:r>
            <a:r>
              <a:rPr lang="fi-FI" sz="1800" dirty="0"/>
              <a:t> </a:t>
            </a:r>
            <a:r>
              <a:rPr lang="fi-FI" sz="1800" dirty="0" err="1"/>
              <a:t>used</a:t>
            </a:r>
            <a:r>
              <a:rPr lang="fi-FI" sz="1800" dirty="0"/>
              <a:t> for the </a:t>
            </a:r>
            <a:r>
              <a:rPr lang="fi-FI" sz="1800" dirty="0" err="1"/>
              <a:t>individual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, </a:t>
            </a:r>
            <a:r>
              <a:rPr lang="fi-FI" sz="1800" dirty="0" err="1"/>
              <a:t>each</a:t>
            </a:r>
            <a:r>
              <a:rPr lang="fi-FI" sz="1800" dirty="0"/>
              <a:t> of </a:t>
            </a:r>
            <a:r>
              <a:rPr lang="fi-FI" sz="1800" dirty="0" err="1"/>
              <a:t>which</a:t>
            </a:r>
            <a:r>
              <a:rPr lang="fi-FI" sz="1800" dirty="0"/>
              <a:t> </a:t>
            </a:r>
            <a:r>
              <a:rPr lang="fi-FI" sz="1800" dirty="0" err="1"/>
              <a:t>lasted</a:t>
            </a:r>
            <a:r>
              <a:rPr lang="fi-FI" sz="1800" dirty="0"/>
              <a:t> </a:t>
            </a:r>
            <a:r>
              <a:rPr lang="fi-FI" sz="1800" dirty="0" err="1"/>
              <a:t>about</a:t>
            </a:r>
            <a:r>
              <a:rPr lang="fi-FI" sz="1800" dirty="0"/>
              <a:t> 45 </a:t>
            </a:r>
            <a:r>
              <a:rPr lang="fi-FI" sz="1800" dirty="0" err="1"/>
              <a:t>minutes</a:t>
            </a:r>
            <a:r>
              <a:rPr lang="fi-FI" sz="1800" dirty="0"/>
              <a:t> and </a:t>
            </a:r>
            <a:r>
              <a:rPr lang="fi-FI" sz="1800" dirty="0" err="1"/>
              <a:t>was</a:t>
            </a:r>
            <a:r>
              <a:rPr lang="fi-FI" sz="1800" dirty="0"/>
              <a:t> </a:t>
            </a:r>
            <a:r>
              <a:rPr lang="fi-FI" sz="1800" dirty="0" err="1"/>
              <a:t>tape-recorded</a:t>
            </a:r>
            <a:endParaRPr lang="fi-FI" sz="1800" dirty="0"/>
          </a:p>
          <a:p>
            <a:r>
              <a:rPr lang="fi-FI" sz="1800" b="1" dirty="0" err="1"/>
              <a:t>Transcribing</a:t>
            </a:r>
            <a:r>
              <a:rPr lang="fi-FI" sz="1800" dirty="0"/>
              <a:t>: </a:t>
            </a:r>
            <a:r>
              <a:rPr lang="fi-FI" sz="1800" dirty="0" err="1"/>
              <a:t>All</a:t>
            </a:r>
            <a:r>
              <a:rPr lang="fi-FI" sz="1800" dirty="0"/>
              <a:t> 36 </a:t>
            </a:r>
            <a:r>
              <a:rPr lang="fi-FI" sz="1800" dirty="0" err="1"/>
              <a:t>pupil</a:t>
            </a:r>
            <a:r>
              <a:rPr lang="fi-FI" sz="1800" dirty="0"/>
              <a:t> and </a:t>
            </a:r>
            <a:r>
              <a:rPr lang="fi-FI" sz="1800" dirty="0" err="1"/>
              <a:t>teacher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transcribed</a:t>
            </a:r>
            <a:r>
              <a:rPr lang="fi-FI" sz="1800" dirty="0"/>
              <a:t> </a:t>
            </a:r>
            <a:r>
              <a:rPr lang="fi-FI" sz="1800" dirty="0" err="1"/>
              <a:t>verbatim</a:t>
            </a:r>
            <a:r>
              <a:rPr lang="fi-FI" sz="1800" dirty="0"/>
              <a:t>, </a:t>
            </a:r>
            <a:r>
              <a:rPr lang="fi-FI" sz="1800" dirty="0" err="1"/>
              <a:t>resulting</a:t>
            </a:r>
            <a:r>
              <a:rPr lang="fi-FI" sz="1800" dirty="0"/>
              <a:t> in </a:t>
            </a:r>
            <a:r>
              <a:rPr lang="fi-FI" sz="1800" dirty="0" err="1"/>
              <a:t>about</a:t>
            </a:r>
            <a:r>
              <a:rPr lang="fi-FI" sz="1800" dirty="0"/>
              <a:t> 1000 </a:t>
            </a:r>
            <a:r>
              <a:rPr lang="fi-FI" sz="1800" dirty="0" err="1"/>
              <a:t>pages</a:t>
            </a:r>
            <a:r>
              <a:rPr lang="fi-FI" sz="1800" dirty="0"/>
              <a:t> of </a:t>
            </a:r>
            <a:r>
              <a:rPr lang="fi-FI" sz="1800" dirty="0" err="1"/>
              <a:t>transcripts</a:t>
            </a:r>
            <a:endParaRPr lang="fi-FI" sz="1800" dirty="0"/>
          </a:p>
          <a:p>
            <a:r>
              <a:rPr lang="fi-FI" sz="1800" b="1" dirty="0" err="1"/>
              <a:t>Analyzing</a:t>
            </a:r>
            <a:r>
              <a:rPr lang="fi-FI" sz="1800" dirty="0"/>
              <a:t>: The 30 </a:t>
            </a:r>
            <a:r>
              <a:rPr lang="fi-FI" sz="1800" dirty="0" err="1"/>
              <a:t>pupil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categorized</a:t>
            </a:r>
            <a:r>
              <a:rPr lang="fi-FI" sz="1800" dirty="0"/>
              <a:t> with </a:t>
            </a:r>
            <a:r>
              <a:rPr lang="fi-FI" sz="1800" dirty="0" err="1"/>
              <a:t>respect</a:t>
            </a:r>
            <a:r>
              <a:rPr lang="fi-FI" sz="1800" dirty="0"/>
              <a:t> to </a:t>
            </a:r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dirty="0" err="1"/>
              <a:t>forms</a:t>
            </a:r>
            <a:r>
              <a:rPr lang="fi-FI" sz="1800" dirty="0"/>
              <a:t> of </a:t>
            </a:r>
            <a:r>
              <a:rPr lang="fi-FI" sz="1800" dirty="0" err="1"/>
              <a:t>grading</a:t>
            </a:r>
            <a:r>
              <a:rPr lang="fi-FI" sz="1800" dirty="0"/>
              <a:t> </a:t>
            </a:r>
            <a:r>
              <a:rPr lang="fi-FI" sz="1800" dirty="0" err="1"/>
              <a:t>behaviour</a:t>
            </a:r>
            <a:r>
              <a:rPr lang="fi-FI" sz="1800" dirty="0"/>
              <a:t>. The </a:t>
            </a:r>
            <a:r>
              <a:rPr lang="fi-FI" sz="1800" dirty="0" err="1"/>
              <a:t>interviews</a:t>
            </a:r>
            <a:r>
              <a:rPr lang="fi-FI" sz="1800" dirty="0"/>
              <a:t> with the </a:t>
            </a:r>
            <a:r>
              <a:rPr lang="fi-FI" sz="1800" dirty="0" err="1"/>
              <a:t>pupils</a:t>
            </a:r>
            <a:r>
              <a:rPr lang="fi-FI" sz="1800" dirty="0"/>
              <a:t> and the </a:t>
            </a:r>
            <a:r>
              <a:rPr lang="fi-FI" sz="1800" dirty="0" err="1"/>
              <a:t>teachers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also</a:t>
            </a:r>
            <a:r>
              <a:rPr lang="fi-FI" sz="1800" dirty="0"/>
              <a:t> </a:t>
            </a:r>
            <a:r>
              <a:rPr lang="fi-FI" sz="1800" dirty="0" err="1"/>
              <a:t>subjected</a:t>
            </a:r>
            <a:r>
              <a:rPr lang="fi-FI" sz="1800" dirty="0"/>
              <a:t> to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extensive</a:t>
            </a:r>
            <a:r>
              <a:rPr lang="fi-FI" sz="1800" dirty="0"/>
              <a:t> </a:t>
            </a:r>
            <a:r>
              <a:rPr lang="fi-FI" sz="1800" dirty="0" err="1"/>
              <a:t>qualitative</a:t>
            </a:r>
            <a:r>
              <a:rPr lang="fi-FI" sz="1800" dirty="0"/>
              <a:t> </a:t>
            </a:r>
            <a:r>
              <a:rPr lang="fi-FI" sz="1800" dirty="0" err="1"/>
              <a:t>interpretations</a:t>
            </a:r>
            <a:r>
              <a:rPr lang="fi-FI" sz="1800" dirty="0"/>
              <a:t>.</a:t>
            </a:r>
          </a:p>
          <a:p>
            <a:r>
              <a:rPr lang="fi-FI" sz="1800" b="1" dirty="0" err="1"/>
              <a:t>Verifying</a:t>
            </a:r>
            <a:r>
              <a:rPr lang="fi-FI" sz="1800" dirty="0"/>
              <a:t>: </a:t>
            </a:r>
            <a:r>
              <a:rPr lang="fi-FI" sz="1800" dirty="0" err="1"/>
              <a:t>Reliability</a:t>
            </a:r>
            <a:r>
              <a:rPr lang="fi-FI" sz="1800" dirty="0"/>
              <a:t> and </a:t>
            </a:r>
            <a:r>
              <a:rPr lang="fi-FI" sz="1800" dirty="0" err="1"/>
              <a:t>validity</a:t>
            </a:r>
            <a:r>
              <a:rPr lang="fi-FI" sz="1800" dirty="0"/>
              <a:t> </a:t>
            </a:r>
            <a:r>
              <a:rPr lang="fi-FI" sz="1800" dirty="0" err="1"/>
              <a:t>checks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attempted</a:t>
            </a:r>
            <a:r>
              <a:rPr lang="fi-FI" sz="1800" dirty="0"/>
              <a:t> </a:t>
            </a:r>
            <a:r>
              <a:rPr lang="fi-FI" sz="1800" dirty="0" err="1"/>
              <a:t>throughout</a:t>
            </a:r>
            <a:r>
              <a:rPr lang="fi-FI" sz="1800" dirty="0"/>
              <a:t> the </a:t>
            </a:r>
            <a:r>
              <a:rPr lang="fi-FI" sz="1800" dirty="0" err="1"/>
              <a:t>project</a:t>
            </a:r>
            <a:r>
              <a:rPr lang="fi-FI" sz="1800" dirty="0"/>
              <a:t>, </a:t>
            </a:r>
            <a:r>
              <a:rPr lang="fi-FI" sz="1800" dirty="0" err="1"/>
              <a:t>including</a:t>
            </a:r>
            <a:r>
              <a:rPr lang="fi-FI" sz="1800" dirty="0"/>
              <a:t> </a:t>
            </a:r>
            <a:r>
              <a:rPr lang="fi-FI" sz="1800" dirty="0" err="1"/>
              <a:t>interviewer</a:t>
            </a:r>
            <a:r>
              <a:rPr lang="fi-FI" sz="1800" dirty="0"/>
              <a:t> and </a:t>
            </a:r>
            <a:r>
              <a:rPr lang="fi-FI" sz="1800" dirty="0" err="1"/>
              <a:t>scorer</a:t>
            </a:r>
            <a:r>
              <a:rPr lang="fi-FI" sz="1800" dirty="0"/>
              <a:t> </a:t>
            </a:r>
            <a:r>
              <a:rPr lang="fi-FI" sz="1800" dirty="0" err="1"/>
              <a:t>reliability</a:t>
            </a:r>
            <a:r>
              <a:rPr lang="fi-FI" sz="1800" dirty="0"/>
              <a:t> and </a:t>
            </a:r>
            <a:r>
              <a:rPr lang="fi-FI" sz="1800" dirty="0" err="1"/>
              <a:t>validity</a:t>
            </a:r>
            <a:r>
              <a:rPr lang="fi-FI" sz="1800" dirty="0"/>
              <a:t> of </a:t>
            </a:r>
            <a:r>
              <a:rPr lang="fi-FI" sz="1800" dirty="0" err="1"/>
              <a:t>interpretations</a:t>
            </a:r>
            <a:r>
              <a:rPr lang="fi-FI" sz="1800" dirty="0"/>
              <a:t>.</a:t>
            </a:r>
          </a:p>
          <a:p>
            <a:r>
              <a:rPr lang="fi-FI" sz="1800" b="1" dirty="0"/>
              <a:t>Reporting</a:t>
            </a:r>
            <a:r>
              <a:rPr lang="fi-FI" sz="1800" dirty="0"/>
              <a:t>: The </a:t>
            </a:r>
            <a:r>
              <a:rPr lang="fi-FI" sz="1800" dirty="0" err="1"/>
              <a:t>results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reported</a:t>
            </a:r>
            <a:r>
              <a:rPr lang="fi-FI" sz="1800" dirty="0"/>
              <a:t> in a </a:t>
            </a:r>
            <a:r>
              <a:rPr lang="fi-FI" sz="1800" dirty="0" err="1"/>
              <a:t>book</a:t>
            </a:r>
            <a:r>
              <a:rPr lang="fi-FI" sz="1800" dirty="0"/>
              <a:t> and in </a:t>
            </a:r>
            <a:r>
              <a:rPr lang="fi-FI" sz="1800" dirty="0" err="1"/>
              <a:t>journal</a:t>
            </a:r>
            <a:r>
              <a:rPr lang="fi-FI" sz="1800" dirty="0"/>
              <a:t> </a:t>
            </a:r>
            <a:r>
              <a:rPr lang="fi-FI" sz="1800" dirty="0" err="1"/>
              <a:t>articles</a:t>
            </a:r>
            <a:r>
              <a:rPr lang="fi-FI" sz="1800" dirty="0"/>
              <a:t>.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4168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From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questions</a:t>
            </a:r>
            <a:r>
              <a:rPr lang="fi-FI" sz="2400" dirty="0"/>
              <a:t> to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questions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83384"/>
              </p:ext>
            </p:extLst>
          </p:nvPr>
        </p:nvGraphicFramePr>
        <p:xfrm>
          <a:off x="677334" y="1270000"/>
          <a:ext cx="813380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2057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Research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questions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Interview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questions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Which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form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learning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motivation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dominates</a:t>
                      </a:r>
                      <a:r>
                        <a:rPr lang="fi-FI" dirty="0" smtClean="0"/>
                        <a:t> in a </a:t>
                      </a:r>
                      <a:r>
                        <a:rPr lang="fi-FI" dirty="0" err="1" smtClean="0"/>
                        <a:t>high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school</a:t>
                      </a:r>
                      <a:r>
                        <a:rPr lang="fi-FI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 smtClean="0"/>
                        <a:t>Do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you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find</a:t>
                      </a:r>
                      <a:r>
                        <a:rPr lang="fi-FI" dirty="0" smtClean="0"/>
                        <a:t> the </a:t>
                      </a:r>
                      <a:r>
                        <a:rPr lang="fi-FI" dirty="0" err="1" smtClean="0"/>
                        <a:t>subjects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you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learn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important</a:t>
                      </a:r>
                      <a:r>
                        <a:rPr lang="fi-FI" dirty="0" smtClean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 smtClean="0"/>
                        <a:t>Do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you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find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learning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interesting</a:t>
                      </a:r>
                      <a:r>
                        <a:rPr lang="fi-FI" baseline="0" dirty="0" smtClean="0"/>
                        <a:t> in </a:t>
                      </a:r>
                      <a:r>
                        <a:rPr lang="fi-FI" baseline="0" dirty="0" err="1" smtClean="0"/>
                        <a:t>itself</a:t>
                      </a:r>
                      <a:r>
                        <a:rPr lang="fi-FI" baseline="0" dirty="0" smtClean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baseline="0" dirty="0" err="1" smtClean="0"/>
                        <a:t>What</a:t>
                      </a:r>
                      <a:r>
                        <a:rPr lang="fi-FI" baseline="0" dirty="0" smtClean="0"/>
                        <a:t> is </a:t>
                      </a:r>
                      <a:r>
                        <a:rPr lang="fi-FI" baseline="0" dirty="0" err="1" smtClean="0"/>
                        <a:t>your</a:t>
                      </a:r>
                      <a:r>
                        <a:rPr lang="fi-FI" baseline="0" dirty="0" smtClean="0"/>
                        <a:t> main </a:t>
                      </a:r>
                      <a:r>
                        <a:rPr lang="fi-FI" baseline="0" dirty="0" err="1" smtClean="0"/>
                        <a:t>purpose</a:t>
                      </a:r>
                      <a:r>
                        <a:rPr lang="fi-FI" baseline="0" dirty="0" smtClean="0"/>
                        <a:t> in </a:t>
                      </a:r>
                      <a:r>
                        <a:rPr lang="fi-FI" baseline="0" dirty="0" err="1" smtClean="0"/>
                        <a:t>going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high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school</a:t>
                      </a:r>
                      <a:r>
                        <a:rPr lang="fi-FI" baseline="0" dirty="0" smtClean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Do</a:t>
                      </a:r>
                      <a:r>
                        <a:rPr lang="fi-FI" dirty="0" smtClean="0"/>
                        <a:t> the </a:t>
                      </a:r>
                      <a:r>
                        <a:rPr lang="fi-FI" dirty="0" err="1" smtClean="0"/>
                        <a:t>grades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promote</a:t>
                      </a:r>
                      <a:r>
                        <a:rPr lang="fi-FI" dirty="0" smtClean="0"/>
                        <a:t> an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external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instrumental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motivation</a:t>
                      </a:r>
                      <a:r>
                        <a:rPr lang="fi-FI" baseline="0" dirty="0" smtClean="0"/>
                        <a:t> at the </a:t>
                      </a:r>
                      <a:r>
                        <a:rPr lang="fi-FI" baseline="0" dirty="0" err="1" smtClean="0"/>
                        <a:t>expense</a:t>
                      </a:r>
                      <a:r>
                        <a:rPr lang="fi-FI" baseline="0" dirty="0" smtClean="0"/>
                        <a:t> of an </a:t>
                      </a:r>
                      <a:r>
                        <a:rPr lang="fi-FI" baseline="0" dirty="0" err="1" smtClean="0"/>
                        <a:t>intrinsic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motivation</a:t>
                      </a:r>
                      <a:r>
                        <a:rPr lang="fi-FI" baseline="0" dirty="0" smtClean="0"/>
                        <a:t> for </a:t>
                      </a:r>
                      <a:r>
                        <a:rPr lang="fi-FI" baseline="0" dirty="0" err="1" smtClean="0"/>
                        <a:t>learning</a:t>
                      </a:r>
                      <a:r>
                        <a:rPr lang="fi-FI" baseline="0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 smtClean="0"/>
                        <a:t>Have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you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experienced</a:t>
                      </a:r>
                      <a:r>
                        <a:rPr lang="fi-FI" baseline="0" dirty="0" smtClean="0"/>
                        <a:t> a </a:t>
                      </a:r>
                      <a:r>
                        <a:rPr lang="fi-FI" baseline="0" dirty="0" err="1" smtClean="0"/>
                        <a:t>conflict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between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what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you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wanted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study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what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you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had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study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obtain</a:t>
                      </a:r>
                      <a:r>
                        <a:rPr lang="fi-FI" baseline="0" dirty="0" smtClean="0"/>
                        <a:t> a </a:t>
                      </a:r>
                      <a:r>
                        <a:rPr lang="fi-FI" baseline="0" dirty="0" err="1" smtClean="0"/>
                        <a:t>good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grade</a:t>
                      </a:r>
                      <a:r>
                        <a:rPr lang="fi-FI" baseline="0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Does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learning</a:t>
                      </a:r>
                      <a:r>
                        <a:rPr lang="fi-FI" dirty="0" smtClean="0"/>
                        <a:t> for </a:t>
                      </a:r>
                      <a:r>
                        <a:rPr lang="fi-FI" dirty="0" err="1" smtClean="0"/>
                        <a:t>grades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socialize</a:t>
                      </a:r>
                      <a:r>
                        <a:rPr lang="fi-FI" dirty="0" smtClean="0"/>
                        <a:t> to </a:t>
                      </a:r>
                      <a:r>
                        <a:rPr lang="fi-FI" dirty="0" err="1" smtClean="0"/>
                        <a:t>working</a:t>
                      </a:r>
                      <a:r>
                        <a:rPr lang="fi-FI" dirty="0" smtClean="0"/>
                        <a:t> for </a:t>
                      </a:r>
                      <a:r>
                        <a:rPr lang="fi-FI" dirty="0" err="1" smtClean="0"/>
                        <a:t>wages</a:t>
                      </a:r>
                      <a:r>
                        <a:rPr lang="fi-FI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 smtClean="0"/>
                        <a:t>Have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you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been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rewarded</a:t>
                      </a:r>
                      <a:r>
                        <a:rPr lang="fi-FI" dirty="0" smtClean="0"/>
                        <a:t> with money for </a:t>
                      </a:r>
                      <a:r>
                        <a:rPr lang="fi-FI" dirty="0" err="1" smtClean="0"/>
                        <a:t>getting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good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grades</a:t>
                      </a:r>
                      <a:r>
                        <a:rPr lang="fi-FI" dirty="0" smtClean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 smtClean="0"/>
                        <a:t>Do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you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see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any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connection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between</a:t>
                      </a:r>
                      <a:r>
                        <a:rPr lang="fi-FI" dirty="0" smtClean="0"/>
                        <a:t> money and </a:t>
                      </a:r>
                      <a:r>
                        <a:rPr lang="fi-FI" dirty="0" err="1" smtClean="0"/>
                        <a:t>grades</a:t>
                      </a:r>
                      <a:r>
                        <a:rPr lang="fi-FI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8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From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questions</a:t>
            </a:r>
            <a:r>
              <a:rPr lang="fi-FI" sz="2400" dirty="0"/>
              <a:t> to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questions/practice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err="1"/>
              <a:t>Pair</a:t>
            </a:r>
            <a:r>
              <a:rPr lang="fi-FI" sz="1800" dirty="0"/>
              <a:t> </a:t>
            </a:r>
            <a:r>
              <a:rPr lang="fi-FI" sz="1800" dirty="0" err="1" smtClean="0"/>
              <a:t>work</a:t>
            </a:r>
            <a:r>
              <a:rPr lang="fi-FI" sz="1800" dirty="0" smtClean="0"/>
              <a:t>: </a:t>
            </a:r>
            <a:r>
              <a:rPr lang="fi-FI" sz="1800" dirty="0" err="1" smtClean="0"/>
              <a:t>Choose</a:t>
            </a:r>
            <a:r>
              <a:rPr lang="fi-FI" sz="1800" dirty="0" smtClean="0"/>
              <a:t> </a:t>
            </a:r>
            <a:r>
              <a:rPr lang="fi-FI" sz="1800" dirty="0"/>
              <a:t>a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 smtClean="0"/>
              <a:t>topic</a:t>
            </a:r>
            <a:r>
              <a:rPr lang="fi-FI" sz="1800" dirty="0" smtClean="0"/>
              <a:t>; </a:t>
            </a:r>
            <a:r>
              <a:rPr lang="fi-FI" sz="1800" dirty="0" err="1" smtClean="0"/>
              <a:t>Formulate</a:t>
            </a:r>
            <a:r>
              <a:rPr lang="fi-FI" sz="1800" dirty="0" smtClean="0"/>
              <a:t> </a:t>
            </a:r>
            <a:r>
              <a:rPr lang="fi-FI" sz="1800" dirty="0"/>
              <a:t>3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and </a:t>
            </a:r>
            <a:r>
              <a:rPr lang="fi-FI" sz="1800" dirty="0" err="1"/>
              <a:t>make</a:t>
            </a:r>
            <a:r>
              <a:rPr lang="fi-FI" sz="1800" dirty="0"/>
              <a:t> 3 </a:t>
            </a:r>
            <a:r>
              <a:rPr lang="fi-FI" sz="1800" dirty="0" err="1"/>
              <a:t>matching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252139"/>
              </p:ext>
            </p:extLst>
          </p:nvPr>
        </p:nvGraphicFramePr>
        <p:xfrm>
          <a:off x="1210953" y="2888271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Research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questions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Interview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questions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1.</a:t>
                      </a:r>
                    </a:p>
                    <a:p>
                      <a:r>
                        <a:rPr lang="fi-FI" dirty="0" smtClean="0"/>
                        <a:t>2.</a:t>
                      </a:r>
                    </a:p>
                    <a:p>
                      <a:r>
                        <a:rPr lang="fi-FI" dirty="0" smtClean="0"/>
                        <a:t>3.</a:t>
                      </a:r>
                    </a:p>
                    <a:p>
                      <a:endParaRPr lang="fi-FI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1.</a:t>
                      </a:r>
                    </a:p>
                    <a:p>
                      <a:r>
                        <a:rPr lang="fi-FI" dirty="0" smtClean="0"/>
                        <a:t>2.</a:t>
                      </a:r>
                    </a:p>
                    <a:p>
                      <a:r>
                        <a:rPr lang="fi-FI" dirty="0" smtClean="0"/>
                        <a:t>3.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1.</a:t>
                      </a:r>
                    </a:p>
                    <a:p>
                      <a:r>
                        <a:rPr lang="fi-FI" dirty="0" smtClean="0"/>
                        <a:t>2.</a:t>
                      </a:r>
                    </a:p>
                    <a:p>
                      <a:r>
                        <a:rPr lang="fi-FI" dirty="0" smtClean="0"/>
                        <a:t>3.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6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1.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surveys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err="1"/>
              <a:t>Survey</a:t>
            </a:r>
            <a:r>
              <a:rPr lang="fi-FI" sz="1800" dirty="0"/>
              <a:t> per </a:t>
            </a:r>
            <a:r>
              <a:rPr lang="fi-FI" sz="1800" b="1" dirty="0" err="1"/>
              <a:t>post</a:t>
            </a:r>
            <a:r>
              <a:rPr lang="fi-FI" sz="1800" dirty="0" err="1"/>
              <a:t>/web</a:t>
            </a:r>
            <a:r>
              <a:rPr lang="fi-FI" sz="1800" dirty="0"/>
              <a:t> </a:t>
            </a:r>
            <a:r>
              <a:rPr lang="fi-FI" sz="1800" dirty="0" err="1"/>
              <a:t>page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For </a:t>
            </a:r>
            <a:r>
              <a:rPr lang="fi-FI" sz="1800" dirty="0" err="1"/>
              <a:t>example</a:t>
            </a:r>
            <a:r>
              <a:rPr lang="fi-FI" sz="1800" dirty="0"/>
              <a:t>: a </a:t>
            </a:r>
            <a:r>
              <a:rPr lang="fi-FI" sz="1800" dirty="0" err="1"/>
              <a:t>posted</a:t>
            </a:r>
            <a:r>
              <a:rPr lang="fi-FI" sz="1800" dirty="0"/>
              <a:t> </a:t>
            </a:r>
            <a:r>
              <a:rPr lang="fi-FI" sz="1800" dirty="0" err="1"/>
              <a:t>survey</a:t>
            </a:r>
            <a:r>
              <a:rPr lang="fi-FI" sz="1800" dirty="0"/>
              <a:t> to </a:t>
            </a:r>
            <a:r>
              <a:rPr lang="fi-FI" sz="1800" dirty="0" err="1"/>
              <a:t>all</a:t>
            </a:r>
            <a:r>
              <a:rPr lang="fi-FI" sz="1800" dirty="0"/>
              <a:t> social </a:t>
            </a:r>
            <a:r>
              <a:rPr lang="fi-FI" sz="1800" dirty="0" err="1"/>
              <a:t>workers</a:t>
            </a:r>
            <a:r>
              <a:rPr lang="fi-FI" sz="1800" dirty="0"/>
              <a:t> of a </a:t>
            </a:r>
            <a:r>
              <a:rPr lang="fi-FI" sz="1800" dirty="0" err="1"/>
              <a:t>region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Controlled</a:t>
            </a:r>
            <a:r>
              <a:rPr lang="fi-FI" sz="1800" dirty="0"/>
              <a:t> </a:t>
            </a:r>
            <a:r>
              <a:rPr lang="fi-FI" sz="1800" dirty="0" err="1"/>
              <a:t>survey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-</a:t>
            </a:r>
            <a:r>
              <a:rPr lang="fi-FI" sz="1800" dirty="0" err="1"/>
              <a:t>informed</a:t>
            </a:r>
            <a:r>
              <a:rPr lang="fi-FI" sz="1800" dirty="0"/>
              <a:t> </a:t>
            </a:r>
            <a:r>
              <a:rPr lang="fi-FI" sz="1800" dirty="0" err="1"/>
              <a:t>enquiry</a:t>
            </a:r>
            <a:r>
              <a:rPr lang="fi-FI" sz="1800" dirty="0"/>
              <a:t>: the </a:t>
            </a:r>
            <a:r>
              <a:rPr lang="fi-FI" sz="1800" dirty="0" err="1"/>
              <a:t>researcher</a:t>
            </a:r>
            <a:r>
              <a:rPr lang="fi-FI" sz="1800" dirty="0"/>
              <a:t> </a:t>
            </a:r>
            <a:r>
              <a:rPr lang="fi-FI" sz="1800" b="1" dirty="0" err="1"/>
              <a:t>deliveres</a:t>
            </a:r>
            <a:r>
              <a:rPr lang="fi-FI" sz="1800" dirty="0"/>
              <a:t> the </a:t>
            </a:r>
            <a:r>
              <a:rPr lang="fi-FI" sz="1800" dirty="0" err="1"/>
              <a:t>enquiry</a:t>
            </a:r>
            <a:r>
              <a:rPr lang="fi-FI" sz="1800" dirty="0"/>
              <a:t> (at </a:t>
            </a:r>
            <a:r>
              <a:rPr lang="fi-FI" sz="1800" dirty="0" err="1"/>
              <a:t>work</a:t>
            </a:r>
            <a:r>
              <a:rPr lang="fi-FI" sz="1800" dirty="0"/>
              <a:t> </a:t>
            </a:r>
            <a:r>
              <a:rPr lang="fi-FI" sz="1800" dirty="0" err="1"/>
              <a:t>places</a:t>
            </a:r>
            <a:r>
              <a:rPr lang="fi-FI" sz="1800" dirty="0"/>
              <a:t>, </a:t>
            </a:r>
            <a:endParaRPr lang="fi-FI" sz="1800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</a:t>
            </a:r>
            <a:r>
              <a:rPr lang="fi-FI" sz="1800" dirty="0" err="1" smtClean="0"/>
              <a:t>schools</a:t>
            </a:r>
            <a:r>
              <a:rPr lang="fi-FI" sz="1800" dirty="0"/>
              <a:t>…)</a:t>
            </a:r>
          </a:p>
          <a:p>
            <a:pPr marL="0" indent="0">
              <a:buNone/>
            </a:pPr>
            <a:r>
              <a:rPr lang="fi-FI" sz="1800" dirty="0"/>
              <a:t>      -</a:t>
            </a:r>
            <a:r>
              <a:rPr lang="fi-FI" sz="1800" dirty="0" err="1"/>
              <a:t>secured</a:t>
            </a:r>
            <a:r>
              <a:rPr lang="fi-FI" sz="1800" dirty="0"/>
              <a:t> </a:t>
            </a:r>
            <a:r>
              <a:rPr lang="fi-FI" sz="1800" dirty="0" err="1"/>
              <a:t>enquiry</a:t>
            </a:r>
            <a:r>
              <a:rPr lang="fi-FI" sz="1800" dirty="0"/>
              <a:t>: the </a:t>
            </a:r>
            <a:r>
              <a:rPr lang="fi-FI" sz="1800" dirty="0" err="1"/>
              <a:t>researcher</a:t>
            </a:r>
            <a:r>
              <a:rPr lang="fi-FI" sz="1800" dirty="0"/>
              <a:t>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sent</a:t>
            </a:r>
            <a:r>
              <a:rPr lang="fi-FI" sz="1800" dirty="0"/>
              <a:t> the </a:t>
            </a:r>
            <a:r>
              <a:rPr lang="fi-FI" sz="1800" dirty="0" err="1"/>
              <a:t>enquiry</a:t>
            </a:r>
            <a:r>
              <a:rPr lang="fi-FI" sz="1800" dirty="0"/>
              <a:t> and </a:t>
            </a:r>
            <a:r>
              <a:rPr lang="fi-FI" sz="1800" dirty="0" err="1"/>
              <a:t>comes</a:t>
            </a:r>
            <a:r>
              <a:rPr lang="fi-FI" sz="1800" dirty="0"/>
              <a:t> to </a:t>
            </a:r>
            <a:r>
              <a:rPr lang="fi-FI" sz="1800" b="1" dirty="0" err="1"/>
              <a:t>collect</a:t>
            </a:r>
            <a:r>
              <a:rPr lang="fi-FI" sz="1800" dirty="0"/>
              <a:t>  </a:t>
            </a:r>
            <a:endParaRPr lang="fi-FI" sz="1800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</a:t>
            </a:r>
            <a:r>
              <a:rPr lang="fi-FI" sz="1800" dirty="0" smtClean="0"/>
              <a:t>it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For </a:t>
            </a:r>
            <a:r>
              <a:rPr lang="fi-FI" sz="1800" dirty="0" err="1"/>
              <a:t>example</a:t>
            </a:r>
            <a:r>
              <a:rPr lang="fi-FI" sz="1800" dirty="0"/>
              <a:t>: the </a:t>
            </a:r>
            <a:r>
              <a:rPr lang="fi-FI" sz="1800" dirty="0" err="1"/>
              <a:t>researcher</a:t>
            </a:r>
            <a:r>
              <a:rPr lang="fi-FI" sz="1800" dirty="0"/>
              <a:t> </a:t>
            </a:r>
            <a:r>
              <a:rPr lang="fi-FI" sz="1800" dirty="0" err="1"/>
              <a:t>meets</a:t>
            </a:r>
            <a:r>
              <a:rPr lang="fi-FI" sz="1800" dirty="0"/>
              <a:t> social </a:t>
            </a:r>
            <a:r>
              <a:rPr lang="fi-FI" sz="1800" dirty="0" err="1"/>
              <a:t>workers</a:t>
            </a:r>
            <a:r>
              <a:rPr lang="fi-FI" sz="1800" dirty="0"/>
              <a:t> at </a:t>
            </a:r>
            <a:r>
              <a:rPr lang="fi-FI" sz="1800" dirty="0" err="1"/>
              <a:t>seminars</a:t>
            </a:r>
            <a:r>
              <a:rPr lang="fi-FI" sz="1800" dirty="0"/>
              <a:t>, </a:t>
            </a:r>
            <a:r>
              <a:rPr lang="fi-FI" sz="1800" dirty="0" err="1"/>
              <a:t>conferences</a:t>
            </a:r>
            <a:r>
              <a:rPr lang="fi-FI" sz="1800" dirty="0"/>
              <a:t> and </a:t>
            </a:r>
            <a:r>
              <a:rPr lang="fi-FI" sz="1800" dirty="0" err="1"/>
              <a:t>deliveres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collects</a:t>
            </a:r>
            <a:r>
              <a:rPr lang="fi-FI" sz="1800" dirty="0"/>
              <a:t> the </a:t>
            </a:r>
            <a:r>
              <a:rPr lang="fi-FI" sz="1800" dirty="0" err="1"/>
              <a:t>enquiries</a:t>
            </a:r>
            <a:r>
              <a:rPr lang="fi-FI" sz="1800" dirty="0"/>
              <a:t> </a:t>
            </a:r>
            <a:r>
              <a:rPr lang="fi-FI" sz="1800" dirty="0" err="1"/>
              <a:t>there</a:t>
            </a:r>
            <a:endParaRPr lang="fi-FI" sz="1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53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sz="2400" dirty="0" err="1"/>
              <a:t>Questions</a:t>
            </a:r>
            <a:r>
              <a:rPr lang="fi-FI" sz="2400" dirty="0"/>
              <a:t> of a </a:t>
            </a:r>
            <a:r>
              <a:rPr lang="fi-FI" sz="2400" dirty="0" err="1"/>
              <a:t>survey</a:t>
            </a:r>
            <a:r>
              <a:rPr lang="fi-FI" sz="2400" dirty="0"/>
              <a:t> </a:t>
            </a:r>
            <a:r>
              <a:rPr lang="fi-FI" sz="2400" dirty="0" err="1"/>
              <a:t>enquiry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3143" y="692331"/>
            <a:ext cx="9557657" cy="5433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1600" b="1" dirty="0"/>
              <a:t>1</a:t>
            </a:r>
            <a:r>
              <a:rPr lang="fi-FI" sz="1800" b="1" dirty="0"/>
              <a:t>. Open </a:t>
            </a:r>
            <a:r>
              <a:rPr lang="fi-FI" sz="1800" b="1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e.g</a:t>
            </a:r>
            <a:r>
              <a:rPr lang="fi-FI" sz="1800" dirty="0"/>
              <a:t>.:</a:t>
            </a:r>
          </a:p>
          <a:p>
            <a:pPr marL="0" indent="0">
              <a:buNone/>
            </a:pPr>
            <a:r>
              <a:rPr lang="fi-FI" sz="1600" dirty="0" err="1"/>
              <a:t>Do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 </a:t>
            </a:r>
            <a:r>
              <a:rPr lang="fi-FI" sz="1600" dirty="0" err="1"/>
              <a:t>have</a:t>
            </a:r>
            <a:r>
              <a:rPr lang="fi-FI" sz="1600" dirty="0"/>
              <a:t> </a:t>
            </a:r>
            <a:r>
              <a:rPr lang="fi-FI" sz="1600" dirty="0" err="1"/>
              <a:t>wishes</a:t>
            </a:r>
            <a:r>
              <a:rPr lang="fi-FI" sz="1600" dirty="0"/>
              <a:t> on the social </a:t>
            </a:r>
            <a:r>
              <a:rPr lang="fi-FI" sz="1600" dirty="0" err="1"/>
              <a:t>services</a:t>
            </a:r>
            <a:r>
              <a:rPr lang="fi-FI" sz="1600" dirty="0"/>
              <a:t>?</a:t>
            </a:r>
          </a:p>
          <a:p>
            <a:pPr marL="0" indent="0">
              <a:buNone/>
            </a:pPr>
            <a:r>
              <a:rPr lang="fi-FI" sz="1600" dirty="0"/>
              <a:t>______________________________________________________________</a:t>
            </a:r>
          </a:p>
          <a:p>
            <a:pPr marL="0" indent="0">
              <a:buNone/>
            </a:pPr>
            <a:r>
              <a:rPr lang="fi-FI" sz="1600" dirty="0"/>
              <a:t>______________________________________________________________</a:t>
            </a:r>
          </a:p>
          <a:p>
            <a:pPr marL="0" indent="0">
              <a:buNone/>
            </a:pPr>
            <a:r>
              <a:rPr lang="fi-FI" sz="1600" b="1" dirty="0" smtClean="0"/>
              <a:t>2</a:t>
            </a:r>
            <a:r>
              <a:rPr lang="fi-FI" sz="1600" b="1" dirty="0"/>
              <a:t>. </a:t>
            </a:r>
            <a:r>
              <a:rPr lang="fi-FI" sz="1800" b="1" dirty="0" err="1"/>
              <a:t>Multiple</a:t>
            </a:r>
            <a:r>
              <a:rPr lang="fi-FI" sz="1800" b="1" dirty="0"/>
              <a:t> </a:t>
            </a:r>
            <a:r>
              <a:rPr lang="fi-FI" sz="1800" b="1" dirty="0" err="1"/>
              <a:t>choise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e.g</a:t>
            </a:r>
            <a:r>
              <a:rPr lang="fi-FI" sz="1800" dirty="0"/>
              <a:t>.:</a:t>
            </a:r>
          </a:p>
          <a:p>
            <a:pPr marL="0" indent="0">
              <a:buNone/>
            </a:pPr>
            <a:r>
              <a:rPr lang="fi-FI" sz="1600" dirty="0"/>
              <a:t>The </a:t>
            </a:r>
            <a:r>
              <a:rPr lang="fi-FI" sz="1600" dirty="0" err="1"/>
              <a:t>number</a:t>
            </a:r>
            <a:r>
              <a:rPr lang="fi-FI" sz="1600" dirty="0"/>
              <a:t> of </a:t>
            </a:r>
            <a:r>
              <a:rPr lang="fi-FI" sz="1600" dirty="0" err="1"/>
              <a:t>children</a:t>
            </a:r>
            <a:r>
              <a:rPr lang="fi-FI" sz="1600" dirty="0"/>
              <a:t>. </a:t>
            </a:r>
            <a:r>
              <a:rPr lang="fi-FI" sz="1600" dirty="0" err="1"/>
              <a:t>Do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 </a:t>
            </a:r>
            <a:r>
              <a:rPr lang="fi-FI" sz="1600" dirty="0" err="1"/>
              <a:t>have</a:t>
            </a:r>
            <a:endParaRPr lang="fi-FI" sz="1600" dirty="0"/>
          </a:p>
          <a:p>
            <a:pPr marL="0" indent="0">
              <a:buNone/>
            </a:pPr>
            <a:r>
              <a:rPr lang="fi-FI" sz="1200" dirty="0"/>
              <a:t>	No </a:t>
            </a:r>
            <a:r>
              <a:rPr lang="fi-FI" sz="1200" dirty="0" err="1"/>
              <a:t>children</a:t>
            </a:r>
            <a:endParaRPr lang="fi-FI" sz="1200" dirty="0"/>
          </a:p>
          <a:p>
            <a:pPr marL="0" indent="0">
              <a:buNone/>
            </a:pPr>
            <a:r>
              <a:rPr lang="fi-FI" sz="1200" dirty="0"/>
              <a:t>                          1 – 3 </a:t>
            </a:r>
            <a:r>
              <a:rPr lang="fi-FI" sz="1200" dirty="0" err="1"/>
              <a:t>children</a:t>
            </a:r>
            <a:r>
              <a:rPr lang="fi-FI" sz="1200" dirty="0"/>
              <a:t>								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/>
              <a:t> </a:t>
            </a:r>
            <a:r>
              <a:rPr lang="fi-FI" sz="1200" dirty="0" smtClean="0"/>
              <a:t>                         4 </a:t>
            </a:r>
            <a:r>
              <a:rPr lang="fi-FI" sz="1200" dirty="0"/>
              <a:t>-6 </a:t>
            </a:r>
            <a:r>
              <a:rPr lang="fi-FI" sz="1200" dirty="0" err="1"/>
              <a:t>children</a:t>
            </a:r>
            <a:r>
              <a:rPr lang="fi-FI" sz="1200" dirty="0"/>
              <a:t>								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/>
              <a:t> </a:t>
            </a:r>
            <a:r>
              <a:rPr lang="fi-FI" sz="1200" dirty="0" smtClean="0"/>
              <a:t>                         7 </a:t>
            </a:r>
            <a:r>
              <a:rPr lang="fi-FI" sz="1200" dirty="0" err="1"/>
              <a:t>children</a:t>
            </a:r>
            <a:r>
              <a:rPr lang="fi-FI" sz="1200" dirty="0"/>
              <a:t> </a:t>
            </a:r>
            <a:r>
              <a:rPr lang="fi-FI" sz="1200" dirty="0" err="1"/>
              <a:t>or</a:t>
            </a:r>
            <a:r>
              <a:rPr lang="fi-FI" sz="1200" dirty="0"/>
              <a:t> </a:t>
            </a:r>
            <a:r>
              <a:rPr lang="fi-FI" sz="1200" dirty="0" err="1"/>
              <a:t>more</a:t>
            </a:r>
            <a:endParaRPr lang="fi-FI" sz="1200" dirty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sz="1600" b="1" dirty="0"/>
              <a:t>3. </a:t>
            </a:r>
            <a:r>
              <a:rPr lang="fi-FI" sz="1800" b="1" dirty="0" err="1"/>
              <a:t>Scale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e.g</a:t>
            </a:r>
            <a:r>
              <a:rPr lang="fi-FI" sz="1800" dirty="0"/>
              <a:t>.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think</a:t>
            </a:r>
            <a:r>
              <a:rPr lang="fi-FI" sz="1800" dirty="0"/>
              <a:t> of </a:t>
            </a:r>
            <a:r>
              <a:rPr lang="fi-FI" sz="1800" dirty="0" err="1"/>
              <a:t>following</a:t>
            </a:r>
            <a:r>
              <a:rPr lang="fi-FI" sz="1800" dirty="0"/>
              <a:t> </a:t>
            </a:r>
            <a:r>
              <a:rPr lang="fi-FI" sz="1800" dirty="0" err="1"/>
              <a:t>claims</a:t>
            </a:r>
            <a:r>
              <a:rPr lang="fi-FI" sz="1800" dirty="0"/>
              <a:t>?</a:t>
            </a:r>
          </a:p>
          <a:p>
            <a:pPr marL="0" indent="0">
              <a:buNone/>
            </a:pPr>
            <a:r>
              <a:rPr lang="fi-FI" sz="1600" dirty="0"/>
              <a:t>              </a:t>
            </a:r>
            <a:r>
              <a:rPr lang="fi-FI" sz="1400" dirty="0" err="1"/>
              <a:t>Totally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r>
              <a:rPr lang="fi-FI" sz="1400" dirty="0"/>
              <a:t>  </a:t>
            </a:r>
            <a:r>
              <a:rPr lang="fi-FI" sz="1400" dirty="0" err="1"/>
              <a:t>Agree</a:t>
            </a:r>
            <a:r>
              <a:rPr lang="fi-FI" sz="1400" dirty="0"/>
              <a:t> to </a:t>
            </a:r>
            <a:r>
              <a:rPr lang="fi-FI" sz="1400" dirty="0" err="1"/>
              <a:t>some</a:t>
            </a:r>
            <a:r>
              <a:rPr lang="fi-FI" sz="1400" dirty="0"/>
              <a:t> </a:t>
            </a:r>
            <a:r>
              <a:rPr lang="fi-FI" sz="1400" dirty="0" err="1"/>
              <a:t>point</a:t>
            </a:r>
            <a:r>
              <a:rPr lang="fi-FI" sz="1400" dirty="0"/>
              <a:t>  </a:t>
            </a:r>
            <a:r>
              <a:rPr lang="fi-FI" sz="1400" dirty="0" err="1"/>
              <a:t>Neutral</a:t>
            </a:r>
            <a:r>
              <a:rPr lang="fi-FI" sz="1400" dirty="0"/>
              <a:t>   </a:t>
            </a:r>
            <a:r>
              <a:rPr lang="fi-FI" sz="1400" dirty="0" err="1"/>
              <a:t>Disagree</a:t>
            </a:r>
            <a:r>
              <a:rPr lang="fi-FI" sz="1400" dirty="0"/>
              <a:t> to </a:t>
            </a:r>
            <a:r>
              <a:rPr lang="fi-FI" sz="1400" dirty="0" err="1"/>
              <a:t>some</a:t>
            </a:r>
            <a:r>
              <a:rPr lang="fi-FI" sz="1400" dirty="0"/>
              <a:t> </a:t>
            </a:r>
            <a:r>
              <a:rPr lang="fi-FI" sz="1400" dirty="0" err="1"/>
              <a:t>point</a:t>
            </a:r>
            <a:r>
              <a:rPr lang="fi-FI" sz="1400" dirty="0"/>
              <a:t>  </a:t>
            </a:r>
            <a:r>
              <a:rPr lang="fi-FI" sz="1400" dirty="0" err="1"/>
              <a:t>Fully</a:t>
            </a:r>
            <a:r>
              <a:rPr lang="fi-FI" sz="1400" dirty="0"/>
              <a:t> </a:t>
            </a:r>
            <a:r>
              <a:rPr lang="fi-FI" sz="1400" dirty="0" err="1"/>
              <a:t>disagree</a:t>
            </a:r>
            <a:r>
              <a:rPr lang="fi-FI" sz="1400" dirty="0"/>
              <a:t>  I </a:t>
            </a:r>
            <a:r>
              <a:rPr lang="fi-FI" sz="1400" dirty="0" err="1"/>
              <a:t>can`t</a:t>
            </a:r>
            <a:r>
              <a:rPr lang="fi-FI" sz="1400" dirty="0"/>
              <a:t> </a:t>
            </a:r>
            <a:r>
              <a:rPr lang="fi-FI" sz="1400" dirty="0" err="1"/>
              <a:t>say</a:t>
            </a:r>
            <a:endParaRPr lang="fi-FI" sz="1400" dirty="0"/>
          </a:p>
          <a:p>
            <a:pPr marL="0" indent="0">
              <a:buNone/>
            </a:pPr>
            <a:r>
              <a:rPr lang="fi-FI" sz="1600" dirty="0"/>
              <a:t>1.claim</a:t>
            </a:r>
          </a:p>
          <a:p>
            <a:pPr marL="0" indent="0">
              <a:buNone/>
            </a:pPr>
            <a:r>
              <a:rPr lang="fi-FI" sz="1600" dirty="0"/>
              <a:t>2. </a:t>
            </a:r>
            <a:r>
              <a:rPr lang="fi-FI" sz="1600" dirty="0" err="1"/>
              <a:t>claim</a:t>
            </a:r>
            <a:endParaRPr lang="fi-FI" sz="1600" dirty="0"/>
          </a:p>
          <a:p>
            <a:pPr marL="0" indent="0">
              <a:buNone/>
            </a:pPr>
            <a:r>
              <a:rPr lang="fi-FI" sz="1600" dirty="0"/>
              <a:t>3. </a:t>
            </a:r>
            <a:r>
              <a:rPr lang="fi-FI" sz="1600" dirty="0" err="1"/>
              <a:t>claim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6557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2.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types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800" b="1" dirty="0" err="1"/>
              <a:t>Individual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(for </a:t>
            </a:r>
            <a:r>
              <a:rPr lang="fi-FI" sz="1800" dirty="0" err="1"/>
              <a:t>example</a:t>
            </a:r>
            <a:r>
              <a:rPr lang="fi-FI" sz="1800" dirty="0"/>
              <a:t> a single </a:t>
            </a:r>
            <a:r>
              <a:rPr lang="fi-FI" sz="1800" dirty="0" err="1"/>
              <a:t>mother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r>
              <a:rPr lang="fi-FI" sz="1800" b="1" dirty="0" err="1"/>
              <a:t>Pair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 (for </a:t>
            </a:r>
            <a:r>
              <a:rPr lang="fi-FI" sz="1800" dirty="0" err="1"/>
              <a:t>example</a:t>
            </a:r>
            <a:r>
              <a:rPr lang="fi-FI" sz="1800" dirty="0"/>
              <a:t> </a:t>
            </a:r>
            <a:r>
              <a:rPr lang="fi-FI" sz="1800" dirty="0" err="1"/>
              <a:t>both</a:t>
            </a:r>
            <a:r>
              <a:rPr lang="fi-FI" sz="1800" dirty="0"/>
              <a:t> </a:t>
            </a:r>
            <a:r>
              <a:rPr lang="fi-FI" sz="1800" dirty="0" err="1"/>
              <a:t>parents</a:t>
            </a:r>
            <a:r>
              <a:rPr lang="fi-FI" sz="1800" dirty="0"/>
              <a:t> </a:t>
            </a:r>
            <a:r>
              <a:rPr lang="fi-FI" sz="1800" dirty="0" err="1"/>
              <a:t>together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r>
              <a:rPr lang="fi-FI" sz="1800" b="1" dirty="0"/>
              <a:t>Group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(for </a:t>
            </a:r>
            <a:r>
              <a:rPr lang="fi-FI" sz="1800" dirty="0" err="1"/>
              <a:t>example</a:t>
            </a:r>
            <a:r>
              <a:rPr lang="fi-FI" sz="1800" dirty="0"/>
              <a:t> social </a:t>
            </a:r>
            <a:r>
              <a:rPr lang="fi-FI" sz="1800" dirty="0" err="1"/>
              <a:t>workers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err="1"/>
              <a:t>Interviews</a:t>
            </a:r>
            <a:r>
              <a:rPr lang="fi-FI" sz="1800" dirty="0"/>
              <a:t>:</a:t>
            </a:r>
          </a:p>
          <a:p>
            <a:r>
              <a:rPr lang="fi-FI" sz="1800" b="1" dirty="0" err="1"/>
              <a:t>Open/not</a:t>
            </a:r>
            <a:r>
              <a:rPr lang="fi-FI" sz="1800" b="1" dirty="0"/>
              <a:t> </a:t>
            </a:r>
            <a:r>
              <a:rPr lang="fi-FI" sz="1800" b="1" dirty="0" err="1"/>
              <a:t>structured</a:t>
            </a:r>
            <a:r>
              <a:rPr lang="fi-FI" sz="1800" dirty="0"/>
              <a:t>: </a:t>
            </a:r>
            <a:r>
              <a:rPr lang="fi-FI" sz="1800" dirty="0" err="1"/>
              <a:t>proceeds</a:t>
            </a:r>
            <a:r>
              <a:rPr lang="fi-FI" sz="1800" dirty="0"/>
              <a:t> with the </a:t>
            </a:r>
            <a:r>
              <a:rPr lang="fi-FI" sz="1800" dirty="0" err="1"/>
              <a:t>course</a:t>
            </a:r>
            <a:r>
              <a:rPr lang="fi-FI" sz="1800" dirty="0"/>
              <a:t> of the </a:t>
            </a:r>
            <a:r>
              <a:rPr lang="fi-FI" sz="1800" dirty="0" err="1"/>
              <a:t>discussion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</a:t>
            </a:r>
            <a:r>
              <a:rPr lang="fi-FI" sz="1800" dirty="0" err="1"/>
              <a:t>-Difficult</a:t>
            </a:r>
            <a:r>
              <a:rPr lang="fi-FI" sz="1800" dirty="0"/>
              <a:t>, </a:t>
            </a:r>
            <a:r>
              <a:rPr lang="fi-FI" sz="1800" dirty="0" err="1"/>
              <a:t>requires</a:t>
            </a:r>
            <a:r>
              <a:rPr lang="fi-FI" sz="1800" dirty="0"/>
              <a:t> </a:t>
            </a:r>
            <a:r>
              <a:rPr lang="fi-FI" sz="1800" dirty="0" err="1"/>
              <a:t>training</a:t>
            </a:r>
            <a:r>
              <a:rPr lang="fi-FI" sz="1800" dirty="0"/>
              <a:t>, </a:t>
            </a:r>
            <a:r>
              <a:rPr lang="fi-FI" sz="1800" dirty="0" err="1"/>
              <a:t>several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situations</a:t>
            </a:r>
            <a:r>
              <a:rPr lang="fi-FI" sz="1800" dirty="0"/>
              <a:t>         </a:t>
            </a:r>
          </a:p>
          <a:p>
            <a:pPr marL="0" indent="0">
              <a:buNone/>
            </a:pPr>
            <a:r>
              <a:rPr lang="fi-FI" sz="1800" dirty="0"/>
              <a:t>                                   </a:t>
            </a:r>
          </a:p>
          <a:p>
            <a:r>
              <a:rPr lang="fi-FI" sz="1800" b="1" dirty="0" err="1"/>
              <a:t>Focused</a:t>
            </a:r>
            <a:r>
              <a:rPr lang="fi-FI" sz="1800" b="1" dirty="0"/>
              <a:t> /</a:t>
            </a:r>
            <a:r>
              <a:rPr lang="fi-FI" sz="1800" b="1" dirty="0" err="1"/>
              <a:t>Thematic</a:t>
            </a:r>
            <a:r>
              <a:rPr lang="fi-FI" sz="1800" dirty="0"/>
              <a:t>: </a:t>
            </a:r>
            <a:r>
              <a:rPr lang="fi-FI" sz="1800" dirty="0" err="1"/>
              <a:t>between</a:t>
            </a:r>
            <a:r>
              <a:rPr lang="fi-FI" sz="1800" dirty="0"/>
              <a:t> open and </a:t>
            </a:r>
            <a:r>
              <a:rPr lang="fi-FI" sz="1800" dirty="0" err="1"/>
              <a:t>closed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</a:t>
            </a:r>
            <a:r>
              <a:rPr lang="fi-FI" sz="1800" dirty="0" err="1"/>
              <a:t>-Thematic</a:t>
            </a:r>
            <a:r>
              <a:rPr lang="fi-FI" sz="1800" dirty="0"/>
              <a:t> </a:t>
            </a:r>
            <a:r>
              <a:rPr lang="fi-FI" sz="1800" dirty="0" err="1"/>
              <a:t>structure</a:t>
            </a:r>
            <a:r>
              <a:rPr lang="fi-FI" sz="1800" dirty="0"/>
              <a:t> is </a:t>
            </a:r>
            <a:r>
              <a:rPr lang="fi-FI" sz="1800" dirty="0" err="1"/>
              <a:t>planned</a:t>
            </a:r>
            <a:r>
              <a:rPr lang="fi-FI" sz="1800" dirty="0"/>
              <a:t>, the </a:t>
            </a:r>
            <a:r>
              <a:rPr lang="fi-FI" sz="1800" dirty="0" err="1"/>
              <a:t>course</a:t>
            </a:r>
            <a:r>
              <a:rPr lang="fi-FI" sz="1800" dirty="0"/>
              <a:t> is </a:t>
            </a:r>
            <a:r>
              <a:rPr lang="fi-FI" sz="1800" dirty="0" err="1"/>
              <a:t>flexible</a:t>
            </a:r>
            <a:r>
              <a:rPr lang="fi-FI" sz="1800" dirty="0"/>
              <a:t>       </a:t>
            </a:r>
          </a:p>
          <a:p>
            <a:pPr marL="0" indent="0">
              <a:buNone/>
            </a:pPr>
            <a:r>
              <a:rPr lang="fi-FI" sz="1800" dirty="0"/>
              <a:t>                      </a:t>
            </a:r>
          </a:p>
          <a:p>
            <a:r>
              <a:rPr lang="fi-FI" sz="1800" b="1" dirty="0" err="1"/>
              <a:t>Closed</a:t>
            </a:r>
            <a:r>
              <a:rPr lang="fi-FI" sz="1800" dirty="0"/>
              <a:t>: </a:t>
            </a:r>
            <a:r>
              <a:rPr lang="fi-FI" sz="1800" dirty="0" err="1"/>
              <a:t>form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, </a:t>
            </a:r>
            <a:r>
              <a:rPr lang="fi-FI" sz="1800" dirty="0" err="1"/>
              <a:t>structured</a:t>
            </a:r>
            <a:r>
              <a:rPr lang="fi-FI" sz="1800" dirty="0"/>
              <a:t> </a:t>
            </a:r>
            <a:r>
              <a:rPr lang="fi-FI" sz="1800" dirty="0" err="1"/>
              <a:t>list</a:t>
            </a:r>
            <a:r>
              <a:rPr lang="fi-FI" sz="1800" dirty="0"/>
              <a:t> of </a:t>
            </a:r>
            <a:r>
              <a:rPr lang="fi-FI" sz="1800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easy</a:t>
            </a:r>
            <a:r>
              <a:rPr lang="fi-FI" sz="1800" dirty="0"/>
              <a:t> to </a:t>
            </a:r>
            <a:r>
              <a:rPr lang="fi-FI" sz="1800" dirty="0" err="1"/>
              <a:t>carry</a:t>
            </a:r>
            <a:r>
              <a:rPr lang="fi-FI" sz="1800" dirty="0"/>
              <a:t> out </a:t>
            </a:r>
            <a:r>
              <a:rPr lang="fi-FI" sz="1800" dirty="0" err="1"/>
              <a:t>after</a:t>
            </a:r>
            <a:r>
              <a:rPr lang="fi-FI" sz="1800" dirty="0"/>
              <a:t> the </a:t>
            </a:r>
            <a:r>
              <a:rPr lang="fi-FI" sz="1800" dirty="0" err="1"/>
              <a:t>questions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ready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7318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Advantages</a:t>
            </a:r>
            <a:r>
              <a:rPr lang="fi-FI" sz="2400" dirty="0"/>
              <a:t> of an </a:t>
            </a:r>
            <a:r>
              <a:rPr lang="fi-FI" sz="2400" dirty="0" err="1"/>
              <a:t>interview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097281"/>
            <a:ext cx="8596668" cy="4944082"/>
          </a:xfrm>
        </p:spPr>
        <p:txBody>
          <a:bodyPr>
            <a:normAutofit fontScale="85000" lnSpcReduction="20000"/>
          </a:bodyPr>
          <a:lstStyle/>
          <a:p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suitable</a:t>
            </a:r>
            <a:r>
              <a:rPr lang="fi-FI" sz="1800" dirty="0"/>
              <a:t> </a:t>
            </a:r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dirty="0" err="1"/>
              <a:t>emphasize</a:t>
            </a:r>
            <a:r>
              <a:rPr lang="fi-FI" sz="1800" dirty="0"/>
              <a:t>  </a:t>
            </a:r>
            <a:r>
              <a:rPr lang="fi-FI" sz="1800" b="1" dirty="0"/>
              <a:t>a </a:t>
            </a:r>
            <a:r>
              <a:rPr lang="fi-FI" sz="1800" b="1" dirty="0" err="1"/>
              <a:t>research</a:t>
            </a:r>
            <a:r>
              <a:rPr lang="fi-FI" sz="1800" b="1" dirty="0"/>
              <a:t> a person as a </a:t>
            </a:r>
            <a:r>
              <a:rPr lang="fi-FI" sz="1800" b="1" dirty="0" err="1"/>
              <a:t>subject/active</a:t>
            </a:r>
            <a:r>
              <a:rPr lang="fi-FI" sz="1800" b="1" dirty="0"/>
              <a:t> </a:t>
            </a:r>
            <a:r>
              <a:rPr lang="fi-FI" sz="1800" b="1" dirty="0" err="1"/>
              <a:t>partner</a:t>
            </a:r>
            <a:r>
              <a:rPr lang="fi-FI" sz="1800" dirty="0"/>
              <a:t> in </a:t>
            </a:r>
            <a:r>
              <a:rPr lang="fi-FI" sz="1800" dirty="0" err="1"/>
              <a:t>creating</a:t>
            </a:r>
            <a:r>
              <a:rPr lang="fi-FI" sz="1800" dirty="0"/>
              <a:t> </a:t>
            </a:r>
            <a:r>
              <a:rPr lang="fi-FI" sz="1800" dirty="0" err="1"/>
              <a:t>meanings</a:t>
            </a:r>
            <a:r>
              <a:rPr lang="fi-FI" sz="1800" dirty="0"/>
              <a:t> for </a:t>
            </a:r>
            <a:r>
              <a:rPr lang="fi-FI" sz="1800" dirty="0" err="1"/>
              <a:t>his/her</a:t>
            </a:r>
            <a:r>
              <a:rPr lang="fi-FI" sz="1800" dirty="0"/>
              <a:t> </a:t>
            </a:r>
            <a:r>
              <a:rPr lang="fi-FI" sz="1800" dirty="0" err="1"/>
              <a:t>experiences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b="1" dirty="0" err="1"/>
              <a:t>theme</a:t>
            </a:r>
            <a:r>
              <a:rPr lang="fi-FI" sz="1800" b="1" dirty="0"/>
              <a:t> is </a:t>
            </a:r>
            <a:r>
              <a:rPr lang="fi-FI" sz="1800" b="1" dirty="0" err="1"/>
              <a:t>uncommon</a:t>
            </a:r>
            <a:r>
              <a:rPr lang="fi-FI" sz="1800" dirty="0"/>
              <a:t>, new,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investigated</a:t>
            </a:r>
            <a:r>
              <a:rPr lang="fi-FI" sz="1800" dirty="0"/>
              <a:t> </a:t>
            </a:r>
            <a:r>
              <a:rPr lang="fi-FI" sz="1800" dirty="0" err="1"/>
              <a:t>before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b="1" dirty="0" err="1"/>
              <a:t>link</a:t>
            </a:r>
            <a:r>
              <a:rPr lang="fi-FI" sz="1800" b="1" dirty="0"/>
              <a:t> </a:t>
            </a:r>
            <a:r>
              <a:rPr lang="fi-FI" sz="1800" dirty="0"/>
              <a:t>the </a:t>
            </a:r>
            <a:r>
              <a:rPr lang="fi-FI" sz="1800" dirty="0" err="1"/>
              <a:t>interview</a:t>
            </a:r>
            <a:r>
              <a:rPr lang="fi-FI" sz="1800" dirty="0"/>
              <a:t> to a </a:t>
            </a:r>
            <a:r>
              <a:rPr lang="fi-FI" sz="1800" dirty="0" err="1"/>
              <a:t>wider</a:t>
            </a:r>
            <a:r>
              <a:rPr lang="fi-FI" sz="1800" dirty="0"/>
              <a:t> </a:t>
            </a:r>
            <a:r>
              <a:rPr lang="fi-FI" sz="1800" dirty="0" err="1"/>
              <a:t>context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The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b="1" dirty="0" err="1"/>
              <a:t>theme</a:t>
            </a:r>
            <a:r>
              <a:rPr lang="fi-FI" sz="1800" b="1" dirty="0"/>
              <a:t> is </a:t>
            </a:r>
            <a:r>
              <a:rPr lang="fi-FI" sz="1800" b="1" dirty="0" err="1"/>
              <a:t>complex</a:t>
            </a:r>
            <a:r>
              <a:rPr lang="fi-FI" sz="1800" b="1" dirty="0"/>
              <a:t> </a:t>
            </a:r>
            <a:r>
              <a:rPr lang="fi-FI" sz="1800" dirty="0"/>
              <a:t>and </a:t>
            </a:r>
            <a:r>
              <a:rPr lang="fi-FI" sz="1800" dirty="0" err="1"/>
              <a:t>it</a:t>
            </a:r>
            <a:r>
              <a:rPr lang="fi-FI" sz="1800" dirty="0"/>
              <a:t> is </a:t>
            </a:r>
            <a:r>
              <a:rPr lang="fi-FI" sz="1800" dirty="0" err="1"/>
              <a:t>expeced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the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will</a:t>
            </a:r>
            <a:r>
              <a:rPr lang="fi-FI" sz="1800" dirty="0"/>
              <a:t> </a:t>
            </a:r>
            <a:r>
              <a:rPr lang="fi-FI" sz="1800" dirty="0" err="1"/>
              <a:t>produce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r>
              <a:rPr lang="fi-FI" sz="1800" dirty="0"/>
              <a:t>        </a:t>
            </a:r>
            <a:r>
              <a:rPr lang="fi-FI" sz="1800" dirty="0" err="1"/>
              <a:t>multi</a:t>
            </a:r>
            <a:r>
              <a:rPr lang="fi-FI" sz="1800" dirty="0"/>
              <a:t> </a:t>
            </a:r>
            <a:r>
              <a:rPr lang="fi-FI" sz="1800" dirty="0" err="1"/>
              <a:t>levelled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b="1" dirty="0" err="1"/>
              <a:t>clarify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b="1" dirty="0" err="1"/>
              <a:t>deepen</a:t>
            </a:r>
            <a:r>
              <a:rPr lang="fi-FI" sz="1800" dirty="0"/>
              <a:t> the </a:t>
            </a:r>
            <a:r>
              <a:rPr lang="fi-FI" sz="1800" dirty="0" err="1"/>
              <a:t>topic</a:t>
            </a:r>
            <a:r>
              <a:rPr lang="fi-FI" sz="1800" dirty="0"/>
              <a:t> (</a:t>
            </a:r>
            <a:r>
              <a:rPr lang="fi-FI" sz="1800" dirty="0" err="1"/>
              <a:t>e.g</a:t>
            </a:r>
            <a:r>
              <a:rPr lang="fi-FI" sz="1800" dirty="0"/>
              <a:t>. with </a:t>
            </a:r>
            <a:r>
              <a:rPr lang="fi-FI" sz="1800" dirty="0" err="1"/>
              <a:t>additional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the </a:t>
            </a:r>
            <a:r>
              <a:rPr lang="fi-FI" sz="1800" b="1" dirty="0" err="1"/>
              <a:t>theme</a:t>
            </a:r>
            <a:r>
              <a:rPr lang="fi-FI" sz="1800" b="1" dirty="0"/>
              <a:t> is </a:t>
            </a:r>
            <a:r>
              <a:rPr lang="fi-FI" sz="1800" b="1" dirty="0" err="1"/>
              <a:t>sensitive</a:t>
            </a:r>
            <a:r>
              <a:rPr lang="fi-FI" sz="1800" b="1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difficult</a:t>
            </a:r>
            <a:r>
              <a:rPr lang="fi-FI" sz="1800" dirty="0"/>
              <a:t/>
            </a:r>
            <a:br>
              <a:rPr lang="fi-FI" sz="1800" dirty="0"/>
            </a:b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373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Goals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i="1" dirty="0" smtClean="0"/>
          </a:p>
          <a:p>
            <a:pPr marL="0" lvl="0" indent="0">
              <a:buNone/>
            </a:pPr>
            <a:endParaRPr lang="en-US" i="1" dirty="0"/>
          </a:p>
          <a:p>
            <a:pPr marL="0" lvl="0" indent="0">
              <a:buNone/>
            </a:pPr>
            <a:r>
              <a:rPr lang="en-US" i="1" dirty="0" smtClean="0"/>
              <a:t>Qualitative </a:t>
            </a:r>
            <a:r>
              <a:rPr lang="en-US" i="1" dirty="0"/>
              <a:t>research is an inquiry process, that aims at understanding a phenomenon (e.g. social and health problems) from the point of view of people who are studied. </a:t>
            </a:r>
            <a:endParaRPr lang="fi-FI" dirty="0"/>
          </a:p>
          <a:p>
            <a:pPr lvl="0"/>
            <a:r>
              <a:rPr lang="en-US" i="1" dirty="0"/>
              <a:t>The researcher attempt to build a complex, holistic picture of the phenomenon and conducts the study in an natural setting.  </a:t>
            </a:r>
            <a:r>
              <a:rPr lang="fi-FI" i="1" dirty="0"/>
              <a:t>(</a:t>
            </a:r>
            <a:r>
              <a:rPr lang="fi-FI" i="1" dirty="0" err="1"/>
              <a:t>Flick</a:t>
            </a:r>
            <a:r>
              <a:rPr lang="fi-FI" i="1" dirty="0"/>
              <a:t> 2009)</a:t>
            </a:r>
            <a:endParaRPr lang="fi-FI" dirty="0"/>
          </a:p>
          <a:p>
            <a:r>
              <a:rPr lang="en-US" dirty="0"/>
              <a:t>The main goal is to understand how we can support students, teachers (…others who???) in activating their participation…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78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err="1"/>
              <a:t>Disadvantages</a:t>
            </a:r>
            <a:r>
              <a:rPr lang="fi-FI" sz="2000" dirty="0"/>
              <a:t> of an </a:t>
            </a:r>
            <a:r>
              <a:rPr lang="fi-FI" sz="2000" dirty="0" err="1"/>
              <a:t>interview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800" dirty="0"/>
              <a:t>The </a:t>
            </a:r>
            <a:r>
              <a:rPr lang="fi-FI" sz="1800" b="1" dirty="0" err="1"/>
              <a:t>interviewer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experienced</a:t>
            </a:r>
            <a:r>
              <a:rPr lang="fi-FI" sz="1800" dirty="0"/>
              <a:t> and </a:t>
            </a:r>
            <a:r>
              <a:rPr lang="fi-FI" sz="1800" dirty="0" err="1"/>
              <a:t>qualified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An </a:t>
            </a:r>
            <a:r>
              <a:rPr lang="fi-FI" sz="1800" dirty="0" err="1"/>
              <a:t>interview</a:t>
            </a:r>
            <a:r>
              <a:rPr lang="fi-FI" sz="1800" dirty="0"/>
              <a:t> is </a:t>
            </a:r>
            <a:r>
              <a:rPr lang="fi-FI" sz="1800" b="1" dirty="0" err="1"/>
              <a:t>time-consuming</a:t>
            </a:r>
            <a:r>
              <a:rPr lang="fi-FI" sz="1800" dirty="0"/>
              <a:t> (</a:t>
            </a:r>
            <a:r>
              <a:rPr lang="fi-FI" sz="1800" dirty="0" err="1"/>
              <a:t>especially</a:t>
            </a:r>
            <a:r>
              <a:rPr lang="fi-FI" sz="1800" dirty="0"/>
              <a:t> the </a:t>
            </a:r>
            <a:r>
              <a:rPr lang="fi-FI" sz="1800" dirty="0" err="1"/>
              <a:t>transcribe</a:t>
            </a:r>
            <a:r>
              <a:rPr lang="fi-FI" sz="1800" dirty="0"/>
              <a:t> </a:t>
            </a:r>
            <a:r>
              <a:rPr lang="fi-FI" sz="1800" dirty="0" err="1"/>
              <a:t>phase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Risks</a:t>
            </a:r>
            <a:r>
              <a:rPr lang="fi-FI" sz="1800" dirty="0"/>
              <a:t>: </a:t>
            </a:r>
            <a:r>
              <a:rPr lang="fi-FI" sz="1800" dirty="0" err="1"/>
              <a:t>upon</a:t>
            </a:r>
            <a:r>
              <a:rPr lang="fi-FI" sz="1800" dirty="0"/>
              <a:t> the </a:t>
            </a:r>
            <a:r>
              <a:rPr lang="fi-FI" sz="1800" dirty="0" err="1"/>
              <a:t>interviewer</a:t>
            </a:r>
            <a:r>
              <a:rPr lang="fi-FI" sz="1800" dirty="0"/>
              <a:t>, the </a:t>
            </a:r>
            <a:r>
              <a:rPr lang="fi-FI" sz="1800" dirty="0" err="1"/>
              <a:t>interviewees</a:t>
            </a:r>
            <a:r>
              <a:rPr lang="fi-FI" sz="1800" dirty="0"/>
              <a:t>, the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situation….(</a:t>
            </a:r>
            <a:r>
              <a:rPr lang="fi-FI" sz="1800" b="1" dirty="0" err="1"/>
              <a:t>reliability</a:t>
            </a:r>
            <a:r>
              <a:rPr lang="fi-FI" sz="1800" dirty="0"/>
              <a:t> is </a:t>
            </a:r>
            <a:r>
              <a:rPr lang="fi-FI" sz="1800" dirty="0" err="1"/>
              <a:t>doubtful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Cost-benefit</a:t>
            </a:r>
            <a:r>
              <a:rPr lang="fi-FI" sz="1800" b="1" dirty="0"/>
              <a:t> </a:t>
            </a:r>
            <a:r>
              <a:rPr lang="fi-FI" sz="1800" dirty="0" err="1"/>
              <a:t>ratio</a:t>
            </a:r>
            <a:r>
              <a:rPr lang="fi-FI" sz="1800" dirty="0"/>
              <a:t>?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There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no </a:t>
            </a:r>
            <a:r>
              <a:rPr lang="fi-FI" sz="1800" dirty="0" err="1"/>
              <a:t>ready</a:t>
            </a:r>
            <a:r>
              <a:rPr lang="fi-FI" sz="1800" dirty="0"/>
              <a:t> </a:t>
            </a:r>
            <a:r>
              <a:rPr lang="fi-FI" sz="1800" dirty="0" err="1"/>
              <a:t>models</a:t>
            </a:r>
            <a:r>
              <a:rPr lang="fi-FI" sz="1800" dirty="0"/>
              <a:t> for the </a:t>
            </a:r>
            <a:r>
              <a:rPr lang="fi-FI" sz="1800" b="1" dirty="0" err="1"/>
              <a:t>analysis</a:t>
            </a:r>
            <a:r>
              <a:rPr lang="fi-FI" sz="1800" dirty="0"/>
              <a:t>, </a:t>
            </a:r>
            <a:r>
              <a:rPr lang="fi-FI" sz="1800" dirty="0" err="1"/>
              <a:t>interpretation</a:t>
            </a:r>
            <a:r>
              <a:rPr lang="fi-FI" sz="1800" dirty="0"/>
              <a:t> and </a:t>
            </a:r>
            <a:r>
              <a:rPr lang="fi-FI" sz="1800" dirty="0" err="1"/>
              <a:t>reporting</a:t>
            </a:r>
            <a:r>
              <a:rPr lang="fi-FI" sz="1800" dirty="0"/>
              <a:t> the </a:t>
            </a:r>
            <a:r>
              <a:rPr lang="fi-FI" sz="1800" dirty="0" err="1"/>
              <a:t>interview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7532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err="1"/>
              <a:t>Interview</a:t>
            </a:r>
            <a:r>
              <a:rPr lang="fi-FI" sz="3600" dirty="0"/>
              <a:t> </a:t>
            </a:r>
            <a:r>
              <a:rPr lang="fi-FI" sz="3600" dirty="0" err="1"/>
              <a:t>situation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dirty="0" err="1"/>
              <a:t>Establish</a:t>
            </a:r>
            <a:r>
              <a:rPr lang="fi-FI" sz="1600" dirty="0"/>
              <a:t> </a:t>
            </a:r>
            <a:r>
              <a:rPr lang="fi-FI" sz="1600" dirty="0" err="1"/>
              <a:t>credibility</a:t>
            </a:r>
            <a:endParaRPr lang="fi-FI" sz="1600" dirty="0"/>
          </a:p>
          <a:p>
            <a:r>
              <a:rPr lang="fi-FI" sz="1600" dirty="0" err="1"/>
              <a:t>Demonstrate</a:t>
            </a:r>
            <a:r>
              <a:rPr lang="fi-FI" sz="1600" dirty="0"/>
              <a:t> </a:t>
            </a:r>
            <a:r>
              <a:rPr lang="fi-FI" sz="1600" dirty="0" err="1"/>
              <a:t>respect</a:t>
            </a:r>
            <a:r>
              <a:rPr lang="fi-FI" sz="1600" dirty="0"/>
              <a:t> for the </a:t>
            </a:r>
            <a:r>
              <a:rPr lang="fi-FI" sz="1600" dirty="0" err="1"/>
              <a:t>interviewee</a:t>
            </a:r>
            <a:endParaRPr lang="fi-FI" sz="1600" dirty="0"/>
          </a:p>
          <a:p>
            <a:r>
              <a:rPr lang="fi-FI" sz="1600" dirty="0" err="1"/>
              <a:t>Listen</a:t>
            </a:r>
            <a:r>
              <a:rPr lang="fi-FI" sz="1600" dirty="0"/>
              <a:t> </a:t>
            </a:r>
            <a:r>
              <a:rPr lang="fi-FI" sz="1600" dirty="0" err="1"/>
              <a:t>actively</a:t>
            </a:r>
            <a:r>
              <a:rPr lang="fi-FI" sz="1600" dirty="0"/>
              <a:t> and </a:t>
            </a:r>
            <a:r>
              <a:rPr lang="fi-FI" sz="1600" dirty="0" err="1"/>
              <a:t>reflectively</a:t>
            </a:r>
            <a:r>
              <a:rPr lang="fi-FI" sz="1600" dirty="0"/>
              <a:t> (</a:t>
            </a:r>
            <a:r>
              <a:rPr lang="fi-FI" sz="1600" dirty="0" err="1"/>
              <a:t>balance</a:t>
            </a:r>
            <a:r>
              <a:rPr lang="fi-FI" sz="1600" dirty="0"/>
              <a:t> </a:t>
            </a:r>
            <a:r>
              <a:rPr lang="fi-FI" sz="1600" dirty="0" err="1"/>
              <a:t>between</a:t>
            </a:r>
            <a:r>
              <a:rPr lang="fi-FI" sz="1600" dirty="0"/>
              <a:t> </a:t>
            </a:r>
            <a:r>
              <a:rPr lang="fi-FI" sz="1600" dirty="0" err="1"/>
              <a:t>talking</a:t>
            </a:r>
            <a:r>
              <a:rPr lang="fi-FI" sz="1600" dirty="0"/>
              <a:t> and </a:t>
            </a:r>
            <a:r>
              <a:rPr lang="fi-FI" sz="1600" dirty="0" err="1"/>
              <a:t>listening</a:t>
            </a:r>
            <a:r>
              <a:rPr lang="fi-FI" sz="1600" dirty="0"/>
              <a:t>)</a:t>
            </a:r>
          </a:p>
          <a:p>
            <a:r>
              <a:rPr lang="fi-FI" sz="1600" dirty="0" err="1"/>
              <a:t>Think</a:t>
            </a:r>
            <a:r>
              <a:rPr lang="fi-FI" sz="1600" dirty="0"/>
              <a:t> </a:t>
            </a:r>
            <a:r>
              <a:rPr lang="fi-FI" sz="1600" dirty="0" err="1"/>
              <a:t>clearly</a:t>
            </a:r>
            <a:r>
              <a:rPr lang="fi-FI" sz="1600" dirty="0"/>
              <a:t>, </a:t>
            </a:r>
            <a:r>
              <a:rPr lang="fi-FI" sz="1600" dirty="0" err="1"/>
              <a:t>logically</a:t>
            </a:r>
            <a:r>
              <a:rPr lang="fi-FI" sz="1600" dirty="0"/>
              <a:t> and in the </a:t>
            </a:r>
            <a:r>
              <a:rPr lang="fi-FI" sz="1600" dirty="0" err="1"/>
              <a:t>moment</a:t>
            </a:r>
            <a:r>
              <a:rPr lang="fi-FI" sz="1600" dirty="0"/>
              <a:t>  (</a:t>
            </a:r>
            <a:r>
              <a:rPr lang="fi-FI" sz="1600" dirty="0" err="1"/>
              <a:t>be</a:t>
            </a:r>
            <a:r>
              <a:rPr lang="fi-FI" sz="1600" dirty="0"/>
              <a:t> </a:t>
            </a:r>
            <a:r>
              <a:rPr lang="fi-FI" sz="1600" dirty="0" err="1"/>
              <a:t>flexible</a:t>
            </a:r>
            <a:r>
              <a:rPr lang="fi-FI" sz="1600" dirty="0"/>
              <a:t> to </a:t>
            </a:r>
            <a:r>
              <a:rPr lang="fi-FI" sz="1600" dirty="0" err="1"/>
              <a:t>change</a:t>
            </a:r>
            <a:r>
              <a:rPr lang="fi-FI" sz="1600" dirty="0"/>
              <a:t> the </a:t>
            </a:r>
            <a:r>
              <a:rPr lang="fi-FI" sz="1600" dirty="0" err="1"/>
              <a:t>topic</a:t>
            </a:r>
            <a:r>
              <a:rPr lang="fi-FI" sz="1600" dirty="0"/>
              <a:t>)</a:t>
            </a:r>
          </a:p>
          <a:p>
            <a:r>
              <a:rPr lang="fi-FI" sz="1600" dirty="0" err="1"/>
              <a:t>Remember</a:t>
            </a:r>
            <a:r>
              <a:rPr lang="fi-FI" sz="1600" dirty="0"/>
              <a:t> </a:t>
            </a:r>
            <a:r>
              <a:rPr lang="fi-FI" sz="1600" dirty="0" err="1"/>
              <a:t>what</a:t>
            </a:r>
            <a:r>
              <a:rPr lang="fi-FI" sz="1600" dirty="0"/>
              <a:t> </a:t>
            </a:r>
            <a:r>
              <a:rPr lang="fi-FI" sz="1600" dirty="0" err="1"/>
              <a:t>has</a:t>
            </a:r>
            <a:r>
              <a:rPr lang="fi-FI" sz="1600" dirty="0"/>
              <a:t> </a:t>
            </a:r>
            <a:r>
              <a:rPr lang="fi-FI" sz="1600" dirty="0" err="1"/>
              <a:t>been</a:t>
            </a:r>
            <a:r>
              <a:rPr lang="fi-FI" sz="1600" dirty="0"/>
              <a:t> </a:t>
            </a:r>
            <a:r>
              <a:rPr lang="fi-FI" sz="1600" dirty="0" err="1"/>
              <a:t>said</a:t>
            </a:r>
            <a:endParaRPr lang="fi-FI" sz="1600" dirty="0"/>
          </a:p>
          <a:p>
            <a:r>
              <a:rPr lang="fi-FI" sz="1600" dirty="0" err="1"/>
              <a:t>Be</a:t>
            </a:r>
            <a:r>
              <a:rPr lang="fi-FI" sz="1600" dirty="0"/>
              <a:t> </a:t>
            </a:r>
            <a:r>
              <a:rPr lang="fi-FI" sz="1600" dirty="0" err="1"/>
              <a:t>curious</a:t>
            </a:r>
            <a:r>
              <a:rPr lang="fi-FI" sz="1600" dirty="0"/>
              <a:t>, show </a:t>
            </a:r>
            <a:r>
              <a:rPr lang="fi-FI" sz="1600" dirty="0" err="1"/>
              <a:t>interest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5210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Interview</a:t>
            </a:r>
            <a:r>
              <a:rPr lang="fi-FI" sz="2800" dirty="0"/>
              <a:t> </a:t>
            </a:r>
            <a:r>
              <a:rPr lang="fi-FI" sz="2800" dirty="0" err="1"/>
              <a:t>situation/practice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1800" dirty="0" err="1"/>
              <a:t>Pair</a:t>
            </a:r>
            <a:r>
              <a:rPr lang="fi-FI" sz="1800" dirty="0"/>
              <a:t> </a:t>
            </a:r>
            <a:r>
              <a:rPr lang="fi-FI" sz="1800" dirty="0" err="1"/>
              <a:t>work</a:t>
            </a:r>
            <a:r>
              <a:rPr lang="fi-FI" sz="1800" dirty="0"/>
              <a:t>:</a:t>
            </a:r>
          </a:p>
          <a:p>
            <a:pPr marL="0" indent="0">
              <a:buNone/>
            </a:pPr>
            <a:r>
              <a:rPr lang="fi-FI" sz="1800" dirty="0" err="1"/>
              <a:t>Give</a:t>
            </a:r>
            <a:r>
              <a:rPr lang="fi-FI" sz="1800" dirty="0"/>
              <a:t> </a:t>
            </a:r>
            <a:r>
              <a:rPr lang="fi-FI" sz="1800" dirty="0" err="1"/>
              <a:t>examples</a:t>
            </a:r>
            <a:r>
              <a:rPr lang="fi-FI" sz="1800" dirty="0"/>
              <a:t> </a:t>
            </a:r>
            <a:r>
              <a:rPr lang="fi-FI" sz="1800" dirty="0" err="1"/>
              <a:t>how</a:t>
            </a:r>
            <a:r>
              <a:rPr lang="fi-FI" sz="1800" dirty="0"/>
              <a:t> to act in an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</a:t>
            </a:r>
            <a:r>
              <a:rPr lang="fi-FI" sz="1800" dirty="0"/>
              <a:t>: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Establish</a:t>
            </a:r>
            <a:r>
              <a:rPr lang="fi-FI" sz="1800" dirty="0"/>
              <a:t> </a:t>
            </a:r>
            <a:r>
              <a:rPr lang="fi-FI" sz="1800" dirty="0" err="1"/>
              <a:t>credibility</a:t>
            </a:r>
            <a:endParaRPr lang="fi-FI" sz="1800" dirty="0"/>
          </a:p>
          <a:p>
            <a:r>
              <a:rPr lang="fi-FI" sz="1800" dirty="0" err="1"/>
              <a:t>Demonstrate</a:t>
            </a:r>
            <a:r>
              <a:rPr lang="fi-FI" sz="1800" dirty="0"/>
              <a:t> </a:t>
            </a:r>
            <a:r>
              <a:rPr lang="fi-FI" sz="1800" dirty="0" err="1"/>
              <a:t>respect</a:t>
            </a:r>
            <a:r>
              <a:rPr lang="fi-FI" sz="1800" dirty="0"/>
              <a:t> for the </a:t>
            </a:r>
            <a:r>
              <a:rPr lang="fi-FI" sz="1800" dirty="0" err="1"/>
              <a:t>interviewee</a:t>
            </a:r>
            <a:endParaRPr lang="fi-FI" sz="1800" dirty="0"/>
          </a:p>
          <a:p>
            <a:r>
              <a:rPr lang="fi-FI" sz="1800" dirty="0" err="1"/>
              <a:t>Listen</a:t>
            </a:r>
            <a:r>
              <a:rPr lang="fi-FI" sz="1800" dirty="0"/>
              <a:t> </a:t>
            </a:r>
            <a:r>
              <a:rPr lang="fi-FI" sz="1800" dirty="0" err="1"/>
              <a:t>actively</a:t>
            </a:r>
            <a:r>
              <a:rPr lang="fi-FI" sz="1800" dirty="0"/>
              <a:t> and </a:t>
            </a:r>
            <a:r>
              <a:rPr lang="fi-FI" sz="1800" dirty="0" err="1"/>
              <a:t>reflectively</a:t>
            </a:r>
            <a:r>
              <a:rPr lang="fi-FI" sz="1800" dirty="0"/>
              <a:t> (</a:t>
            </a:r>
            <a:r>
              <a:rPr lang="fi-FI" sz="1800" dirty="0" err="1"/>
              <a:t>balance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</a:t>
            </a:r>
            <a:r>
              <a:rPr lang="fi-FI" sz="1800" dirty="0" err="1"/>
              <a:t>talking</a:t>
            </a:r>
            <a:r>
              <a:rPr lang="fi-FI" sz="1800" dirty="0"/>
              <a:t> and </a:t>
            </a:r>
            <a:r>
              <a:rPr lang="fi-FI" sz="1800" dirty="0" err="1"/>
              <a:t>listening</a:t>
            </a:r>
            <a:r>
              <a:rPr lang="fi-FI" sz="1800" dirty="0"/>
              <a:t>)</a:t>
            </a:r>
          </a:p>
          <a:p>
            <a:r>
              <a:rPr lang="fi-FI" sz="1800" dirty="0" err="1"/>
              <a:t>Think</a:t>
            </a:r>
            <a:r>
              <a:rPr lang="fi-FI" sz="1800" dirty="0"/>
              <a:t> </a:t>
            </a:r>
            <a:r>
              <a:rPr lang="fi-FI" sz="1800" dirty="0" err="1"/>
              <a:t>clearly</a:t>
            </a:r>
            <a:r>
              <a:rPr lang="fi-FI" sz="1800" dirty="0"/>
              <a:t>, </a:t>
            </a:r>
            <a:r>
              <a:rPr lang="fi-FI" sz="1800" dirty="0" err="1"/>
              <a:t>logically</a:t>
            </a:r>
            <a:r>
              <a:rPr lang="fi-FI" sz="1800" dirty="0"/>
              <a:t> and in the </a:t>
            </a:r>
            <a:r>
              <a:rPr lang="fi-FI" sz="1800" dirty="0" err="1"/>
              <a:t>moment</a:t>
            </a:r>
            <a:r>
              <a:rPr lang="fi-FI" sz="1800" dirty="0"/>
              <a:t>  (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flexible</a:t>
            </a:r>
            <a:r>
              <a:rPr lang="fi-FI" sz="1800" dirty="0"/>
              <a:t> to </a:t>
            </a:r>
            <a:r>
              <a:rPr lang="fi-FI" sz="1800" dirty="0" err="1"/>
              <a:t>change</a:t>
            </a:r>
            <a:r>
              <a:rPr lang="fi-FI" sz="1800" dirty="0"/>
              <a:t> the </a:t>
            </a:r>
            <a:r>
              <a:rPr lang="fi-FI" sz="1800" dirty="0" err="1"/>
              <a:t>topic</a:t>
            </a:r>
            <a:r>
              <a:rPr lang="fi-FI" sz="1800" dirty="0"/>
              <a:t>)</a:t>
            </a:r>
          </a:p>
          <a:p>
            <a:r>
              <a:rPr lang="fi-FI" sz="1800" dirty="0" err="1"/>
              <a:t>Remember</a:t>
            </a:r>
            <a:r>
              <a:rPr lang="fi-FI" sz="1800" dirty="0"/>
              <a:t>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been</a:t>
            </a:r>
            <a:r>
              <a:rPr lang="fi-FI" sz="1800" dirty="0"/>
              <a:t> </a:t>
            </a:r>
            <a:r>
              <a:rPr lang="fi-FI" sz="1800" dirty="0" err="1"/>
              <a:t>said</a:t>
            </a:r>
            <a:endParaRPr lang="fi-FI" sz="1800" dirty="0"/>
          </a:p>
          <a:p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curious</a:t>
            </a:r>
            <a:r>
              <a:rPr lang="fi-FI" sz="1800" dirty="0"/>
              <a:t>, show </a:t>
            </a:r>
            <a:r>
              <a:rPr lang="fi-FI" sz="1800" dirty="0" err="1"/>
              <a:t>interest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2242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Types</a:t>
            </a:r>
            <a:r>
              <a:rPr lang="fi-FI" sz="2400" dirty="0"/>
              <a:t> of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questions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62148" y="1306287"/>
            <a:ext cx="8411853" cy="4735076"/>
          </a:xfrm>
        </p:spPr>
        <p:txBody>
          <a:bodyPr>
            <a:normAutofit fontScale="85000" lnSpcReduction="10000"/>
          </a:bodyPr>
          <a:lstStyle/>
          <a:p>
            <a:r>
              <a:rPr lang="fi-FI" sz="1800" b="1" dirty="0" err="1"/>
              <a:t>Introductory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”</a:t>
            </a:r>
            <a:r>
              <a:rPr lang="fi-FI" sz="1800" dirty="0" err="1"/>
              <a:t>Can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tell</a:t>
            </a:r>
            <a:r>
              <a:rPr lang="fi-FI" sz="1800" dirty="0"/>
              <a:t> me </a:t>
            </a:r>
            <a:r>
              <a:rPr lang="fi-FI" sz="1800" dirty="0" err="1"/>
              <a:t>about</a:t>
            </a:r>
            <a:r>
              <a:rPr lang="fi-FI" sz="1800" dirty="0"/>
              <a:t>…?”; ”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remember</a:t>
            </a:r>
            <a:r>
              <a:rPr lang="fi-FI" sz="1800" dirty="0"/>
              <a:t> an </a:t>
            </a:r>
            <a:r>
              <a:rPr lang="fi-FI" sz="1800" dirty="0" err="1"/>
              <a:t>occasion</a:t>
            </a:r>
            <a:r>
              <a:rPr lang="fi-FI" sz="1800" dirty="0"/>
              <a:t> </a:t>
            </a:r>
            <a:r>
              <a:rPr lang="fi-FI" sz="1800" dirty="0" err="1"/>
              <a:t>when</a:t>
            </a:r>
            <a:r>
              <a:rPr lang="fi-FI" sz="1800" dirty="0"/>
              <a:t>…?”</a:t>
            </a:r>
          </a:p>
          <a:p>
            <a:pPr>
              <a:buFontTx/>
              <a:buChar char="-"/>
            </a:pPr>
            <a:r>
              <a:rPr lang="fi-FI" sz="1800" dirty="0" err="1"/>
              <a:t>may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spontaneous</a:t>
            </a:r>
            <a:r>
              <a:rPr lang="fi-FI" sz="1800" dirty="0"/>
              <a:t>, </a:t>
            </a:r>
            <a:r>
              <a:rPr lang="fi-FI" sz="1800" dirty="0" err="1"/>
              <a:t>rich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</a:t>
            </a:r>
            <a:r>
              <a:rPr lang="fi-FI" sz="1800" dirty="0" err="1"/>
              <a:t>where</a:t>
            </a:r>
            <a:r>
              <a:rPr lang="fi-FI" sz="1800" dirty="0"/>
              <a:t> the </a:t>
            </a:r>
            <a:r>
              <a:rPr lang="fi-FI" sz="1800" dirty="0" err="1"/>
              <a:t>interviewees</a:t>
            </a:r>
            <a:r>
              <a:rPr lang="fi-FI" sz="1800" dirty="0"/>
              <a:t> </a:t>
            </a:r>
            <a:r>
              <a:rPr lang="fi-FI" sz="1800" dirty="0" err="1"/>
              <a:t>themselves</a:t>
            </a:r>
            <a:r>
              <a:rPr lang="fi-FI" sz="1800" dirty="0"/>
              <a:t> </a:t>
            </a:r>
            <a:r>
              <a:rPr lang="fi-FI" sz="1800" dirty="0" err="1"/>
              <a:t>provide</a:t>
            </a:r>
            <a:r>
              <a:rPr lang="fi-FI" sz="1800" dirty="0"/>
              <a:t>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they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</a:t>
            </a:r>
            <a:r>
              <a:rPr lang="fi-FI" sz="1800" dirty="0" err="1"/>
              <a:t>experienced</a:t>
            </a:r>
            <a:r>
              <a:rPr lang="fi-FI" sz="1800" dirty="0"/>
              <a:t> </a:t>
            </a:r>
            <a:r>
              <a:rPr lang="fi-FI" sz="1800" dirty="0" err="1"/>
              <a:t>within</a:t>
            </a:r>
            <a:r>
              <a:rPr lang="fi-FI" sz="1800" dirty="0"/>
              <a:t> the </a:t>
            </a:r>
            <a:r>
              <a:rPr lang="fi-FI" sz="1800" dirty="0" err="1"/>
              <a:t>theme</a:t>
            </a:r>
            <a:r>
              <a:rPr lang="fi-FI" sz="1800" dirty="0"/>
              <a:t> </a:t>
            </a:r>
            <a:r>
              <a:rPr lang="fi-FI" sz="1800" dirty="0" err="1"/>
              <a:t>investigated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Follow-up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The </a:t>
            </a:r>
            <a:r>
              <a:rPr lang="fi-FI" sz="1800" dirty="0" err="1"/>
              <a:t>subject`s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r>
              <a:rPr lang="fi-FI" sz="1800" dirty="0"/>
              <a:t> </a:t>
            </a:r>
            <a:r>
              <a:rPr lang="fi-FI" sz="1800" dirty="0" err="1"/>
              <a:t>may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extended</a:t>
            </a:r>
            <a:r>
              <a:rPr lang="fi-FI" sz="1800" dirty="0"/>
              <a:t> </a:t>
            </a:r>
            <a:r>
              <a:rPr lang="fi-FI" sz="1800" dirty="0" err="1"/>
              <a:t>through</a:t>
            </a:r>
            <a:r>
              <a:rPr lang="fi-FI" sz="1800" dirty="0"/>
              <a:t> the </a:t>
            </a:r>
            <a:r>
              <a:rPr lang="fi-FI" sz="1800" dirty="0" err="1"/>
              <a:t>curious</a:t>
            </a:r>
            <a:r>
              <a:rPr lang="fi-FI" sz="1800" dirty="0"/>
              <a:t> and </a:t>
            </a:r>
            <a:r>
              <a:rPr lang="fi-FI" sz="1800" dirty="0" err="1"/>
              <a:t>persistent</a:t>
            </a:r>
            <a:r>
              <a:rPr lang="fi-FI" sz="1800" dirty="0"/>
              <a:t> </a:t>
            </a:r>
            <a:r>
              <a:rPr lang="fi-FI" sz="1800" dirty="0" err="1"/>
              <a:t>attitude</a:t>
            </a:r>
            <a:r>
              <a:rPr lang="fi-FI" sz="1800" dirty="0"/>
              <a:t> of the </a:t>
            </a:r>
            <a:r>
              <a:rPr lang="fi-FI" sz="1800" dirty="0" err="1"/>
              <a:t>researcer</a:t>
            </a:r>
            <a:r>
              <a:rPr lang="fi-FI" sz="1800" dirty="0"/>
              <a:t> (</a:t>
            </a:r>
            <a:r>
              <a:rPr lang="fi-FI" sz="1800" dirty="0" err="1"/>
              <a:t>pauses</a:t>
            </a:r>
            <a:r>
              <a:rPr lang="fi-FI" sz="1800" dirty="0"/>
              <a:t>, </a:t>
            </a:r>
            <a:r>
              <a:rPr lang="fi-FI" sz="1800" dirty="0" err="1"/>
              <a:t>nods</a:t>
            </a:r>
            <a:r>
              <a:rPr lang="fi-FI" sz="1800" dirty="0"/>
              <a:t>, </a:t>
            </a:r>
            <a:r>
              <a:rPr lang="fi-FI" sz="1800" dirty="0" err="1"/>
              <a:t>repeating</a:t>
            </a:r>
            <a:r>
              <a:rPr lang="fi-FI" sz="1800" dirty="0"/>
              <a:t> a </a:t>
            </a:r>
            <a:r>
              <a:rPr lang="fi-FI" sz="1800" dirty="0" err="1"/>
              <a:t>significant</a:t>
            </a:r>
            <a:r>
              <a:rPr lang="fi-FI" sz="1800" dirty="0"/>
              <a:t> </a:t>
            </a:r>
            <a:r>
              <a:rPr lang="fi-FI" sz="1800" dirty="0" err="1"/>
              <a:t>word</a:t>
            </a:r>
            <a:r>
              <a:rPr lang="fi-FI" sz="1800" dirty="0"/>
              <a:t>..). </a:t>
            </a:r>
            <a:r>
              <a:rPr lang="fi-FI" sz="1800" dirty="0" err="1"/>
              <a:t>Notice</a:t>
            </a:r>
            <a:r>
              <a:rPr lang="fi-FI" sz="1800" dirty="0"/>
              <a:t> ”</a:t>
            </a:r>
            <a:r>
              <a:rPr lang="fi-FI" sz="1800" dirty="0" err="1"/>
              <a:t>red</a:t>
            </a:r>
            <a:r>
              <a:rPr lang="fi-FI" sz="1800" dirty="0"/>
              <a:t> </a:t>
            </a:r>
            <a:r>
              <a:rPr lang="fi-FI" sz="1800" dirty="0" err="1"/>
              <a:t>lights</a:t>
            </a:r>
            <a:r>
              <a:rPr lang="fi-FI" sz="1800" dirty="0"/>
              <a:t>” in the </a:t>
            </a:r>
            <a:r>
              <a:rPr lang="fi-FI" sz="1800" dirty="0" err="1"/>
              <a:t>answers</a:t>
            </a:r>
            <a:r>
              <a:rPr lang="fi-FI" sz="1800" dirty="0"/>
              <a:t> </a:t>
            </a:r>
            <a:r>
              <a:rPr lang="fi-FI" sz="1800" dirty="0" err="1"/>
              <a:t>such</a:t>
            </a:r>
            <a:r>
              <a:rPr lang="fi-FI" sz="1800" dirty="0"/>
              <a:t> as </a:t>
            </a:r>
            <a:r>
              <a:rPr lang="fi-FI" sz="1800" dirty="0" err="1"/>
              <a:t>unusual</a:t>
            </a:r>
            <a:r>
              <a:rPr lang="fi-FI" sz="1800" dirty="0"/>
              <a:t> </a:t>
            </a:r>
            <a:r>
              <a:rPr lang="fi-FI" sz="1800" dirty="0" err="1"/>
              <a:t>terms</a:t>
            </a:r>
            <a:r>
              <a:rPr lang="fi-FI" sz="1800" dirty="0"/>
              <a:t>, </a:t>
            </a:r>
            <a:r>
              <a:rPr lang="fi-FI" sz="1800" dirty="0" err="1"/>
              <a:t>strong</a:t>
            </a:r>
            <a:r>
              <a:rPr lang="fi-FI" sz="1800" dirty="0"/>
              <a:t> </a:t>
            </a:r>
            <a:r>
              <a:rPr lang="fi-FI" sz="1800" dirty="0" err="1"/>
              <a:t>intonations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Probing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”</a:t>
            </a:r>
            <a:r>
              <a:rPr lang="fi-FI" sz="1800" dirty="0" err="1"/>
              <a:t>Could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say</a:t>
            </a:r>
            <a:r>
              <a:rPr lang="fi-FI" sz="1800" dirty="0"/>
              <a:t> </a:t>
            </a:r>
            <a:r>
              <a:rPr lang="fi-FI" sz="1800" dirty="0" err="1"/>
              <a:t>something</a:t>
            </a:r>
            <a:r>
              <a:rPr lang="fi-FI" sz="1800" dirty="0"/>
              <a:t> 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about…?””Can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give</a:t>
            </a:r>
            <a:r>
              <a:rPr lang="fi-FI" sz="1800" dirty="0"/>
              <a:t> a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detailed</a:t>
            </a:r>
            <a:r>
              <a:rPr lang="fi-FI" sz="1800" dirty="0"/>
              <a:t> </a:t>
            </a:r>
            <a:r>
              <a:rPr lang="fi-FI" sz="1800" dirty="0" err="1"/>
              <a:t>description</a:t>
            </a:r>
            <a:r>
              <a:rPr lang="fi-FI" sz="1800" dirty="0"/>
              <a:t> of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happened</a:t>
            </a:r>
            <a:r>
              <a:rPr lang="fi-FI" sz="1800" dirty="0"/>
              <a:t>?” (</a:t>
            </a:r>
            <a:r>
              <a:rPr lang="fi-FI" sz="1800" dirty="0" err="1"/>
              <a:t>Pursue</a:t>
            </a:r>
            <a:r>
              <a:rPr lang="fi-FI" sz="1800" dirty="0"/>
              <a:t> the </a:t>
            </a:r>
            <a:r>
              <a:rPr lang="fi-FI" sz="1800" dirty="0" err="1"/>
              <a:t>interviewees</a:t>
            </a:r>
            <a:r>
              <a:rPr lang="fi-FI" sz="1800" dirty="0"/>
              <a:t> to express </a:t>
            </a:r>
            <a:r>
              <a:rPr lang="fi-FI" sz="1800" dirty="0" err="1"/>
              <a:t>more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Specifying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</a:t>
            </a:r>
            <a:r>
              <a:rPr lang="fi-FI" sz="1800" dirty="0" err="1"/>
              <a:t>Try</a:t>
            </a:r>
            <a:r>
              <a:rPr lang="fi-FI" sz="1800" dirty="0"/>
              <a:t> to </a:t>
            </a:r>
            <a:r>
              <a:rPr lang="fi-FI" sz="1800" dirty="0" err="1"/>
              <a:t>get</a:t>
            </a:r>
            <a:r>
              <a:rPr lang="fi-FI" sz="1800" dirty="0"/>
              <a:t>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precise</a:t>
            </a:r>
            <a:r>
              <a:rPr lang="fi-FI" sz="1800" dirty="0"/>
              <a:t> </a:t>
            </a:r>
            <a:r>
              <a:rPr lang="fi-FI" sz="1800" dirty="0" err="1"/>
              <a:t>descriptions</a:t>
            </a:r>
            <a:r>
              <a:rPr lang="fi-FI" sz="1800" dirty="0"/>
              <a:t> (”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did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actually</a:t>
            </a:r>
            <a:r>
              <a:rPr lang="fi-FI" sz="1800" dirty="0"/>
              <a:t>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felt</a:t>
            </a:r>
            <a:r>
              <a:rPr lang="fi-FI" sz="1800" dirty="0"/>
              <a:t> </a:t>
            </a:r>
            <a:r>
              <a:rPr lang="fi-FI" sz="1800" dirty="0" err="1"/>
              <a:t>yourself</a:t>
            </a:r>
            <a:r>
              <a:rPr lang="fi-FI" sz="1800" dirty="0"/>
              <a:t> </a:t>
            </a:r>
            <a:r>
              <a:rPr lang="fi-FI" sz="1800" dirty="0" err="1"/>
              <a:t>hurt</a:t>
            </a:r>
            <a:r>
              <a:rPr lang="fi-FI" sz="1800" dirty="0"/>
              <a:t>?”)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/>
              <a:t>Direct </a:t>
            </a:r>
            <a:r>
              <a:rPr lang="fi-FI" sz="1800" b="1" dirty="0" err="1"/>
              <a:t>questions</a:t>
            </a:r>
            <a:r>
              <a:rPr lang="fi-FI" sz="1800" dirty="0"/>
              <a:t>: The </a:t>
            </a:r>
            <a:r>
              <a:rPr lang="fi-FI" sz="1800" dirty="0" err="1"/>
              <a:t>interviewer</a:t>
            </a:r>
            <a:r>
              <a:rPr lang="fi-FI" sz="1800" dirty="0"/>
              <a:t> </a:t>
            </a:r>
            <a:r>
              <a:rPr lang="fi-FI" sz="1800" dirty="0" err="1"/>
              <a:t>directly</a:t>
            </a:r>
            <a:r>
              <a:rPr lang="fi-FI" sz="1800" dirty="0"/>
              <a:t> </a:t>
            </a:r>
            <a:r>
              <a:rPr lang="fi-FI" sz="1800" dirty="0" err="1"/>
              <a:t>introduces</a:t>
            </a:r>
            <a:r>
              <a:rPr lang="fi-FI" sz="1800" dirty="0"/>
              <a:t> </a:t>
            </a:r>
            <a:r>
              <a:rPr lang="fi-FI" sz="1800" dirty="0" err="1"/>
              <a:t>topics</a:t>
            </a:r>
            <a:r>
              <a:rPr lang="fi-FI" sz="1800" dirty="0"/>
              <a:t> and </a:t>
            </a:r>
            <a:r>
              <a:rPr lang="fi-FI" sz="1800" dirty="0" err="1"/>
              <a:t>dimensions</a:t>
            </a:r>
            <a:r>
              <a:rPr lang="fi-FI" sz="1800" dirty="0"/>
              <a:t> at the </a:t>
            </a:r>
            <a:r>
              <a:rPr lang="fi-FI" sz="1800" dirty="0" err="1"/>
              <a:t>end</a:t>
            </a:r>
            <a:r>
              <a:rPr lang="fi-FI" sz="1800" dirty="0"/>
              <a:t> </a:t>
            </a:r>
            <a:r>
              <a:rPr lang="fi-FI" sz="1800" dirty="0" err="1"/>
              <a:t>part</a:t>
            </a:r>
            <a:r>
              <a:rPr lang="fi-FI" sz="1800" dirty="0"/>
              <a:t> of the </a:t>
            </a:r>
            <a:r>
              <a:rPr lang="fi-FI" sz="1800" dirty="0" err="1"/>
              <a:t>interview</a:t>
            </a:r>
            <a:r>
              <a:rPr lang="fi-FI" sz="1800" dirty="0"/>
              <a:t> (</a:t>
            </a:r>
            <a:r>
              <a:rPr lang="fi-FI" sz="1800" dirty="0" err="1"/>
              <a:t>after</a:t>
            </a:r>
            <a:r>
              <a:rPr lang="fi-FI" sz="1800" dirty="0"/>
              <a:t> the </a:t>
            </a:r>
            <a:r>
              <a:rPr lang="fi-FI" sz="1800" dirty="0" err="1"/>
              <a:t>subject</a:t>
            </a:r>
            <a:r>
              <a:rPr lang="fi-FI" sz="1800" dirty="0"/>
              <a:t>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given</a:t>
            </a:r>
            <a:r>
              <a:rPr lang="fi-FI" sz="1800" dirty="0"/>
              <a:t> </a:t>
            </a:r>
            <a:r>
              <a:rPr lang="fi-FI" sz="1800" dirty="0" err="1"/>
              <a:t>his/her</a:t>
            </a:r>
            <a:r>
              <a:rPr lang="fi-FI" sz="1800" dirty="0"/>
              <a:t> </a:t>
            </a:r>
            <a:r>
              <a:rPr lang="fi-FI" sz="1800" dirty="0" err="1"/>
              <a:t>descriptions</a:t>
            </a:r>
            <a:r>
              <a:rPr lang="fi-FI" sz="1800" dirty="0"/>
              <a:t>)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9130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Types</a:t>
            </a:r>
            <a:r>
              <a:rPr lang="fi-FI" sz="2400" dirty="0"/>
              <a:t> of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questions</a:t>
            </a:r>
            <a:r>
              <a:rPr lang="fi-FI" sz="2400" dirty="0"/>
              <a:t>, </a:t>
            </a:r>
            <a:r>
              <a:rPr lang="fi-FI" sz="1800" dirty="0" err="1"/>
              <a:t>continues</a:t>
            </a: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1800" b="1" dirty="0" err="1"/>
              <a:t>Indirect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</a:t>
            </a:r>
            <a:r>
              <a:rPr lang="fi-FI" sz="1800" dirty="0" err="1"/>
              <a:t>Apply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to </a:t>
            </a:r>
            <a:r>
              <a:rPr lang="fi-FI" sz="1800" dirty="0" err="1"/>
              <a:t>something</a:t>
            </a:r>
            <a:r>
              <a:rPr lang="fi-FI" sz="1800" dirty="0"/>
              <a:t> </a:t>
            </a:r>
            <a:r>
              <a:rPr lang="fi-FI" sz="1800" dirty="0" err="1"/>
              <a:t>what</a:t>
            </a:r>
            <a:r>
              <a:rPr lang="fi-FI" sz="1800" dirty="0"/>
              <a:t> the </a:t>
            </a:r>
            <a:r>
              <a:rPr lang="fi-FI" sz="1800" dirty="0" err="1"/>
              <a:t>interviewee</a:t>
            </a:r>
            <a:r>
              <a:rPr lang="fi-FI" sz="1800" dirty="0"/>
              <a:t> </a:t>
            </a:r>
            <a:r>
              <a:rPr lang="fi-FI" sz="1800" dirty="0" err="1"/>
              <a:t>does</a:t>
            </a:r>
            <a:r>
              <a:rPr lang="fi-FI" sz="1800" dirty="0"/>
              <a:t>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say</a:t>
            </a:r>
            <a:r>
              <a:rPr lang="fi-FI" sz="1800" dirty="0"/>
              <a:t> </a:t>
            </a:r>
            <a:r>
              <a:rPr lang="fi-FI" sz="1800" dirty="0" err="1"/>
              <a:t>directly</a:t>
            </a:r>
            <a:r>
              <a:rPr lang="fi-FI" sz="1800" dirty="0"/>
              <a:t> (”How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believe</a:t>
            </a:r>
            <a:r>
              <a:rPr lang="fi-FI" sz="1800" dirty="0"/>
              <a:t> </a:t>
            </a:r>
            <a:r>
              <a:rPr lang="fi-FI" sz="1800" dirty="0" err="1"/>
              <a:t>others</a:t>
            </a:r>
            <a:r>
              <a:rPr lang="fi-FI" sz="1800" dirty="0"/>
              <a:t> </a:t>
            </a:r>
            <a:r>
              <a:rPr lang="fi-FI" sz="1800" dirty="0" err="1"/>
              <a:t>think</a:t>
            </a:r>
            <a:r>
              <a:rPr lang="fi-FI" sz="1800" dirty="0"/>
              <a:t> </a:t>
            </a:r>
            <a:r>
              <a:rPr lang="fi-FI" sz="1800" dirty="0" err="1"/>
              <a:t>about</a:t>
            </a:r>
            <a:r>
              <a:rPr lang="fi-FI" sz="1800" dirty="0"/>
              <a:t>…?”)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Structuring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The </a:t>
            </a:r>
            <a:r>
              <a:rPr lang="fi-FI" sz="1800" dirty="0" err="1"/>
              <a:t>interviewer</a:t>
            </a:r>
            <a:r>
              <a:rPr lang="fi-FI" sz="1800" dirty="0"/>
              <a:t> is </a:t>
            </a:r>
            <a:r>
              <a:rPr lang="fi-FI" sz="1800" dirty="0" err="1"/>
              <a:t>responsible</a:t>
            </a:r>
            <a:r>
              <a:rPr lang="fi-FI" sz="1800" dirty="0"/>
              <a:t> for the </a:t>
            </a:r>
            <a:r>
              <a:rPr lang="fi-FI" sz="1800" dirty="0" err="1"/>
              <a:t>course</a:t>
            </a:r>
            <a:r>
              <a:rPr lang="fi-FI" sz="1800" dirty="0"/>
              <a:t> of the </a:t>
            </a:r>
            <a:r>
              <a:rPr lang="fi-FI" sz="1800" dirty="0" err="1"/>
              <a:t>interview</a:t>
            </a:r>
            <a:r>
              <a:rPr lang="fi-FI" sz="1800" dirty="0"/>
              <a:t>: </a:t>
            </a:r>
            <a:r>
              <a:rPr lang="fi-FI" sz="1800" dirty="0" err="1"/>
              <a:t>break</a:t>
            </a:r>
            <a:r>
              <a:rPr lang="fi-FI" sz="1800" dirty="0"/>
              <a:t> </a:t>
            </a:r>
            <a:r>
              <a:rPr lang="fi-FI" sz="1800" dirty="0" err="1"/>
              <a:t>politely</a:t>
            </a:r>
            <a:r>
              <a:rPr lang="fi-FI" sz="1800" dirty="0"/>
              <a:t> long </a:t>
            </a:r>
            <a:r>
              <a:rPr lang="fi-FI" sz="1800" dirty="0" err="1"/>
              <a:t>answers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irrelevant</a:t>
            </a:r>
            <a:r>
              <a:rPr lang="fi-FI" sz="1800" dirty="0"/>
              <a:t> to the </a:t>
            </a:r>
            <a:r>
              <a:rPr lang="fi-FI" sz="1800" dirty="0" err="1"/>
              <a:t>theme</a:t>
            </a:r>
            <a:r>
              <a:rPr lang="fi-FI" sz="1800" dirty="0"/>
              <a:t> (”I </a:t>
            </a:r>
            <a:r>
              <a:rPr lang="fi-FI" sz="1800" dirty="0" err="1"/>
              <a:t>would</a:t>
            </a:r>
            <a:r>
              <a:rPr lang="fi-FI" sz="1800" dirty="0"/>
              <a:t> </a:t>
            </a:r>
            <a:r>
              <a:rPr lang="fi-FI" sz="1800" dirty="0" err="1"/>
              <a:t>now</a:t>
            </a:r>
            <a:r>
              <a:rPr lang="fi-FI" sz="1800" dirty="0"/>
              <a:t> </a:t>
            </a:r>
            <a:r>
              <a:rPr lang="fi-FI" sz="1800" dirty="0" err="1"/>
              <a:t>like</a:t>
            </a:r>
            <a:r>
              <a:rPr lang="fi-FI" sz="1800" dirty="0"/>
              <a:t> to </a:t>
            </a:r>
            <a:r>
              <a:rPr lang="fi-FI" sz="1800" dirty="0" err="1"/>
              <a:t>introduce</a:t>
            </a:r>
            <a:r>
              <a:rPr lang="fi-FI" sz="1800" dirty="0"/>
              <a:t> </a:t>
            </a:r>
            <a:r>
              <a:rPr lang="fi-FI" sz="1800" dirty="0" err="1"/>
              <a:t>another</a:t>
            </a:r>
            <a:r>
              <a:rPr lang="fi-FI" sz="1800" dirty="0"/>
              <a:t> </a:t>
            </a:r>
            <a:r>
              <a:rPr lang="fi-FI" sz="1800" dirty="0" err="1"/>
              <a:t>topic</a:t>
            </a:r>
            <a:r>
              <a:rPr lang="fi-FI" sz="1800" dirty="0"/>
              <a:t>”), </a:t>
            </a:r>
            <a:r>
              <a:rPr lang="fi-FI" sz="1800" dirty="0" err="1"/>
              <a:t>break</a:t>
            </a:r>
            <a:r>
              <a:rPr lang="fi-FI" sz="1800" dirty="0"/>
              <a:t> the </a:t>
            </a:r>
            <a:r>
              <a:rPr lang="fi-FI" sz="1800" dirty="0" err="1"/>
              <a:t>situation</a:t>
            </a:r>
            <a:r>
              <a:rPr lang="fi-FI" sz="1800" dirty="0"/>
              <a:t> </a:t>
            </a:r>
            <a:r>
              <a:rPr lang="fi-FI" sz="1800" dirty="0" err="1"/>
              <a:t>when</a:t>
            </a:r>
            <a:r>
              <a:rPr lang="fi-FI" sz="1800" dirty="0"/>
              <a:t> the </a:t>
            </a:r>
            <a:r>
              <a:rPr lang="fi-FI" sz="1800" dirty="0" err="1"/>
              <a:t>interviewee</a:t>
            </a:r>
            <a:r>
              <a:rPr lang="fi-FI" sz="1800" dirty="0"/>
              <a:t> is </a:t>
            </a:r>
            <a:r>
              <a:rPr lang="fi-FI" sz="1800" dirty="0" err="1"/>
              <a:t>exhaused</a:t>
            </a:r>
            <a:r>
              <a:rPr lang="fi-FI" sz="1800" dirty="0"/>
              <a:t>, </a:t>
            </a:r>
            <a:r>
              <a:rPr lang="fi-FI" sz="1800" dirty="0" err="1"/>
              <a:t>distressed</a:t>
            </a:r>
            <a:r>
              <a:rPr lang="fi-FI" sz="1800" dirty="0"/>
              <a:t>. 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Silence</a:t>
            </a:r>
            <a:r>
              <a:rPr lang="fi-FI" sz="1800" dirty="0"/>
              <a:t>: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make</a:t>
            </a:r>
            <a:r>
              <a:rPr lang="fi-FI" sz="1800" dirty="0"/>
              <a:t> a </a:t>
            </a:r>
            <a:r>
              <a:rPr lang="fi-FI" sz="1800" dirty="0" err="1"/>
              <a:t>cross-examination</a:t>
            </a:r>
            <a:r>
              <a:rPr lang="fi-FI" sz="1800" dirty="0"/>
              <a:t>, </a:t>
            </a:r>
            <a:r>
              <a:rPr lang="fi-FI" sz="1800" dirty="0" err="1"/>
              <a:t>allow</a:t>
            </a:r>
            <a:r>
              <a:rPr lang="fi-FI" sz="1800" dirty="0"/>
              <a:t> </a:t>
            </a:r>
            <a:r>
              <a:rPr lang="fi-FI" sz="1800" dirty="0" err="1"/>
              <a:t>pauses</a:t>
            </a:r>
            <a:r>
              <a:rPr lang="fi-FI" sz="1800" dirty="0"/>
              <a:t>, </a:t>
            </a:r>
            <a:r>
              <a:rPr lang="fi-FI" sz="1800" dirty="0" err="1"/>
              <a:t>allow</a:t>
            </a:r>
            <a:r>
              <a:rPr lang="fi-FI" sz="1800" dirty="0"/>
              <a:t> </a:t>
            </a:r>
            <a:r>
              <a:rPr lang="fi-FI" sz="1800" dirty="0" err="1"/>
              <a:t>silence</a:t>
            </a:r>
            <a:r>
              <a:rPr lang="fi-FI" sz="1800" dirty="0"/>
              <a:t> in </a:t>
            </a:r>
            <a:r>
              <a:rPr lang="fi-FI" sz="1800" dirty="0" err="1"/>
              <a:t>order</a:t>
            </a:r>
            <a:r>
              <a:rPr lang="fi-FI" sz="1800" dirty="0"/>
              <a:t> to </a:t>
            </a:r>
            <a:r>
              <a:rPr lang="fi-FI" sz="1800" dirty="0" err="1"/>
              <a:t>give</a:t>
            </a:r>
            <a:r>
              <a:rPr lang="fi-FI" sz="1800" dirty="0"/>
              <a:t> the </a:t>
            </a:r>
            <a:r>
              <a:rPr lang="fi-FI" sz="1800" dirty="0" err="1"/>
              <a:t>subject</a:t>
            </a:r>
            <a:r>
              <a:rPr lang="fi-FI" sz="1800" dirty="0"/>
              <a:t> </a:t>
            </a:r>
            <a:r>
              <a:rPr lang="fi-FI" sz="1800" dirty="0" err="1"/>
              <a:t>time</a:t>
            </a:r>
            <a:r>
              <a:rPr lang="fi-FI" sz="1800" dirty="0"/>
              <a:t> to </a:t>
            </a:r>
            <a:r>
              <a:rPr lang="fi-FI" sz="1800" dirty="0" err="1"/>
              <a:t>think</a:t>
            </a:r>
            <a:r>
              <a:rPr lang="fi-FI" sz="1800" dirty="0"/>
              <a:t> and </a:t>
            </a:r>
            <a:r>
              <a:rPr lang="fi-FI" sz="1800" dirty="0" err="1"/>
              <a:t>formulate</a:t>
            </a:r>
            <a:r>
              <a:rPr lang="fi-FI" sz="1800" dirty="0"/>
              <a:t> </a:t>
            </a:r>
            <a:r>
              <a:rPr lang="fi-FI" sz="1800" dirty="0" err="1"/>
              <a:t>his/her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Interpreting</a:t>
            </a:r>
            <a:r>
              <a:rPr lang="fi-FI" sz="1800" b="1" dirty="0"/>
              <a:t> </a:t>
            </a:r>
            <a:r>
              <a:rPr lang="fi-FI" sz="1800" b="1" dirty="0" err="1"/>
              <a:t>quesions</a:t>
            </a:r>
            <a:r>
              <a:rPr lang="fi-FI" sz="1800" dirty="0"/>
              <a:t>: </a:t>
            </a:r>
            <a:r>
              <a:rPr lang="fi-FI" sz="1800" dirty="0" err="1"/>
              <a:t>Rephrase</a:t>
            </a:r>
            <a:r>
              <a:rPr lang="fi-FI" sz="1800" dirty="0"/>
              <a:t> an </a:t>
            </a:r>
            <a:r>
              <a:rPr lang="fi-FI" sz="1800" dirty="0" err="1"/>
              <a:t>answer</a:t>
            </a:r>
            <a:r>
              <a:rPr lang="fi-FI" sz="1800" dirty="0"/>
              <a:t> (”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mean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…?”), </a:t>
            </a:r>
            <a:r>
              <a:rPr lang="fi-FI" sz="1800" dirty="0" err="1"/>
              <a:t>ask</a:t>
            </a:r>
            <a:r>
              <a:rPr lang="fi-FI" sz="1800" dirty="0"/>
              <a:t> for a </a:t>
            </a:r>
            <a:r>
              <a:rPr lang="fi-FI" sz="1800" dirty="0" err="1"/>
              <a:t>clarification</a:t>
            </a:r>
            <a:r>
              <a:rPr lang="fi-FI" sz="1800" dirty="0"/>
              <a:t> (”</a:t>
            </a:r>
            <a:r>
              <a:rPr lang="fi-FI" sz="1800" dirty="0" err="1"/>
              <a:t>Did</a:t>
            </a:r>
            <a:r>
              <a:rPr lang="fi-FI" sz="1800" dirty="0"/>
              <a:t> I </a:t>
            </a:r>
            <a:r>
              <a:rPr lang="fi-FI" sz="1800" dirty="0" err="1"/>
              <a:t>understand</a:t>
            </a:r>
            <a:r>
              <a:rPr lang="fi-FI" sz="1800" dirty="0"/>
              <a:t> </a:t>
            </a:r>
            <a:r>
              <a:rPr lang="fi-FI" sz="1800" dirty="0" err="1"/>
              <a:t>it</a:t>
            </a:r>
            <a:r>
              <a:rPr lang="fi-FI" sz="1800" dirty="0"/>
              <a:t> </a:t>
            </a:r>
            <a:r>
              <a:rPr lang="fi-FI" sz="1800" dirty="0" err="1"/>
              <a:t>correct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….?”).</a:t>
            </a:r>
          </a:p>
        </p:txBody>
      </p:sp>
    </p:spTree>
    <p:extLst>
      <p:ext uri="{BB962C8B-B14F-4D97-AF65-F5344CB8AC3E}">
        <p14:creationId xmlns:p14="http://schemas.microsoft.com/office/powerpoint/2010/main" val="25393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Types</a:t>
            </a:r>
            <a:r>
              <a:rPr lang="fi-FI" sz="2400" dirty="0"/>
              <a:t> of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questions/practice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1600" dirty="0" err="1"/>
              <a:t>Pair</a:t>
            </a:r>
            <a:r>
              <a:rPr lang="fi-FI" sz="1600" dirty="0"/>
              <a:t> </a:t>
            </a:r>
            <a:r>
              <a:rPr lang="fi-FI" sz="1600" dirty="0" err="1"/>
              <a:t>work</a:t>
            </a:r>
            <a:r>
              <a:rPr lang="fi-FI" sz="1600" dirty="0"/>
              <a:t>:</a:t>
            </a:r>
          </a:p>
          <a:p>
            <a:pPr marL="0" indent="0">
              <a:buNone/>
            </a:pPr>
            <a:r>
              <a:rPr lang="fi-FI" sz="1600" dirty="0" err="1"/>
              <a:t>Choose</a:t>
            </a:r>
            <a:r>
              <a:rPr lang="fi-FI" sz="1600" dirty="0"/>
              <a:t> </a:t>
            </a:r>
            <a:r>
              <a:rPr lang="fi-FI" sz="1600" dirty="0" err="1"/>
              <a:t>interview</a:t>
            </a:r>
            <a:r>
              <a:rPr lang="fi-FI" sz="1600" dirty="0"/>
              <a:t> </a:t>
            </a:r>
            <a:r>
              <a:rPr lang="fi-FI" sz="1600" dirty="0" err="1"/>
              <a:t>themes</a:t>
            </a: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Imagine</a:t>
            </a:r>
            <a:r>
              <a:rPr lang="fi-FI" sz="1600" dirty="0"/>
              <a:t> </a:t>
            </a:r>
            <a:r>
              <a:rPr lang="fi-FI" sz="1600" dirty="0" err="1"/>
              <a:t>that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in an </a:t>
            </a:r>
            <a:r>
              <a:rPr lang="fi-FI" sz="1600" dirty="0" err="1"/>
              <a:t>interview</a:t>
            </a:r>
            <a:r>
              <a:rPr lang="fi-FI" sz="1600" dirty="0"/>
              <a:t> </a:t>
            </a:r>
            <a:r>
              <a:rPr lang="fi-FI" sz="1600" dirty="0" err="1"/>
              <a:t>situation</a:t>
            </a: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Practice</a:t>
            </a:r>
            <a:r>
              <a:rPr lang="fi-FI" sz="1600" dirty="0"/>
              <a:t>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types</a:t>
            </a:r>
            <a:r>
              <a:rPr lang="fi-FI" sz="1600" dirty="0"/>
              <a:t> of </a:t>
            </a:r>
            <a:r>
              <a:rPr lang="fi-FI" sz="1600" dirty="0" err="1"/>
              <a:t>questions</a:t>
            </a:r>
            <a:r>
              <a:rPr lang="fi-FI" sz="1600" dirty="0"/>
              <a:t>:</a:t>
            </a:r>
          </a:p>
          <a:p>
            <a:pPr marL="0" indent="0">
              <a:buNone/>
            </a:pPr>
            <a:r>
              <a:rPr lang="fi-FI" sz="1600" b="1" dirty="0" err="1"/>
              <a:t>Introductory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Follow-up</a:t>
            </a:r>
            <a:r>
              <a:rPr lang="fi-FI" sz="1600" b="1" dirty="0"/>
              <a:t> </a:t>
            </a:r>
            <a:r>
              <a:rPr lang="fi-FI" sz="1600" b="1" dirty="0" err="1" smtClean="0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Probing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Specifying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/>
              <a:t>Direct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Indirect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Structuring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Interpreting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2816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situation/practice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err="1"/>
              <a:t>Discuss</a:t>
            </a:r>
            <a:r>
              <a:rPr lang="fi-FI" sz="2000" dirty="0"/>
              <a:t> in </a:t>
            </a:r>
            <a:r>
              <a:rPr lang="fi-FI" sz="2000" dirty="0" err="1"/>
              <a:t>small</a:t>
            </a:r>
            <a:r>
              <a:rPr lang="fi-FI" sz="2000" dirty="0"/>
              <a:t> </a:t>
            </a:r>
            <a:r>
              <a:rPr lang="fi-FI" sz="2000" dirty="0" err="1"/>
              <a:t>groups</a:t>
            </a:r>
            <a:r>
              <a:rPr lang="fi-FI" sz="2000" dirty="0"/>
              <a:t> </a:t>
            </a:r>
            <a:r>
              <a:rPr lang="fi-FI" sz="2000" dirty="0" err="1"/>
              <a:t>what</a:t>
            </a:r>
            <a:r>
              <a:rPr lang="fi-FI" sz="2000" dirty="0"/>
              <a:t> </a:t>
            </a:r>
            <a:r>
              <a:rPr lang="fi-FI" sz="2000" dirty="0" err="1"/>
              <a:t>factors</a:t>
            </a:r>
            <a:r>
              <a:rPr lang="fi-FI" sz="2000" dirty="0"/>
              <a:t> </a:t>
            </a:r>
            <a:r>
              <a:rPr lang="fi-FI" sz="2000" dirty="0" err="1"/>
              <a:t>there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to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taken</a:t>
            </a:r>
            <a:r>
              <a:rPr lang="fi-FI" sz="2000" dirty="0"/>
              <a:t> into </a:t>
            </a:r>
            <a:r>
              <a:rPr lang="fi-FI" sz="2000" dirty="0" err="1"/>
              <a:t>account</a:t>
            </a:r>
            <a:r>
              <a:rPr lang="fi-FI" sz="2000" dirty="0"/>
              <a:t> </a:t>
            </a:r>
            <a:r>
              <a:rPr lang="fi-FI" sz="2000" dirty="0" err="1"/>
              <a:t>when</a:t>
            </a:r>
            <a:r>
              <a:rPr lang="fi-FI" sz="2000" dirty="0"/>
              <a:t> </a:t>
            </a:r>
            <a:r>
              <a:rPr lang="fi-FI" sz="2000" dirty="0" err="1"/>
              <a:t>desingning</a:t>
            </a:r>
            <a:r>
              <a:rPr lang="fi-FI" sz="2000" dirty="0"/>
              <a:t> an </a:t>
            </a:r>
            <a:r>
              <a:rPr lang="fi-FI" sz="2000" dirty="0" err="1"/>
              <a:t>interview</a:t>
            </a:r>
            <a:r>
              <a:rPr lang="fi-FI" sz="2000" dirty="0"/>
              <a:t>!</a:t>
            </a:r>
          </a:p>
          <a:p>
            <a:pPr marL="0" indent="0">
              <a:buNone/>
            </a:pPr>
            <a:r>
              <a:rPr lang="fi-FI" sz="2000" dirty="0"/>
              <a:t>(</a:t>
            </a:r>
            <a:r>
              <a:rPr lang="fi-FI" sz="2000" dirty="0" err="1"/>
              <a:t>e.g</a:t>
            </a:r>
            <a:r>
              <a:rPr lang="fi-FI" sz="2000" dirty="0"/>
              <a:t>. </a:t>
            </a:r>
            <a:r>
              <a:rPr lang="fi-FI" sz="2000" dirty="0" err="1"/>
              <a:t>location</a:t>
            </a:r>
            <a:r>
              <a:rPr lang="fi-FI" sz="2000" dirty="0"/>
              <a:t>, </a:t>
            </a:r>
            <a:r>
              <a:rPr lang="fi-FI" sz="2000" dirty="0" err="1"/>
              <a:t>environment</a:t>
            </a:r>
            <a:r>
              <a:rPr lang="fi-FI" sz="2000" dirty="0"/>
              <a:t>, with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without</a:t>
            </a:r>
            <a:r>
              <a:rPr lang="fi-FI" sz="2000" dirty="0"/>
              <a:t> </a:t>
            </a:r>
            <a:r>
              <a:rPr lang="fi-FI" sz="2000" dirty="0" err="1"/>
              <a:t>family</a:t>
            </a:r>
            <a:r>
              <a:rPr lang="fi-FI" sz="2000" dirty="0"/>
              <a:t> </a:t>
            </a:r>
            <a:r>
              <a:rPr lang="fi-FI" sz="2000" dirty="0" err="1"/>
              <a:t>members</a:t>
            </a:r>
            <a:r>
              <a:rPr lang="fi-FI" sz="2000" dirty="0"/>
              <a:t> </a:t>
            </a:r>
            <a:r>
              <a:rPr lang="fi-FI" sz="2000" dirty="0" err="1"/>
              <a:t>etc</a:t>
            </a:r>
            <a:r>
              <a:rPr lang="fi-FI" sz="2000" dirty="0"/>
              <a:t>…)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What</a:t>
            </a:r>
            <a:r>
              <a:rPr lang="fi-FI" sz="2000" dirty="0"/>
              <a:t> </a:t>
            </a:r>
            <a:r>
              <a:rPr lang="fi-FI" sz="2000" dirty="0" err="1"/>
              <a:t>does</a:t>
            </a:r>
            <a:r>
              <a:rPr lang="fi-FI" sz="2000" dirty="0"/>
              <a:t> </a:t>
            </a:r>
            <a:r>
              <a:rPr lang="fi-FI" sz="2000" dirty="0" err="1"/>
              <a:t>silence</a:t>
            </a:r>
            <a:r>
              <a:rPr lang="fi-FI" sz="2000" dirty="0"/>
              <a:t> </a:t>
            </a:r>
            <a:r>
              <a:rPr lang="fi-FI" sz="2000" dirty="0" err="1"/>
              <a:t>tell</a:t>
            </a:r>
            <a:r>
              <a:rPr lang="fi-FI" sz="2000" dirty="0"/>
              <a:t> us in an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situation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r>
              <a:rPr lang="fi-FI" sz="2000" dirty="0" err="1"/>
              <a:t>What</a:t>
            </a:r>
            <a:r>
              <a:rPr lang="fi-FI" sz="2000" dirty="0"/>
              <a:t> </a:t>
            </a:r>
            <a:r>
              <a:rPr lang="fi-FI" sz="2000" dirty="0" err="1"/>
              <a:t>do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do</a:t>
            </a:r>
            <a:r>
              <a:rPr lang="fi-FI" sz="2000" dirty="0"/>
              <a:t> </a:t>
            </a:r>
            <a:r>
              <a:rPr lang="fi-FI" sz="2000" dirty="0" err="1"/>
              <a:t>when</a:t>
            </a:r>
            <a:r>
              <a:rPr lang="fi-FI" sz="2000" dirty="0"/>
              <a:t> </a:t>
            </a:r>
            <a:r>
              <a:rPr lang="fi-FI" sz="2000" dirty="0" err="1"/>
              <a:t>facing</a:t>
            </a:r>
            <a:r>
              <a:rPr lang="fi-FI" sz="2000" dirty="0"/>
              <a:t> </a:t>
            </a:r>
            <a:r>
              <a:rPr lang="fi-FI" sz="2000" dirty="0" err="1"/>
              <a:t>silence/resistance</a:t>
            </a:r>
            <a:r>
              <a:rPr lang="fi-FI" sz="2000" dirty="0"/>
              <a:t>, </a:t>
            </a:r>
            <a:r>
              <a:rPr lang="fi-FI" sz="2000" dirty="0" err="1"/>
              <a:t>refusal</a:t>
            </a:r>
            <a:r>
              <a:rPr lang="fi-FI" sz="2000" dirty="0"/>
              <a:t>…?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498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Analysis of an </a:t>
            </a:r>
            <a:r>
              <a:rPr lang="fi-FI" sz="2800" dirty="0" err="1"/>
              <a:t>interview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 err="1"/>
              <a:t>Recording</a:t>
            </a:r>
            <a:r>
              <a:rPr lang="fi-FI" sz="2000" dirty="0"/>
              <a:t> the </a:t>
            </a:r>
            <a:r>
              <a:rPr lang="fi-FI" sz="2000" dirty="0" err="1"/>
              <a:t>interview</a:t>
            </a:r>
            <a:endParaRPr lang="fi-FI" sz="2000" dirty="0"/>
          </a:p>
          <a:p>
            <a:r>
              <a:rPr lang="fi-FI" sz="2000" dirty="0" err="1"/>
              <a:t>Listening</a:t>
            </a:r>
            <a:r>
              <a:rPr lang="fi-FI" sz="2000" dirty="0"/>
              <a:t> the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carefully</a:t>
            </a:r>
            <a:endParaRPr lang="fi-FI" sz="2000" dirty="0"/>
          </a:p>
          <a:p>
            <a:r>
              <a:rPr lang="fi-FI" sz="2000" dirty="0" err="1"/>
              <a:t>Transcribing</a:t>
            </a:r>
            <a:r>
              <a:rPr lang="fi-FI" sz="2000" dirty="0"/>
              <a:t> the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literally</a:t>
            </a:r>
            <a:endParaRPr lang="fi-FI" sz="2000" dirty="0"/>
          </a:p>
          <a:p>
            <a:r>
              <a:rPr lang="fi-FI" sz="2000" dirty="0" err="1"/>
              <a:t>Classification</a:t>
            </a:r>
            <a:endParaRPr lang="fi-FI" sz="2000" dirty="0"/>
          </a:p>
          <a:p>
            <a:r>
              <a:rPr lang="fi-FI" sz="2000" dirty="0" err="1"/>
              <a:t>Thematic</a:t>
            </a:r>
            <a:r>
              <a:rPr lang="fi-FI" sz="2000" dirty="0"/>
              <a:t> </a:t>
            </a:r>
            <a:r>
              <a:rPr lang="fi-FI" sz="2000" dirty="0" err="1"/>
              <a:t>grouping</a:t>
            </a:r>
            <a:endParaRPr lang="fi-FI" sz="2000" dirty="0"/>
          </a:p>
          <a:p>
            <a:r>
              <a:rPr lang="fi-FI" sz="2000" dirty="0" err="1"/>
              <a:t>Typological</a:t>
            </a:r>
            <a:r>
              <a:rPr lang="fi-FI" sz="2000" dirty="0"/>
              <a:t> </a:t>
            </a:r>
            <a:r>
              <a:rPr lang="fi-FI" sz="2000" dirty="0" err="1"/>
              <a:t>grouping</a:t>
            </a:r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/>
              <a:t>The </a:t>
            </a:r>
            <a:r>
              <a:rPr lang="fi-FI" sz="2000" dirty="0" err="1"/>
              <a:t>goal</a:t>
            </a:r>
            <a:r>
              <a:rPr lang="fi-FI" sz="2000" dirty="0"/>
              <a:t> of the </a:t>
            </a:r>
            <a:r>
              <a:rPr lang="fi-FI" sz="2000" dirty="0" err="1"/>
              <a:t>analysis</a:t>
            </a:r>
            <a:r>
              <a:rPr lang="fi-FI" sz="2000" dirty="0"/>
              <a:t> </a:t>
            </a:r>
            <a:r>
              <a:rPr lang="fi-FI" sz="2000" dirty="0" err="1"/>
              <a:t>phase</a:t>
            </a:r>
            <a:r>
              <a:rPr lang="fi-FI" sz="2000" dirty="0"/>
              <a:t> is to </a:t>
            </a:r>
            <a:r>
              <a:rPr lang="fi-FI" sz="2000" dirty="0" err="1"/>
              <a:t>systematize</a:t>
            </a:r>
            <a:r>
              <a:rPr lang="fi-FI" sz="2000" dirty="0"/>
              <a:t> the data </a:t>
            </a:r>
            <a:r>
              <a:rPr lang="fi-FI" sz="2000" dirty="0" err="1"/>
              <a:t>gathered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an </a:t>
            </a:r>
            <a:r>
              <a:rPr lang="fi-FI" sz="2000" dirty="0" err="1"/>
              <a:t>interview</a:t>
            </a:r>
            <a:r>
              <a:rPr lang="fi-FI" sz="2000" dirty="0"/>
              <a:t>, </a:t>
            </a:r>
            <a:r>
              <a:rPr lang="fi-FI" sz="2000" dirty="0" err="1"/>
              <a:t>condense</a:t>
            </a:r>
            <a:r>
              <a:rPr lang="fi-FI" sz="2000" dirty="0"/>
              <a:t> the data to a </a:t>
            </a:r>
            <a:r>
              <a:rPr lang="fi-FI" sz="2000" dirty="0" err="1"/>
              <a:t>shorter</a:t>
            </a:r>
            <a:r>
              <a:rPr lang="fi-FI" sz="2000" dirty="0"/>
              <a:t> </a:t>
            </a:r>
            <a:r>
              <a:rPr lang="fi-FI" sz="2000" dirty="0" err="1"/>
              <a:t>form</a:t>
            </a:r>
            <a:r>
              <a:rPr lang="fi-FI" sz="2000" dirty="0"/>
              <a:t> and </a:t>
            </a:r>
            <a:r>
              <a:rPr lang="fi-FI" sz="2000" dirty="0" err="1"/>
              <a:t>find</a:t>
            </a:r>
            <a:r>
              <a:rPr lang="fi-FI" sz="2000" dirty="0"/>
              <a:t> out the </a:t>
            </a:r>
            <a:r>
              <a:rPr lang="fi-FI" sz="2000" dirty="0" err="1"/>
              <a:t>implicit</a:t>
            </a:r>
            <a:r>
              <a:rPr lang="fi-FI" sz="2000" dirty="0"/>
              <a:t> (</a:t>
            </a:r>
            <a:r>
              <a:rPr lang="fi-FI" sz="2000" dirty="0" err="1"/>
              <a:t>hidden</a:t>
            </a:r>
            <a:r>
              <a:rPr lang="fi-FI" sz="2000" dirty="0"/>
              <a:t>) </a:t>
            </a:r>
            <a:r>
              <a:rPr lang="fi-FI" sz="2000" dirty="0" err="1"/>
              <a:t>meanings</a:t>
            </a:r>
            <a:r>
              <a:rPr lang="fi-FI" sz="2000"/>
              <a:t>. 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762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Analysis of an </a:t>
            </a:r>
            <a:r>
              <a:rPr lang="fi-FI" sz="2400" dirty="0" err="1"/>
              <a:t>interview</a:t>
            </a:r>
            <a:r>
              <a:rPr lang="fi-FI" sz="2400" dirty="0"/>
              <a:t>, </a:t>
            </a:r>
            <a:r>
              <a:rPr lang="fi-FI" sz="1600" dirty="0" err="1"/>
              <a:t>continues</a:t>
            </a:r>
            <a:endParaRPr lang="fi-FI" sz="1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err="1"/>
              <a:t>Classification</a:t>
            </a:r>
            <a:endParaRPr lang="fi-FI" dirty="0"/>
          </a:p>
          <a:p>
            <a:pPr marL="0" indent="0">
              <a:buNone/>
            </a:pPr>
            <a:r>
              <a:rPr lang="fi-FI" sz="1600" dirty="0"/>
              <a:t>X1</a:t>
            </a:r>
          </a:p>
          <a:p>
            <a:pPr marL="0" indent="0">
              <a:buNone/>
            </a:pPr>
            <a:r>
              <a:rPr lang="fi-FI" sz="1600" dirty="0" smtClean="0"/>
              <a:t>X2                                                                                  Group A</a:t>
            </a:r>
            <a:endParaRPr lang="fi-FI" sz="1600" dirty="0"/>
          </a:p>
          <a:p>
            <a:pPr marL="0" indent="0">
              <a:buNone/>
            </a:pPr>
            <a:r>
              <a:rPr lang="fi-FI" sz="1600" dirty="0" smtClean="0"/>
              <a:t>X3</a:t>
            </a:r>
            <a:endParaRPr lang="fi-FI" sz="1600" dirty="0"/>
          </a:p>
          <a:p>
            <a:pPr marL="0" indent="0">
              <a:buNone/>
            </a:pPr>
            <a:r>
              <a:rPr lang="fi-FI" sz="1600" dirty="0" smtClean="0"/>
              <a:t>X4                                                                                   Group B</a:t>
            </a:r>
            <a:endParaRPr lang="fi-FI" sz="1600" dirty="0"/>
          </a:p>
          <a:p>
            <a:pPr marL="0" indent="0">
              <a:buNone/>
            </a:pPr>
            <a:r>
              <a:rPr lang="fi-FI" sz="1600" dirty="0"/>
              <a:t>X5</a:t>
            </a:r>
          </a:p>
          <a:p>
            <a:pPr marL="0" indent="0">
              <a:buNone/>
            </a:pPr>
            <a:r>
              <a:rPr lang="fi-FI" sz="1600" dirty="0" smtClean="0"/>
              <a:t>X6</a:t>
            </a:r>
            <a:endParaRPr lang="fi-FI" sz="1600" dirty="0"/>
          </a:p>
          <a:p>
            <a:pPr marL="0" indent="0">
              <a:buNone/>
            </a:pPr>
            <a:r>
              <a:rPr lang="fi-FI" sz="1600" dirty="0"/>
              <a:t>X7</a:t>
            </a:r>
          </a:p>
          <a:p>
            <a:pPr marL="0" indent="0">
              <a:buNone/>
            </a:pPr>
            <a:r>
              <a:rPr lang="fi-FI" sz="1600" smtClean="0"/>
              <a:t>X8                                                                                   Group </a:t>
            </a:r>
            <a:r>
              <a:rPr lang="fi-FI" sz="1600" dirty="0" smtClean="0"/>
              <a:t>C</a:t>
            </a:r>
            <a:endParaRPr lang="fi-FI" sz="1600" dirty="0"/>
          </a:p>
          <a:p>
            <a:pPr marL="0" indent="0">
              <a:buNone/>
            </a:pPr>
            <a:r>
              <a:rPr lang="fi-FI" sz="1600" dirty="0"/>
              <a:t>X9</a:t>
            </a:r>
          </a:p>
          <a:p>
            <a:pPr marL="0" indent="0">
              <a:buNone/>
            </a:pPr>
            <a:r>
              <a:rPr lang="fi-FI" sz="1600" dirty="0" smtClean="0"/>
              <a:t>X10</a:t>
            </a:r>
            <a:endParaRPr lang="fi-FI" sz="1600" dirty="0"/>
          </a:p>
        </p:txBody>
      </p:sp>
      <p:cxnSp>
        <p:nvCxnSpPr>
          <p:cNvPr id="5" name="Suora nuoliyhdysviiva 4"/>
          <p:cNvCxnSpPr/>
          <p:nvPr/>
        </p:nvCxnSpPr>
        <p:spPr>
          <a:xfrm>
            <a:off x="2351584" y="2204864"/>
            <a:ext cx="316835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 flipV="1">
            <a:off x="2351584" y="3861048"/>
            <a:ext cx="30963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/>
          <p:cNvCxnSpPr/>
          <p:nvPr/>
        </p:nvCxnSpPr>
        <p:spPr>
          <a:xfrm flipV="1">
            <a:off x="2315580" y="3904897"/>
            <a:ext cx="30963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>
            <a:off x="2279576" y="2564904"/>
            <a:ext cx="32403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2351584" y="2960948"/>
            <a:ext cx="3096344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2279576" y="2852936"/>
            <a:ext cx="31683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>
            <a:off x="2351584" y="3140968"/>
            <a:ext cx="324036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>
            <a:off x="2207568" y="3509279"/>
            <a:ext cx="32403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V="1">
            <a:off x="2279576" y="2960948"/>
            <a:ext cx="3240360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/>
          <p:cNvCxnSpPr/>
          <p:nvPr/>
        </p:nvCxnSpPr>
        <p:spPr>
          <a:xfrm>
            <a:off x="2207568" y="4773152"/>
            <a:ext cx="30243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9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Thematic</a:t>
            </a:r>
            <a:r>
              <a:rPr lang="fi-FI" sz="2800" dirty="0"/>
              <a:t> </a:t>
            </a:r>
            <a:r>
              <a:rPr lang="fi-FI" sz="2800" dirty="0" err="1"/>
              <a:t>grouping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dirty="0" err="1"/>
              <a:t>themes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derived</a:t>
            </a:r>
            <a:r>
              <a:rPr lang="fi-FI" sz="1800" dirty="0"/>
              <a:t> </a:t>
            </a:r>
            <a:r>
              <a:rPr lang="fi-FI" sz="1800" dirty="0" err="1"/>
              <a:t>from</a:t>
            </a:r>
            <a:r>
              <a:rPr lang="fi-FI" sz="1800" dirty="0"/>
              <a:t> the </a:t>
            </a:r>
            <a:r>
              <a:rPr lang="fi-FI" sz="1800" dirty="0" err="1"/>
              <a:t>transcribed</a:t>
            </a:r>
            <a:r>
              <a:rPr lang="fi-FI" sz="1800" dirty="0"/>
              <a:t> </a:t>
            </a:r>
            <a:r>
              <a:rPr lang="fi-FI" sz="1800" dirty="0" err="1"/>
              <a:t>text</a:t>
            </a:r>
            <a:endParaRPr lang="fi-FI" sz="1800" dirty="0"/>
          </a:p>
          <a:p>
            <a:endParaRPr lang="fi-FI" sz="1800" dirty="0"/>
          </a:p>
          <a:p>
            <a:pPr marL="0" indent="0">
              <a:buNone/>
            </a:pPr>
            <a:r>
              <a:rPr lang="fi-FI" sz="1800" dirty="0"/>
              <a:t>Xxxxxx</a:t>
            </a:r>
            <a:r>
              <a:rPr lang="fi-FI" sz="1800" dirty="0">
                <a:solidFill>
                  <a:srgbClr val="FF0000"/>
                </a:solidFill>
              </a:rPr>
              <a:t>xxxx</a:t>
            </a:r>
            <a:r>
              <a:rPr lang="fi-FI" sz="1800" dirty="0"/>
              <a:t>xxxxxxxxxxxxx</a:t>
            </a:r>
            <a:r>
              <a:rPr lang="fi-FI" sz="1800" dirty="0">
                <a:solidFill>
                  <a:schemeClr val="accent1"/>
                </a:solidFill>
              </a:rPr>
              <a:t>xxxxx</a:t>
            </a:r>
            <a:r>
              <a:rPr lang="fi-FI" sz="1800" dirty="0"/>
              <a:t>xxxxxxxxxxxxxxxxxxxxxxxxxxxxxxxxxxxxxxxxx</a:t>
            </a:r>
            <a:r>
              <a:rPr lang="fi-FI" sz="1800" dirty="0">
                <a:solidFill>
                  <a:srgbClr val="FFC000"/>
                </a:solidFill>
              </a:rPr>
              <a:t>xxxx</a:t>
            </a:r>
            <a:r>
              <a:rPr lang="fi-FI" sz="1800" dirty="0"/>
              <a:t>xxx</a:t>
            </a:r>
          </a:p>
          <a:p>
            <a:pPr marL="0" indent="0">
              <a:buNone/>
            </a:pPr>
            <a:r>
              <a:rPr lang="fi-FI" sz="1800" dirty="0"/>
              <a:t>Xxxxxxx</a:t>
            </a:r>
            <a:r>
              <a:rPr lang="fi-FI" sz="1800" dirty="0">
                <a:solidFill>
                  <a:srgbClr val="FFC000"/>
                </a:solidFill>
              </a:rPr>
              <a:t>xxxxx</a:t>
            </a:r>
            <a:r>
              <a:rPr lang="fi-FI" sz="1800" dirty="0"/>
              <a:t>xxxxxx</a:t>
            </a:r>
            <a:r>
              <a:rPr lang="fi-FI" sz="1800" dirty="0">
                <a:solidFill>
                  <a:srgbClr val="FF0000"/>
                </a:solidFill>
              </a:rPr>
              <a:t>xxxx</a:t>
            </a:r>
            <a:r>
              <a:rPr lang="fi-FI" sz="1800" dirty="0"/>
              <a:t>xxxxxxxxxxxxxxxxxxx</a:t>
            </a:r>
            <a:r>
              <a:rPr lang="fi-F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xxxxx</a:t>
            </a:r>
            <a:r>
              <a:rPr lang="fi-FI" sz="1800" dirty="0"/>
              <a:t>xxxxxxxxxxxxxxxxxxxxxxxxxxxxxx</a:t>
            </a:r>
          </a:p>
          <a:p>
            <a:pPr marL="0" indent="0">
              <a:buNone/>
            </a:pPr>
            <a:r>
              <a:rPr lang="fi-FI" sz="1800" dirty="0"/>
              <a:t>Xxxxxxxxxxxxxxxxxxxxxxxxxxxxx</a:t>
            </a:r>
            <a:r>
              <a:rPr lang="fi-FI" sz="1800" dirty="0">
                <a:solidFill>
                  <a:srgbClr val="FF0000"/>
                </a:solidFill>
              </a:rPr>
              <a:t>xxxx</a:t>
            </a:r>
            <a:r>
              <a:rPr lang="fi-FI" sz="1800" dirty="0"/>
              <a:t>xxxxxxxxxxxxx</a:t>
            </a:r>
            <a:r>
              <a:rPr lang="fi-F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xxxxx</a:t>
            </a:r>
            <a:r>
              <a:rPr lang="fi-FI" sz="1800" dirty="0"/>
              <a:t>xxxxxxxxxxx</a:t>
            </a:r>
            <a:r>
              <a:rPr lang="fi-FI" sz="1800" dirty="0">
                <a:solidFill>
                  <a:srgbClr val="FFC000"/>
                </a:solidFill>
              </a:rPr>
              <a:t>xxxx</a:t>
            </a:r>
            <a:r>
              <a:rPr lang="fi-FI" sz="1800" dirty="0"/>
              <a:t>xxxxxxxxxx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err="1">
                <a:solidFill>
                  <a:srgbClr val="FF0000"/>
                </a:solidFill>
              </a:rPr>
              <a:t>Theme</a:t>
            </a:r>
            <a:r>
              <a:rPr lang="fi-FI" sz="1800" dirty="0">
                <a:solidFill>
                  <a:srgbClr val="FF0000"/>
                </a:solidFill>
              </a:rPr>
              <a:t> 1 </a:t>
            </a:r>
          </a:p>
          <a:p>
            <a:pPr marL="0" indent="0">
              <a:buNone/>
            </a:pPr>
            <a:r>
              <a:rPr lang="fi-FI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Theme</a:t>
            </a:r>
            <a:r>
              <a:rPr lang="fi-F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</a:t>
            </a:r>
          </a:p>
          <a:p>
            <a:pPr marL="0" indent="0">
              <a:buNone/>
            </a:pPr>
            <a:r>
              <a:rPr lang="fi-FI" sz="1800" dirty="0" err="1">
                <a:solidFill>
                  <a:srgbClr val="FFC000"/>
                </a:solidFill>
              </a:rPr>
              <a:t>Theme</a:t>
            </a:r>
            <a:r>
              <a:rPr lang="fi-FI" sz="1800" dirty="0">
                <a:solidFill>
                  <a:srgbClr val="FFC000"/>
                </a:solidFill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805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Research</a:t>
            </a:r>
            <a:r>
              <a:rPr lang="fi-FI" sz="2800" dirty="0"/>
              <a:t> </a:t>
            </a:r>
            <a:r>
              <a:rPr lang="fi-FI" sz="2800" dirty="0" err="1"/>
              <a:t>strategies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fi-FI" sz="2000" b="1" dirty="0" err="1"/>
              <a:t>Empirical</a:t>
            </a:r>
            <a:r>
              <a:rPr lang="fi-FI" sz="2000" b="1" dirty="0"/>
              <a:t> </a:t>
            </a:r>
            <a:r>
              <a:rPr lang="fi-FI" sz="2000" b="1" dirty="0" err="1"/>
              <a:t>research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/>
              <a:t>       </a:t>
            </a:r>
            <a:r>
              <a:rPr lang="fi-FI" sz="2000" dirty="0" err="1"/>
              <a:t>causal</a:t>
            </a:r>
            <a:r>
              <a:rPr lang="fi-FI" sz="2000" dirty="0"/>
              <a:t> </a:t>
            </a:r>
            <a:r>
              <a:rPr lang="fi-FI" sz="2000" dirty="0" err="1"/>
              <a:t>relations</a:t>
            </a:r>
            <a:r>
              <a:rPr lang="fi-FI" sz="2000" dirty="0"/>
              <a:t> </a:t>
            </a:r>
            <a:r>
              <a:rPr lang="fi-FI" sz="2000" dirty="0" err="1"/>
              <a:t>between</a:t>
            </a:r>
            <a:r>
              <a:rPr lang="fi-FI" sz="2000" dirty="0"/>
              <a:t> </a:t>
            </a:r>
            <a:r>
              <a:rPr lang="fi-FI" sz="2000" dirty="0" err="1"/>
              <a:t>variables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</a:t>
            </a:r>
            <a:r>
              <a:rPr lang="fi-FI" sz="2000" dirty="0" err="1"/>
              <a:t>-Sample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a </a:t>
            </a:r>
            <a:r>
              <a:rPr lang="fi-FI" sz="2000" dirty="0" err="1"/>
              <a:t>broad</a:t>
            </a:r>
            <a:r>
              <a:rPr lang="fi-FI" sz="2000" dirty="0"/>
              <a:t> </a:t>
            </a:r>
            <a:r>
              <a:rPr lang="fi-FI" sz="2000" dirty="0" err="1"/>
              <a:t>population</a:t>
            </a:r>
            <a:r>
              <a:rPr lang="fi-FI" sz="2000" dirty="0"/>
              <a:t>, </a:t>
            </a:r>
            <a:r>
              <a:rPr lang="fi-FI" sz="2000" dirty="0" err="1"/>
              <a:t>testing</a:t>
            </a:r>
            <a:r>
              <a:rPr lang="fi-FI" sz="2000" dirty="0"/>
              <a:t> of </a:t>
            </a:r>
            <a:r>
              <a:rPr lang="fi-FI" sz="2000" dirty="0" err="1"/>
              <a:t>variables</a:t>
            </a:r>
            <a:r>
              <a:rPr lang="fi-FI" sz="2000" dirty="0"/>
              <a:t>, </a:t>
            </a:r>
            <a:r>
              <a:rPr lang="fi-FI" sz="2000" dirty="0" err="1"/>
              <a:t>measuring</a:t>
            </a:r>
            <a:r>
              <a:rPr lang="fi-FI" sz="2000" dirty="0"/>
              <a:t> the </a:t>
            </a:r>
          </a:p>
          <a:p>
            <a:pPr marL="0" indent="0">
              <a:buNone/>
            </a:pPr>
            <a:r>
              <a:rPr lang="fi-FI" sz="2000" dirty="0"/>
              <a:t>        </a:t>
            </a:r>
            <a:r>
              <a:rPr lang="fi-FI" sz="2000" dirty="0" err="1"/>
              <a:t>changes</a:t>
            </a:r>
            <a:r>
              <a:rPr lang="fi-FI" sz="2000" dirty="0"/>
              <a:t> </a:t>
            </a:r>
            <a:r>
              <a:rPr lang="fi-FI" sz="2000" dirty="0" err="1"/>
              <a:t>quantitatively</a:t>
            </a:r>
            <a:r>
              <a:rPr lang="fi-FI" sz="2000" dirty="0"/>
              <a:t>, </a:t>
            </a:r>
            <a:r>
              <a:rPr lang="fi-FI" sz="2000" dirty="0" err="1"/>
              <a:t>testing</a:t>
            </a:r>
            <a:r>
              <a:rPr lang="fi-FI" sz="2000" dirty="0"/>
              <a:t> of </a:t>
            </a:r>
            <a:r>
              <a:rPr lang="fi-FI" sz="2000" dirty="0" err="1"/>
              <a:t>hypotheses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 =</a:t>
            </a:r>
            <a:r>
              <a:rPr lang="fi-FI" sz="2000" dirty="0" err="1"/>
              <a:t>explain</a:t>
            </a:r>
            <a:r>
              <a:rPr lang="fi-FI" sz="2000" dirty="0"/>
              <a:t> the </a:t>
            </a:r>
            <a:r>
              <a:rPr lang="fi-FI" sz="2000" dirty="0" err="1"/>
              <a:t>causes</a:t>
            </a:r>
            <a:r>
              <a:rPr lang="fi-FI" sz="2000" dirty="0"/>
              <a:t> </a:t>
            </a:r>
            <a:r>
              <a:rPr lang="fi-FI" sz="2000" dirty="0" err="1"/>
              <a:t>between</a:t>
            </a:r>
            <a:r>
              <a:rPr lang="fi-FI" sz="2000" dirty="0"/>
              <a:t> </a:t>
            </a:r>
            <a:r>
              <a:rPr lang="fi-FI" sz="2000" dirty="0" err="1"/>
              <a:t>phenomena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For </a:t>
            </a:r>
            <a:r>
              <a:rPr lang="fi-FI" sz="2000" dirty="0" err="1"/>
              <a:t>example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/>
              <a:t>How </a:t>
            </a:r>
            <a:r>
              <a:rPr lang="fi-FI" sz="2000" dirty="0" err="1"/>
              <a:t>material</a:t>
            </a:r>
            <a:r>
              <a:rPr lang="fi-FI" sz="2000" dirty="0"/>
              <a:t> </a:t>
            </a:r>
            <a:r>
              <a:rPr lang="fi-FI" sz="2000" dirty="0" err="1"/>
              <a:t>reward</a:t>
            </a:r>
            <a:r>
              <a:rPr lang="fi-FI" sz="2000" dirty="0"/>
              <a:t>  </a:t>
            </a:r>
            <a:r>
              <a:rPr lang="fi-FI" sz="2000" dirty="0" err="1"/>
              <a:t>given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</a:t>
            </a:r>
            <a:r>
              <a:rPr lang="fi-FI" sz="2000" dirty="0" err="1"/>
              <a:t>teachers</a:t>
            </a:r>
            <a:r>
              <a:rPr lang="fi-FI" sz="2000" dirty="0"/>
              <a:t> </a:t>
            </a:r>
            <a:r>
              <a:rPr lang="fi-FI" sz="2000" dirty="0" err="1"/>
              <a:t>affects</a:t>
            </a:r>
            <a:r>
              <a:rPr lang="fi-FI" sz="2000" dirty="0"/>
              <a:t> </a:t>
            </a:r>
            <a:r>
              <a:rPr lang="fi-FI" sz="2000" dirty="0" err="1"/>
              <a:t>childrens</a:t>
            </a:r>
            <a:r>
              <a:rPr lang="fi-FI" sz="2000" dirty="0"/>
              <a:t>`  </a:t>
            </a:r>
            <a:r>
              <a:rPr lang="fi-FI" sz="2000" dirty="0" err="1"/>
              <a:t>learning</a:t>
            </a:r>
            <a:r>
              <a:rPr lang="fi-FI" sz="2000" dirty="0"/>
              <a:t> </a:t>
            </a:r>
            <a:r>
              <a:rPr lang="fi-FI" sz="2000" dirty="0" err="1"/>
              <a:t>motivation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r>
              <a:rPr lang="fi-FI" sz="2000" dirty="0"/>
              <a:t>Data </a:t>
            </a:r>
            <a:r>
              <a:rPr lang="fi-FI" sz="2000" dirty="0" err="1"/>
              <a:t>gathering</a:t>
            </a:r>
            <a:r>
              <a:rPr lang="fi-FI" sz="2000" dirty="0"/>
              <a:t> is </a:t>
            </a:r>
            <a:r>
              <a:rPr lang="fi-FI" sz="2000" dirty="0" err="1"/>
              <a:t>done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 err="1"/>
              <a:t>-by</a:t>
            </a:r>
            <a:r>
              <a:rPr lang="fi-FI" sz="2000" dirty="0"/>
              <a:t> </a:t>
            </a:r>
            <a:r>
              <a:rPr lang="fi-FI" sz="2000" dirty="0" err="1"/>
              <a:t>taking</a:t>
            </a:r>
            <a:r>
              <a:rPr lang="fi-FI" sz="2000" dirty="0"/>
              <a:t> a </a:t>
            </a:r>
            <a:r>
              <a:rPr lang="fi-FI" sz="2000" dirty="0" err="1"/>
              <a:t>considered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random</a:t>
            </a:r>
            <a:r>
              <a:rPr lang="fi-FI" sz="2000" dirty="0"/>
              <a:t> </a:t>
            </a:r>
            <a:r>
              <a:rPr lang="fi-FI" sz="2000" dirty="0" err="1"/>
              <a:t>sample</a:t>
            </a:r>
            <a:r>
              <a:rPr lang="fi-FI" sz="2000" dirty="0"/>
              <a:t> of </a:t>
            </a:r>
            <a:r>
              <a:rPr lang="fi-FI" sz="2000" dirty="0" err="1"/>
              <a:t>school</a:t>
            </a:r>
            <a:r>
              <a:rPr lang="fi-FI" sz="2000" dirty="0"/>
              <a:t> </a:t>
            </a:r>
            <a:r>
              <a:rPr lang="fi-FI" sz="2000" dirty="0" err="1"/>
              <a:t>schildren</a:t>
            </a:r>
            <a:r>
              <a:rPr lang="fi-FI" sz="2000" dirty="0"/>
              <a:t> of </a:t>
            </a:r>
            <a:r>
              <a:rPr lang="fi-FI" sz="2000" dirty="0" err="1"/>
              <a:t>different</a:t>
            </a:r>
            <a:r>
              <a:rPr lang="fi-FI" sz="2000" dirty="0"/>
              <a:t> </a:t>
            </a:r>
            <a:r>
              <a:rPr lang="fi-FI" sz="2000" dirty="0" err="1"/>
              <a:t>age</a:t>
            </a: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-making</a:t>
            </a:r>
            <a:r>
              <a:rPr lang="fi-FI" sz="2000" dirty="0"/>
              <a:t> </a:t>
            </a:r>
            <a:r>
              <a:rPr lang="fi-FI" sz="2000" dirty="0" err="1"/>
              <a:t>two</a:t>
            </a:r>
            <a:r>
              <a:rPr lang="fi-FI" sz="2000" dirty="0"/>
              <a:t> </a:t>
            </a:r>
            <a:r>
              <a:rPr lang="fi-FI" sz="2000" dirty="0" err="1"/>
              <a:t>groups</a:t>
            </a:r>
            <a:r>
              <a:rPr lang="fi-FI" sz="2000" dirty="0"/>
              <a:t> (</a:t>
            </a:r>
            <a:r>
              <a:rPr lang="fi-FI" sz="2000" dirty="0" err="1"/>
              <a:t>one</a:t>
            </a:r>
            <a:r>
              <a:rPr lang="fi-FI" sz="2000" dirty="0"/>
              <a:t> </a:t>
            </a:r>
            <a:r>
              <a:rPr lang="fi-FI" sz="2000" dirty="0" err="1"/>
              <a:t>group</a:t>
            </a:r>
            <a:r>
              <a:rPr lang="fi-FI" sz="2000" dirty="0"/>
              <a:t> is </a:t>
            </a:r>
            <a:r>
              <a:rPr lang="fi-FI" sz="2000" dirty="0" err="1"/>
              <a:t>rewarded</a:t>
            </a:r>
            <a:r>
              <a:rPr lang="fi-FI" sz="2000" dirty="0"/>
              <a:t> </a:t>
            </a:r>
            <a:r>
              <a:rPr lang="fi-FI" sz="2000" dirty="0" err="1"/>
              <a:t>materially</a:t>
            </a:r>
            <a:r>
              <a:rPr lang="fi-FI" sz="2000" dirty="0"/>
              <a:t>, </a:t>
            </a:r>
            <a:r>
              <a:rPr lang="fi-FI" sz="2000" dirty="0" err="1"/>
              <a:t>one</a:t>
            </a:r>
            <a:r>
              <a:rPr lang="fi-FI" sz="2000" dirty="0"/>
              <a:t> </a:t>
            </a:r>
            <a:r>
              <a:rPr lang="fi-FI" sz="2000" dirty="0" err="1"/>
              <a:t>group</a:t>
            </a:r>
            <a:r>
              <a:rPr lang="fi-FI" sz="2000" dirty="0"/>
              <a:t> </a:t>
            </a:r>
            <a:r>
              <a:rPr lang="fi-FI" sz="2000" dirty="0" err="1"/>
              <a:t>not</a:t>
            </a:r>
            <a:r>
              <a:rPr lang="fi-FI" sz="2000" dirty="0"/>
              <a:t>)</a:t>
            </a:r>
          </a:p>
          <a:p>
            <a:pPr marL="0" indent="0">
              <a:buNone/>
            </a:pPr>
            <a:r>
              <a:rPr lang="fi-FI" sz="2000" dirty="0" err="1"/>
              <a:t>-pre-</a:t>
            </a:r>
            <a:r>
              <a:rPr lang="fi-FI" sz="2000" dirty="0"/>
              <a:t> and </a:t>
            </a:r>
            <a:r>
              <a:rPr lang="fi-FI" sz="2000" dirty="0" err="1"/>
              <a:t>after-tests</a:t>
            </a:r>
            <a:r>
              <a:rPr lang="fi-FI" sz="2000" dirty="0"/>
              <a:t>  on </a:t>
            </a:r>
            <a:r>
              <a:rPr lang="fi-FI" sz="2000" dirty="0" err="1"/>
              <a:t>learning</a:t>
            </a:r>
            <a:r>
              <a:rPr lang="fi-FI" sz="2000" dirty="0"/>
              <a:t> </a:t>
            </a:r>
            <a:r>
              <a:rPr lang="fi-FI" sz="2000" dirty="0" err="1"/>
              <a:t>motivation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done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4483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Typological</a:t>
            </a:r>
            <a:r>
              <a:rPr lang="fi-FI" sz="2800" dirty="0"/>
              <a:t> </a:t>
            </a:r>
            <a:r>
              <a:rPr lang="fi-FI" sz="2800" dirty="0" err="1"/>
              <a:t>grouping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/>
              <a:t>X1, X9          </a:t>
            </a:r>
            <a:r>
              <a:rPr lang="fi-FI" sz="1800" dirty="0" err="1"/>
              <a:t>Type</a:t>
            </a:r>
            <a:r>
              <a:rPr lang="fi-FI" sz="1800" dirty="0"/>
              <a:t> A</a:t>
            </a:r>
          </a:p>
          <a:p>
            <a:r>
              <a:rPr lang="fi-FI" sz="1800" dirty="0"/>
              <a:t>X2, X7,  X8  </a:t>
            </a:r>
            <a:r>
              <a:rPr lang="fi-FI" sz="1800" dirty="0" smtClean="0"/>
              <a:t> </a:t>
            </a:r>
            <a:r>
              <a:rPr lang="fi-FI" sz="1800" dirty="0" err="1" smtClean="0"/>
              <a:t>Type</a:t>
            </a:r>
            <a:r>
              <a:rPr lang="fi-FI" sz="1800" dirty="0" smtClean="0"/>
              <a:t> </a:t>
            </a:r>
            <a:r>
              <a:rPr lang="fi-FI" sz="1800" dirty="0"/>
              <a:t>B</a:t>
            </a:r>
          </a:p>
          <a:p>
            <a:r>
              <a:rPr lang="fi-FI" sz="1800" dirty="0"/>
              <a:t>X5                 </a:t>
            </a:r>
            <a:r>
              <a:rPr lang="fi-FI" sz="1800" dirty="0" err="1"/>
              <a:t>Type</a:t>
            </a:r>
            <a:r>
              <a:rPr lang="fi-FI" sz="1800" dirty="0"/>
              <a:t> C</a:t>
            </a:r>
          </a:p>
          <a:p>
            <a:r>
              <a:rPr lang="fi-FI" sz="1800" dirty="0"/>
              <a:t>X4,  X6          </a:t>
            </a:r>
            <a:r>
              <a:rPr lang="fi-FI" sz="1800" dirty="0" err="1"/>
              <a:t>Type</a:t>
            </a:r>
            <a:r>
              <a:rPr lang="fi-FI" sz="1800" dirty="0"/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32791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Structuring</a:t>
            </a:r>
            <a:r>
              <a:rPr lang="fi-FI" sz="2800" dirty="0"/>
              <a:t> an </a:t>
            </a:r>
            <a:r>
              <a:rPr lang="fi-FI" sz="2800" dirty="0" err="1"/>
              <a:t>Interview</a:t>
            </a:r>
            <a:r>
              <a:rPr lang="fi-FI" sz="2800" dirty="0"/>
              <a:t> Report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dirty="0" err="1"/>
              <a:t>Introduction</a:t>
            </a:r>
            <a:r>
              <a:rPr lang="fi-FI" sz="1600" dirty="0"/>
              <a:t> – </a:t>
            </a:r>
            <a:r>
              <a:rPr lang="fi-FI" sz="1600" dirty="0" err="1"/>
              <a:t>Thematizing</a:t>
            </a:r>
            <a:r>
              <a:rPr lang="fi-FI" sz="1600" dirty="0"/>
              <a:t> </a:t>
            </a:r>
            <a:r>
              <a:rPr lang="fi-FI" sz="1600" dirty="0" err="1"/>
              <a:t>clearly</a:t>
            </a:r>
            <a:endParaRPr lang="fi-FI" sz="1600" dirty="0"/>
          </a:p>
          <a:p>
            <a:r>
              <a:rPr lang="fi-FI" sz="1600" dirty="0"/>
              <a:t>Method – </a:t>
            </a:r>
            <a:r>
              <a:rPr lang="fi-FI" sz="1600" dirty="0" err="1"/>
              <a:t>Desingning</a:t>
            </a:r>
            <a:r>
              <a:rPr lang="fi-FI" sz="1600" dirty="0"/>
              <a:t>, </a:t>
            </a:r>
            <a:r>
              <a:rPr lang="fi-FI" sz="1600" dirty="0" err="1"/>
              <a:t>Interviewing</a:t>
            </a:r>
            <a:r>
              <a:rPr lang="fi-FI" sz="1600" dirty="0"/>
              <a:t>, </a:t>
            </a:r>
            <a:r>
              <a:rPr lang="fi-FI" sz="1600" dirty="0" err="1"/>
              <a:t>transcribing</a:t>
            </a:r>
            <a:r>
              <a:rPr lang="fi-FI" sz="1600" dirty="0"/>
              <a:t> and </a:t>
            </a:r>
            <a:r>
              <a:rPr lang="fi-FI" sz="1600" dirty="0" err="1"/>
              <a:t>Analyzing</a:t>
            </a:r>
            <a:r>
              <a:rPr lang="fi-FI" sz="1600" dirty="0"/>
              <a:t>: </a:t>
            </a:r>
            <a:r>
              <a:rPr lang="fi-FI" sz="1600" dirty="0" err="1"/>
              <a:t>described</a:t>
            </a:r>
            <a:r>
              <a:rPr lang="fi-FI" sz="1600" dirty="0"/>
              <a:t> in </a:t>
            </a:r>
            <a:r>
              <a:rPr lang="fi-FI" sz="1600" dirty="0" err="1"/>
              <a:t>sufficient</a:t>
            </a:r>
            <a:r>
              <a:rPr lang="fi-FI" sz="1600" dirty="0"/>
              <a:t> </a:t>
            </a:r>
            <a:r>
              <a:rPr lang="fi-FI" sz="1600" dirty="0" err="1"/>
              <a:t>detail</a:t>
            </a:r>
            <a:endParaRPr lang="fi-FI" sz="1600" dirty="0"/>
          </a:p>
          <a:p>
            <a:r>
              <a:rPr lang="fi-FI" sz="1600" dirty="0" err="1"/>
              <a:t>Results</a:t>
            </a:r>
            <a:r>
              <a:rPr lang="fi-FI" sz="1600" dirty="0"/>
              <a:t> – Analysis and </a:t>
            </a:r>
            <a:r>
              <a:rPr lang="fi-FI" sz="1600" dirty="0" err="1"/>
              <a:t>verification</a:t>
            </a:r>
            <a:r>
              <a:rPr lang="fi-FI" sz="1600" dirty="0"/>
              <a:t> – the </a:t>
            </a:r>
            <a:r>
              <a:rPr lang="fi-FI" sz="1600" dirty="0" err="1"/>
              <a:t>results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</a:t>
            </a:r>
            <a:r>
              <a:rPr lang="fi-FI" sz="1600" dirty="0" err="1"/>
              <a:t>reported</a:t>
            </a:r>
            <a:r>
              <a:rPr lang="fi-FI" sz="1600" dirty="0"/>
              <a:t> in a </a:t>
            </a:r>
            <a:r>
              <a:rPr lang="fi-FI" sz="1600" dirty="0" err="1"/>
              <a:t>form</a:t>
            </a:r>
            <a:r>
              <a:rPr lang="fi-FI" sz="1600" dirty="0"/>
              <a:t> </a:t>
            </a:r>
            <a:r>
              <a:rPr lang="fi-FI" sz="1600" dirty="0" err="1"/>
              <a:t>wich</a:t>
            </a:r>
            <a:r>
              <a:rPr lang="fi-FI" sz="1600" dirty="0"/>
              <a:t> </a:t>
            </a:r>
            <a:r>
              <a:rPr lang="fi-FI" sz="1600" dirty="0" err="1"/>
              <a:t>gives</a:t>
            </a:r>
            <a:r>
              <a:rPr lang="fi-FI" sz="1600" dirty="0"/>
              <a:t> a </a:t>
            </a:r>
            <a:r>
              <a:rPr lang="fi-FI" sz="1600" dirty="0" err="1"/>
              <a:t>clear</a:t>
            </a:r>
            <a:r>
              <a:rPr lang="fi-FI" sz="1600" dirty="0"/>
              <a:t> and </a:t>
            </a:r>
            <a:r>
              <a:rPr lang="fi-FI" sz="1600" dirty="0" err="1"/>
              <a:t>well</a:t>
            </a:r>
            <a:r>
              <a:rPr lang="fi-FI" sz="1600" dirty="0"/>
              <a:t> </a:t>
            </a:r>
            <a:r>
              <a:rPr lang="fi-FI" sz="1600" dirty="0" err="1"/>
              <a:t>structured</a:t>
            </a:r>
            <a:r>
              <a:rPr lang="fi-FI" sz="1600" dirty="0"/>
              <a:t> </a:t>
            </a:r>
            <a:r>
              <a:rPr lang="fi-FI" sz="1600" dirty="0" err="1"/>
              <a:t>overview</a:t>
            </a:r>
            <a:r>
              <a:rPr lang="fi-FI" sz="1600" dirty="0"/>
              <a:t> of the main </a:t>
            </a:r>
            <a:r>
              <a:rPr lang="fi-FI" sz="1600" dirty="0" err="1"/>
              <a:t>findings</a:t>
            </a:r>
            <a:endParaRPr lang="fi-FI" sz="1600" dirty="0"/>
          </a:p>
          <a:p>
            <a:r>
              <a:rPr lang="fi-FI" sz="1600" dirty="0" err="1"/>
              <a:t>Discussion</a:t>
            </a:r>
            <a:r>
              <a:rPr lang="fi-FI" sz="1600" dirty="0"/>
              <a:t> – The </a:t>
            </a:r>
            <a:r>
              <a:rPr lang="fi-FI" sz="1600" dirty="0" err="1"/>
              <a:t>overall</a:t>
            </a:r>
            <a:r>
              <a:rPr lang="fi-FI" sz="1600" dirty="0"/>
              <a:t> </a:t>
            </a:r>
            <a:r>
              <a:rPr lang="fi-FI" sz="1600" dirty="0" err="1"/>
              <a:t>implications</a:t>
            </a:r>
            <a:r>
              <a:rPr lang="fi-FI" sz="1600" dirty="0"/>
              <a:t> of the </a:t>
            </a:r>
            <a:r>
              <a:rPr lang="fi-FI" sz="1600" dirty="0" err="1"/>
              <a:t>results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</a:t>
            </a:r>
            <a:r>
              <a:rPr lang="fi-FI" sz="1600" dirty="0" err="1"/>
              <a:t>discussed</a:t>
            </a:r>
            <a:r>
              <a:rPr lang="fi-FI" sz="1600" dirty="0"/>
              <a:t>; the </a:t>
            </a:r>
            <a:r>
              <a:rPr lang="fi-FI" sz="1600" dirty="0" err="1"/>
              <a:t>relevance</a:t>
            </a:r>
            <a:r>
              <a:rPr lang="fi-FI" sz="1600" dirty="0"/>
              <a:t> of the </a:t>
            </a:r>
            <a:r>
              <a:rPr lang="fi-FI" sz="1600" dirty="0" err="1"/>
              <a:t>findings</a:t>
            </a:r>
            <a:r>
              <a:rPr lang="fi-FI" sz="1600" dirty="0"/>
              <a:t> to the </a:t>
            </a:r>
            <a:r>
              <a:rPr lang="fi-FI" sz="1600" dirty="0" err="1"/>
              <a:t>original</a:t>
            </a:r>
            <a:r>
              <a:rPr lang="fi-FI" sz="1600" dirty="0"/>
              <a:t> </a:t>
            </a:r>
            <a:r>
              <a:rPr lang="fi-FI" sz="1600" dirty="0" err="1"/>
              <a:t>research</a:t>
            </a:r>
            <a:r>
              <a:rPr lang="fi-FI" sz="1600" dirty="0"/>
              <a:t> </a:t>
            </a:r>
            <a:r>
              <a:rPr lang="fi-FI" sz="1600" dirty="0" err="1"/>
              <a:t>questions</a:t>
            </a:r>
            <a:r>
              <a:rPr lang="fi-FI" sz="1600" dirty="0"/>
              <a:t>; the </a:t>
            </a:r>
            <a:r>
              <a:rPr lang="fi-FI" sz="1600" dirty="0" err="1"/>
              <a:t>theoretical</a:t>
            </a:r>
            <a:r>
              <a:rPr lang="fi-FI" sz="1600" dirty="0"/>
              <a:t> and </a:t>
            </a:r>
            <a:r>
              <a:rPr lang="fi-FI" sz="1600" dirty="0" err="1"/>
              <a:t>practical</a:t>
            </a:r>
            <a:r>
              <a:rPr lang="fi-FI" sz="1600" dirty="0"/>
              <a:t> </a:t>
            </a:r>
            <a:r>
              <a:rPr lang="fi-FI" sz="1600" dirty="0" err="1"/>
              <a:t>implications</a:t>
            </a:r>
            <a:r>
              <a:rPr lang="fi-FI" sz="1600" dirty="0"/>
              <a:t> of the </a:t>
            </a:r>
            <a:r>
              <a:rPr lang="fi-FI" sz="1600" dirty="0" err="1"/>
              <a:t>findings</a:t>
            </a:r>
            <a:r>
              <a:rPr lang="fi-FI" sz="1600"/>
              <a:t>.</a:t>
            </a:r>
            <a:endParaRPr lang="fi-FI" sz="1600" dirty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4479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Ethical</a:t>
            </a:r>
            <a:r>
              <a:rPr lang="fi-FI" sz="2400" dirty="0"/>
              <a:t> </a:t>
            </a:r>
            <a:r>
              <a:rPr lang="fi-FI" sz="2400" dirty="0" err="1"/>
              <a:t>issues</a:t>
            </a:r>
            <a:r>
              <a:rPr lang="fi-FI" sz="2400" dirty="0"/>
              <a:t> at </a:t>
            </a:r>
            <a:r>
              <a:rPr lang="fi-FI" sz="2400" dirty="0" err="1"/>
              <a:t>seven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stages</a:t>
            </a:r>
            <a:r>
              <a:rPr lang="fi-FI" sz="2400" dirty="0"/>
              <a:t> </a:t>
            </a:r>
            <a:r>
              <a:rPr lang="fi-FI" sz="1200" dirty="0"/>
              <a:t>(</a:t>
            </a:r>
            <a:r>
              <a:rPr lang="fi-FI" sz="1200" dirty="0" err="1"/>
              <a:t>Kvale</a:t>
            </a:r>
            <a:r>
              <a:rPr lang="fi-FI" sz="1200" dirty="0"/>
              <a:t> 2008)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1800" b="1" dirty="0" err="1"/>
              <a:t>Thematizing</a:t>
            </a:r>
            <a:r>
              <a:rPr lang="fi-FI" sz="1800" dirty="0"/>
              <a:t>: in </a:t>
            </a:r>
            <a:r>
              <a:rPr lang="fi-FI" sz="1800" dirty="0" err="1"/>
              <a:t>addition</a:t>
            </a:r>
            <a:r>
              <a:rPr lang="fi-FI" sz="1800" dirty="0"/>
              <a:t> to the </a:t>
            </a:r>
            <a:r>
              <a:rPr lang="fi-FI" sz="1800" dirty="0" err="1"/>
              <a:t>scientific</a:t>
            </a:r>
            <a:r>
              <a:rPr lang="fi-FI" sz="1800" dirty="0"/>
              <a:t> </a:t>
            </a:r>
            <a:r>
              <a:rPr lang="fi-FI" sz="1800" dirty="0" err="1"/>
              <a:t>value</a:t>
            </a:r>
            <a:r>
              <a:rPr lang="fi-FI" sz="1800" dirty="0"/>
              <a:t> of the </a:t>
            </a:r>
            <a:r>
              <a:rPr lang="fi-FI" sz="1800" dirty="0" err="1"/>
              <a:t>knowledge</a:t>
            </a:r>
            <a:r>
              <a:rPr lang="fi-FI" sz="1800" dirty="0"/>
              <a:t> the </a:t>
            </a:r>
            <a:r>
              <a:rPr lang="fi-FI" sz="1800" dirty="0" err="1"/>
              <a:t>study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targeted</a:t>
            </a:r>
            <a:r>
              <a:rPr lang="fi-FI" sz="1800" dirty="0"/>
              <a:t> to </a:t>
            </a:r>
            <a:r>
              <a:rPr lang="fi-FI" sz="1800" b="1" dirty="0" err="1"/>
              <a:t>improve</a:t>
            </a:r>
            <a:r>
              <a:rPr lang="fi-FI" sz="1800" b="1" dirty="0"/>
              <a:t> the </a:t>
            </a:r>
            <a:r>
              <a:rPr lang="fi-FI" sz="1800" b="1" dirty="0" err="1"/>
              <a:t>human</a:t>
            </a:r>
            <a:r>
              <a:rPr lang="fi-FI" sz="1800" b="1" dirty="0"/>
              <a:t> </a:t>
            </a:r>
            <a:r>
              <a:rPr lang="fi-FI" sz="1800" b="1" dirty="0" err="1"/>
              <a:t>situation</a:t>
            </a:r>
            <a:r>
              <a:rPr lang="fi-FI" sz="1800" b="1" dirty="0"/>
              <a:t> </a:t>
            </a:r>
            <a:r>
              <a:rPr lang="fi-FI" sz="1800" dirty="0" err="1"/>
              <a:t>investigated</a:t>
            </a:r>
            <a:endParaRPr lang="fi-FI" sz="1800" dirty="0"/>
          </a:p>
          <a:p>
            <a:r>
              <a:rPr lang="fi-FI" sz="1800" b="1" dirty="0" err="1"/>
              <a:t>Designing</a:t>
            </a:r>
            <a:r>
              <a:rPr lang="fi-FI" sz="1800" b="1" dirty="0"/>
              <a:t>:</a:t>
            </a:r>
            <a:r>
              <a:rPr lang="fi-FI" sz="1800" dirty="0"/>
              <a:t> </a:t>
            </a:r>
            <a:r>
              <a:rPr lang="fi-FI" sz="1800" dirty="0" err="1"/>
              <a:t>ensure</a:t>
            </a:r>
            <a:r>
              <a:rPr lang="fi-FI" sz="1800" dirty="0"/>
              <a:t> </a:t>
            </a:r>
            <a:r>
              <a:rPr lang="fi-FI" sz="1800" b="1" dirty="0" err="1"/>
              <a:t>subjects`participation</a:t>
            </a:r>
            <a:r>
              <a:rPr lang="fi-FI" sz="1800" b="1" dirty="0"/>
              <a:t> </a:t>
            </a:r>
            <a:r>
              <a:rPr lang="fi-FI" sz="1800" dirty="0"/>
              <a:t>in the </a:t>
            </a:r>
            <a:r>
              <a:rPr lang="fi-FI" sz="1800" dirty="0" err="1"/>
              <a:t>study</a:t>
            </a:r>
            <a:r>
              <a:rPr lang="fi-FI" sz="1800" dirty="0"/>
              <a:t>, </a:t>
            </a:r>
            <a:r>
              <a:rPr lang="fi-FI" sz="1800" dirty="0" err="1"/>
              <a:t>secure</a:t>
            </a:r>
            <a:r>
              <a:rPr lang="fi-FI" sz="1800" dirty="0"/>
              <a:t> </a:t>
            </a:r>
            <a:r>
              <a:rPr lang="fi-FI" sz="1800" b="1" dirty="0" err="1"/>
              <a:t>confidentiality</a:t>
            </a:r>
            <a:r>
              <a:rPr lang="fi-FI" sz="1800" b="1" dirty="0"/>
              <a:t>, </a:t>
            </a:r>
            <a:r>
              <a:rPr lang="fi-FI" sz="1800" dirty="0" err="1"/>
              <a:t>consider</a:t>
            </a:r>
            <a:r>
              <a:rPr lang="fi-FI" sz="1800" dirty="0"/>
              <a:t> the </a:t>
            </a:r>
            <a:r>
              <a:rPr lang="fi-FI" sz="1800" dirty="0" err="1"/>
              <a:t>possible</a:t>
            </a:r>
            <a:r>
              <a:rPr lang="fi-FI" sz="1800" dirty="0"/>
              <a:t> </a:t>
            </a:r>
            <a:r>
              <a:rPr lang="fi-FI" sz="1800" dirty="0" err="1"/>
              <a:t>consequences</a:t>
            </a:r>
            <a:r>
              <a:rPr lang="fi-FI" sz="1800" dirty="0"/>
              <a:t> for the </a:t>
            </a:r>
            <a:r>
              <a:rPr lang="fi-FI" sz="1800" dirty="0" err="1"/>
              <a:t>subjects</a:t>
            </a:r>
            <a:endParaRPr lang="fi-FI" sz="1800" dirty="0"/>
          </a:p>
          <a:p>
            <a:r>
              <a:rPr lang="fi-FI" sz="1800" b="1" dirty="0" err="1"/>
              <a:t>Interview</a:t>
            </a:r>
            <a:r>
              <a:rPr lang="fi-FI" sz="1800" b="1" dirty="0"/>
              <a:t> </a:t>
            </a:r>
            <a:r>
              <a:rPr lang="fi-FI" sz="1800" b="1" dirty="0" err="1"/>
              <a:t>situation</a:t>
            </a:r>
            <a:r>
              <a:rPr lang="fi-FI" sz="1800" dirty="0"/>
              <a:t>: </a:t>
            </a:r>
            <a:r>
              <a:rPr lang="fi-FI" sz="1800" dirty="0" err="1"/>
              <a:t>take</a:t>
            </a:r>
            <a:r>
              <a:rPr lang="fi-FI" sz="1800" dirty="0"/>
              <a:t> into </a:t>
            </a:r>
            <a:r>
              <a:rPr lang="fi-FI" sz="1800" dirty="0" err="1"/>
              <a:t>account</a:t>
            </a:r>
            <a:r>
              <a:rPr lang="fi-FI" sz="1800" dirty="0"/>
              <a:t> the </a:t>
            </a:r>
            <a:r>
              <a:rPr lang="fi-FI" sz="1800" dirty="0" err="1"/>
              <a:t>possible</a:t>
            </a:r>
            <a:r>
              <a:rPr lang="fi-FI" sz="1800" dirty="0"/>
              <a:t> </a:t>
            </a:r>
            <a:r>
              <a:rPr lang="fi-FI" sz="1800" b="1" dirty="0" err="1"/>
              <a:t>stress</a:t>
            </a:r>
            <a:r>
              <a:rPr lang="fi-FI" sz="1800" dirty="0"/>
              <a:t>, </a:t>
            </a:r>
            <a:r>
              <a:rPr lang="fi-FI" sz="1800" dirty="0" err="1"/>
              <a:t>changes</a:t>
            </a:r>
            <a:r>
              <a:rPr lang="fi-FI" sz="1800" dirty="0"/>
              <a:t> in </a:t>
            </a:r>
            <a:r>
              <a:rPr lang="fi-FI" sz="1800" dirty="0" err="1"/>
              <a:t>self-understanding</a:t>
            </a:r>
            <a:endParaRPr lang="fi-FI" sz="1800" dirty="0"/>
          </a:p>
          <a:p>
            <a:r>
              <a:rPr lang="fi-FI" sz="1800" b="1" dirty="0" err="1"/>
              <a:t>Transcription</a:t>
            </a:r>
            <a:r>
              <a:rPr lang="fi-FI" sz="1800" dirty="0"/>
              <a:t>: the </a:t>
            </a:r>
            <a:r>
              <a:rPr lang="fi-FI" sz="1800" b="1" dirty="0" err="1"/>
              <a:t>confidentiality</a:t>
            </a:r>
            <a:r>
              <a:rPr lang="fi-FI" sz="1800" dirty="0"/>
              <a:t> of the </a:t>
            </a:r>
            <a:r>
              <a:rPr lang="fi-FI" sz="1800" dirty="0" err="1"/>
              <a:t>interviewees</a:t>
            </a:r>
            <a:r>
              <a:rPr lang="fi-FI" sz="1800" dirty="0"/>
              <a:t> </a:t>
            </a:r>
            <a:r>
              <a:rPr lang="fi-FI" sz="1800" dirty="0" err="1"/>
              <a:t>needs</a:t>
            </a:r>
            <a:r>
              <a:rPr lang="fi-FI" sz="1800" dirty="0"/>
              <a:t> to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protected</a:t>
            </a:r>
            <a:r>
              <a:rPr lang="fi-FI" sz="1800" dirty="0"/>
              <a:t> </a:t>
            </a:r>
            <a:r>
              <a:rPr lang="fi-FI" sz="1800" dirty="0" err="1"/>
              <a:t>carefully</a:t>
            </a:r>
            <a:r>
              <a:rPr lang="fi-FI" sz="1800" dirty="0"/>
              <a:t> (</a:t>
            </a:r>
            <a:r>
              <a:rPr lang="fi-FI" sz="1800" dirty="0" err="1"/>
              <a:t>wheter</a:t>
            </a:r>
            <a:r>
              <a:rPr lang="fi-FI" sz="1800" dirty="0"/>
              <a:t> the </a:t>
            </a:r>
            <a:r>
              <a:rPr lang="fi-FI" sz="1800" dirty="0" err="1"/>
              <a:t>transcribed</a:t>
            </a:r>
            <a:r>
              <a:rPr lang="fi-FI" sz="1800" dirty="0"/>
              <a:t> </a:t>
            </a:r>
            <a:r>
              <a:rPr lang="fi-FI" sz="1800" dirty="0" err="1"/>
              <a:t>text</a:t>
            </a:r>
            <a:r>
              <a:rPr lang="fi-FI" sz="1800" dirty="0"/>
              <a:t> is </a:t>
            </a:r>
            <a:r>
              <a:rPr lang="fi-FI" sz="1800" dirty="0" err="1"/>
              <a:t>loyal</a:t>
            </a:r>
            <a:r>
              <a:rPr lang="fi-FI" sz="1800" dirty="0"/>
              <a:t> to the </a:t>
            </a:r>
            <a:r>
              <a:rPr lang="fi-FI" sz="1800" dirty="0" err="1"/>
              <a:t>interviewee`s</a:t>
            </a:r>
            <a:r>
              <a:rPr lang="fi-FI" sz="1800" dirty="0"/>
              <a:t> </a:t>
            </a:r>
            <a:r>
              <a:rPr lang="fi-FI" sz="1800" dirty="0" err="1"/>
              <a:t>oral</a:t>
            </a:r>
            <a:r>
              <a:rPr lang="fi-FI" sz="1800" dirty="0"/>
              <a:t> </a:t>
            </a:r>
            <a:r>
              <a:rPr lang="fi-FI" sz="1800" dirty="0" err="1"/>
              <a:t>statements</a:t>
            </a:r>
            <a:r>
              <a:rPr lang="fi-FI" sz="1800" dirty="0"/>
              <a:t>)</a:t>
            </a:r>
          </a:p>
          <a:p>
            <a:r>
              <a:rPr lang="fi-FI" sz="1800" b="1" dirty="0"/>
              <a:t>Analysis</a:t>
            </a:r>
            <a:r>
              <a:rPr lang="fi-FI" sz="1800" dirty="0"/>
              <a:t>:  </a:t>
            </a:r>
            <a:r>
              <a:rPr lang="fi-FI" sz="1800" dirty="0" err="1"/>
              <a:t>ensure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the </a:t>
            </a:r>
            <a:r>
              <a:rPr lang="fi-FI" sz="1800" dirty="0" err="1"/>
              <a:t>interviewees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the </a:t>
            </a:r>
            <a:r>
              <a:rPr lang="fi-FI" sz="1800" b="1" dirty="0" err="1"/>
              <a:t>possibility</a:t>
            </a:r>
            <a:r>
              <a:rPr lang="fi-FI" sz="1800" b="1" dirty="0"/>
              <a:t> to a </a:t>
            </a:r>
            <a:r>
              <a:rPr lang="fi-FI" sz="1800" b="1" dirty="0" err="1"/>
              <a:t>say</a:t>
            </a:r>
            <a:r>
              <a:rPr lang="fi-FI" sz="1800" b="1" dirty="0"/>
              <a:t> </a:t>
            </a:r>
            <a:r>
              <a:rPr lang="fi-FI" sz="1800" b="1" dirty="0" err="1"/>
              <a:t>their</a:t>
            </a:r>
            <a:r>
              <a:rPr lang="fi-FI" sz="1800" b="1" dirty="0"/>
              <a:t> </a:t>
            </a:r>
            <a:r>
              <a:rPr lang="fi-FI" sz="1800" b="1" dirty="0" err="1"/>
              <a:t>opinion</a:t>
            </a:r>
            <a:r>
              <a:rPr lang="fi-FI" sz="1800" b="1" dirty="0"/>
              <a:t> </a:t>
            </a:r>
            <a:r>
              <a:rPr lang="fi-FI" sz="1800" dirty="0"/>
              <a:t>on </a:t>
            </a:r>
            <a:r>
              <a:rPr lang="fi-FI" sz="1800" dirty="0" err="1"/>
              <a:t>how</a:t>
            </a:r>
            <a:r>
              <a:rPr lang="fi-FI" sz="1800" dirty="0"/>
              <a:t> </a:t>
            </a:r>
            <a:r>
              <a:rPr lang="fi-FI" sz="1800" dirty="0" err="1"/>
              <a:t>their</a:t>
            </a:r>
            <a:r>
              <a:rPr lang="fi-FI" sz="1800" dirty="0"/>
              <a:t> </a:t>
            </a:r>
            <a:r>
              <a:rPr lang="fi-FI" sz="1800" dirty="0" err="1"/>
              <a:t>statements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interpreted</a:t>
            </a:r>
            <a:endParaRPr lang="fi-FI" sz="1800" dirty="0"/>
          </a:p>
          <a:p>
            <a:r>
              <a:rPr lang="fi-FI" sz="1800" b="1" dirty="0" err="1"/>
              <a:t>Verification</a:t>
            </a:r>
            <a:r>
              <a:rPr lang="fi-FI" sz="1800" dirty="0"/>
              <a:t>:  </a:t>
            </a:r>
            <a:r>
              <a:rPr lang="fi-FI" sz="1800" dirty="0" err="1"/>
              <a:t>report</a:t>
            </a:r>
            <a:r>
              <a:rPr lang="fi-FI" sz="1800" dirty="0"/>
              <a:t> </a:t>
            </a:r>
            <a:r>
              <a:rPr lang="fi-FI" sz="1800" dirty="0" err="1"/>
              <a:t>knowledge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is as </a:t>
            </a:r>
            <a:r>
              <a:rPr lang="fi-FI" sz="1800" dirty="0" err="1"/>
              <a:t>secured</a:t>
            </a:r>
            <a:r>
              <a:rPr lang="fi-FI" sz="1800" dirty="0"/>
              <a:t> and </a:t>
            </a:r>
            <a:r>
              <a:rPr lang="fi-FI" sz="1800" dirty="0" err="1"/>
              <a:t>verified</a:t>
            </a:r>
            <a:r>
              <a:rPr lang="fi-FI" sz="1800" dirty="0"/>
              <a:t> as </a:t>
            </a:r>
            <a:r>
              <a:rPr lang="fi-FI" sz="1800" dirty="0" err="1"/>
              <a:t>possible</a:t>
            </a:r>
            <a:endParaRPr lang="fi-FI" sz="1800" dirty="0"/>
          </a:p>
          <a:p>
            <a:r>
              <a:rPr lang="fi-FI" sz="1800" b="1" dirty="0"/>
              <a:t>Reporting</a:t>
            </a:r>
            <a:r>
              <a:rPr lang="fi-FI" sz="1800" dirty="0"/>
              <a:t>: </a:t>
            </a: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reporting</a:t>
            </a:r>
            <a:r>
              <a:rPr lang="fi-FI" sz="1800" dirty="0"/>
              <a:t> </a:t>
            </a:r>
            <a:r>
              <a:rPr lang="fi-FI" sz="1800" dirty="0" err="1"/>
              <a:t>private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 in </a:t>
            </a:r>
            <a:r>
              <a:rPr lang="fi-FI" sz="1800" dirty="0" err="1"/>
              <a:t>public</a:t>
            </a:r>
            <a:r>
              <a:rPr lang="fi-FI" sz="1800" dirty="0"/>
              <a:t> </a:t>
            </a:r>
            <a:r>
              <a:rPr lang="fi-FI" sz="1800" dirty="0" err="1"/>
              <a:t>make</a:t>
            </a:r>
            <a:r>
              <a:rPr lang="fi-FI" sz="1800" dirty="0"/>
              <a:t> sure </a:t>
            </a:r>
            <a:r>
              <a:rPr lang="fi-FI" sz="1800" dirty="0" err="1"/>
              <a:t>that</a:t>
            </a:r>
            <a:r>
              <a:rPr lang="fi-FI" sz="1800" dirty="0"/>
              <a:t> the </a:t>
            </a:r>
            <a:r>
              <a:rPr lang="fi-FI" sz="1800" dirty="0" err="1"/>
              <a:t>possible</a:t>
            </a:r>
            <a:r>
              <a:rPr lang="fi-FI" sz="1800" dirty="0"/>
              <a:t> </a:t>
            </a:r>
            <a:r>
              <a:rPr lang="fi-FI" sz="1800" dirty="0" err="1"/>
              <a:t>consequences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</a:t>
            </a:r>
            <a:r>
              <a:rPr lang="fi-FI" sz="1800" dirty="0" err="1"/>
              <a:t>been</a:t>
            </a:r>
            <a:r>
              <a:rPr lang="fi-FI" sz="1800" dirty="0"/>
              <a:t> </a:t>
            </a:r>
            <a:r>
              <a:rPr lang="fi-FI" sz="1800" dirty="0" err="1"/>
              <a:t>taken</a:t>
            </a:r>
            <a:r>
              <a:rPr lang="fi-FI" sz="1800" dirty="0"/>
              <a:t> into </a:t>
            </a:r>
            <a:r>
              <a:rPr lang="fi-FI" sz="1800" dirty="0" err="1"/>
              <a:t>account</a:t>
            </a:r>
            <a:r>
              <a:rPr lang="fi-FI" sz="1800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14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/>
              <a:t>Research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, </a:t>
            </a:r>
            <a:r>
              <a:rPr lang="fi-FI" sz="1600" dirty="0" err="1"/>
              <a:t>continues</a:t>
            </a:r>
            <a:endParaRPr lang="fi-FI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2000" b="1" dirty="0" err="1"/>
              <a:t>Survey</a:t>
            </a:r>
            <a:r>
              <a:rPr lang="fi-FI" sz="2000" b="1" dirty="0"/>
              <a:t> </a:t>
            </a:r>
            <a:r>
              <a:rPr lang="fi-FI" sz="2000" b="1" dirty="0" err="1"/>
              <a:t>research</a:t>
            </a:r>
            <a:r>
              <a:rPr lang="fi-FI" sz="2000" dirty="0"/>
              <a:t>: data </a:t>
            </a:r>
            <a:r>
              <a:rPr lang="fi-FI" sz="2000" dirty="0" err="1"/>
              <a:t>gathering</a:t>
            </a:r>
            <a:r>
              <a:rPr lang="fi-FI" sz="2000" dirty="0"/>
              <a:t> in a </a:t>
            </a:r>
            <a:r>
              <a:rPr lang="fi-FI" sz="2000" dirty="0" err="1"/>
              <a:t>standardized</a:t>
            </a:r>
            <a:r>
              <a:rPr lang="fi-FI" sz="2000" dirty="0"/>
              <a:t> </a:t>
            </a:r>
            <a:r>
              <a:rPr lang="fi-FI" sz="2000" dirty="0" err="1"/>
              <a:t>way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a </a:t>
            </a:r>
            <a:r>
              <a:rPr lang="fi-FI" sz="2000" dirty="0" err="1"/>
              <a:t>group</a:t>
            </a:r>
            <a:r>
              <a:rPr lang="fi-FI" sz="2000" dirty="0"/>
              <a:t> of </a:t>
            </a:r>
            <a:r>
              <a:rPr lang="fi-FI" sz="2000" dirty="0" err="1"/>
              <a:t>people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</a:t>
            </a:r>
            <a:r>
              <a:rPr lang="fi-FI" sz="2000" dirty="0" err="1"/>
              <a:t>-sample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a </a:t>
            </a:r>
            <a:r>
              <a:rPr lang="fi-FI" sz="2000" dirty="0" err="1"/>
              <a:t>broader</a:t>
            </a:r>
            <a:r>
              <a:rPr lang="fi-FI" sz="2000" dirty="0"/>
              <a:t> </a:t>
            </a:r>
            <a:r>
              <a:rPr lang="fi-FI" sz="2000" dirty="0" err="1"/>
              <a:t>population</a:t>
            </a:r>
            <a:r>
              <a:rPr lang="fi-FI" sz="2000" dirty="0"/>
              <a:t> </a:t>
            </a:r>
            <a:r>
              <a:rPr lang="fi-FI" sz="2000" dirty="0" err="1"/>
              <a:t>using</a:t>
            </a:r>
            <a:r>
              <a:rPr lang="fi-FI" sz="2000" dirty="0"/>
              <a:t> </a:t>
            </a:r>
            <a:r>
              <a:rPr lang="fi-FI" sz="2000" dirty="0" err="1"/>
              <a:t>sructured</a:t>
            </a:r>
            <a:r>
              <a:rPr lang="fi-FI" sz="2000" dirty="0"/>
              <a:t> </a:t>
            </a:r>
            <a:r>
              <a:rPr lang="fi-FI" sz="2000" dirty="0" err="1"/>
              <a:t>questionnaires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/>
              <a:t>         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interviews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=</a:t>
            </a:r>
            <a:r>
              <a:rPr lang="fi-FI" sz="2000" dirty="0" err="1"/>
              <a:t>describe</a:t>
            </a:r>
            <a:r>
              <a:rPr lang="fi-FI" sz="2000" dirty="0"/>
              <a:t>, </a:t>
            </a:r>
            <a:r>
              <a:rPr lang="fi-FI" sz="2000" dirty="0" err="1"/>
              <a:t>coparise</a:t>
            </a:r>
            <a:r>
              <a:rPr lang="fi-FI" sz="2000" dirty="0"/>
              <a:t> ja </a:t>
            </a:r>
            <a:r>
              <a:rPr lang="fi-FI" sz="2000" dirty="0" err="1"/>
              <a:t>explain</a:t>
            </a:r>
            <a:r>
              <a:rPr lang="fi-FI" sz="2000" dirty="0"/>
              <a:t> </a:t>
            </a:r>
            <a:r>
              <a:rPr lang="fi-FI" sz="2000" dirty="0" err="1"/>
              <a:t>phenomena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For </a:t>
            </a:r>
            <a:r>
              <a:rPr lang="fi-FI" sz="2000" dirty="0" err="1"/>
              <a:t>example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 err="1"/>
              <a:t>What</a:t>
            </a:r>
            <a:r>
              <a:rPr lang="fi-FI" sz="2000" dirty="0"/>
              <a:t> is the </a:t>
            </a:r>
            <a:r>
              <a:rPr lang="fi-FI" sz="2000" dirty="0" err="1"/>
              <a:t>learning</a:t>
            </a:r>
            <a:r>
              <a:rPr lang="fi-FI" sz="2000" dirty="0"/>
              <a:t> </a:t>
            </a:r>
            <a:r>
              <a:rPr lang="fi-FI" sz="2000" dirty="0" err="1"/>
              <a:t>motivation</a:t>
            </a:r>
            <a:r>
              <a:rPr lang="fi-FI" sz="2000" dirty="0"/>
              <a:t>  of </a:t>
            </a:r>
            <a:r>
              <a:rPr lang="fi-FI" sz="2000" dirty="0" err="1"/>
              <a:t>high</a:t>
            </a:r>
            <a:r>
              <a:rPr lang="fi-FI" sz="2000" dirty="0"/>
              <a:t> </a:t>
            </a:r>
            <a:r>
              <a:rPr lang="fi-FI" sz="2000" dirty="0" err="1"/>
              <a:t>school</a:t>
            </a:r>
            <a:r>
              <a:rPr lang="fi-FI" sz="2000" dirty="0"/>
              <a:t> </a:t>
            </a:r>
            <a:r>
              <a:rPr lang="fi-FI" sz="2000" dirty="0" err="1"/>
              <a:t>students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Tha</a:t>
            </a:r>
            <a:r>
              <a:rPr lang="fi-FI" sz="2000" dirty="0"/>
              <a:t> data </a:t>
            </a:r>
            <a:r>
              <a:rPr lang="fi-FI" sz="2000" dirty="0" err="1"/>
              <a:t>gathering</a:t>
            </a:r>
            <a:r>
              <a:rPr lang="fi-FI" sz="2000" dirty="0"/>
              <a:t> is </a:t>
            </a:r>
            <a:r>
              <a:rPr lang="fi-FI" sz="2000" dirty="0" err="1"/>
              <a:t>done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 err="1"/>
              <a:t>-taking</a:t>
            </a:r>
            <a:r>
              <a:rPr lang="fi-FI" sz="2000" dirty="0"/>
              <a:t> a </a:t>
            </a:r>
            <a:r>
              <a:rPr lang="fi-FI" sz="2000" dirty="0" err="1"/>
              <a:t>random</a:t>
            </a:r>
            <a:r>
              <a:rPr lang="fi-FI" sz="2000" dirty="0"/>
              <a:t> </a:t>
            </a:r>
            <a:r>
              <a:rPr lang="fi-FI" sz="2000" dirty="0" err="1"/>
              <a:t>sample</a:t>
            </a:r>
            <a:r>
              <a:rPr lang="fi-FI" sz="2000" dirty="0"/>
              <a:t> of </a:t>
            </a:r>
            <a:r>
              <a:rPr lang="fi-FI" sz="2000" dirty="0" err="1"/>
              <a:t>all</a:t>
            </a:r>
            <a:r>
              <a:rPr lang="fi-FI" sz="2000" dirty="0"/>
              <a:t> </a:t>
            </a:r>
            <a:r>
              <a:rPr lang="fi-FI" sz="2000" dirty="0" err="1"/>
              <a:t>high</a:t>
            </a:r>
            <a:r>
              <a:rPr lang="fi-FI" sz="2000" dirty="0"/>
              <a:t> </a:t>
            </a:r>
            <a:r>
              <a:rPr lang="fi-FI" sz="2000" dirty="0" err="1"/>
              <a:t>school</a:t>
            </a:r>
            <a:r>
              <a:rPr lang="fi-FI" sz="2000" dirty="0"/>
              <a:t> </a:t>
            </a:r>
            <a:r>
              <a:rPr lang="fi-FI" sz="2000" dirty="0" err="1"/>
              <a:t>students</a:t>
            </a: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-sending</a:t>
            </a:r>
            <a:r>
              <a:rPr lang="fi-FI" sz="2000" dirty="0"/>
              <a:t> </a:t>
            </a:r>
            <a:r>
              <a:rPr lang="fi-FI" sz="2000" dirty="0" err="1"/>
              <a:t>structured</a:t>
            </a:r>
            <a:r>
              <a:rPr lang="fi-FI" sz="2000" dirty="0"/>
              <a:t> </a:t>
            </a:r>
            <a:r>
              <a:rPr lang="fi-FI" sz="2000" dirty="0" err="1"/>
              <a:t>questionnaires</a:t>
            </a:r>
            <a:r>
              <a:rPr lang="fi-FI" sz="2000" dirty="0"/>
              <a:t> to </a:t>
            </a:r>
            <a:r>
              <a:rPr lang="fi-FI" sz="2000" dirty="0" err="1"/>
              <a:t>them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1631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strategies</a:t>
            </a:r>
            <a:r>
              <a:rPr lang="fi-FI" sz="2400" dirty="0"/>
              <a:t>, </a:t>
            </a:r>
            <a:r>
              <a:rPr lang="fi-FI" sz="1600" dirty="0" err="1"/>
              <a:t>continues</a:t>
            </a:r>
            <a:endParaRPr lang="fi-FI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000" b="1" dirty="0"/>
              <a:t>Case </a:t>
            </a:r>
            <a:r>
              <a:rPr lang="fi-FI" sz="2000" b="1" dirty="0" err="1"/>
              <a:t>study</a:t>
            </a:r>
            <a:r>
              <a:rPr lang="fi-FI" sz="2000" dirty="0"/>
              <a:t>: </a:t>
            </a:r>
            <a:r>
              <a:rPr lang="fi-FI" sz="2000" dirty="0" err="1"/>
              <a:t>intensive</a:t>
            </a:r>
            <a:r>
              <a:rPr lang="fi-FI" sz="2000" dirty="0"/>
              <a:t>, </a:t>
            </a:r>
            <a:r>
              <a:rPr lang="fi-FI" sz="2000" dirty="0" err="1"/>
              <a:t>detailed</a:t>
            </a:r>
            <a:r>
              <a:rPr lang="fi-FI" sz="2000" dirty="0"/>
              <a:t> data </a:t>
            </a:r>
            <a:r>
              <a:rPr lang="fi-FI" sz="2000" dirty="0" err="1"/>
              <a:t>gathering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small</a:t>
            </a:r>
            <a:r>
              <a:rPr lang="fi-FI" sz="2000" dirty="0"/>
              <a:t> </a:t>
            </a:r>
            <a:r>
              <a:rPr lang="fi-FI" sz="2000" dirty="0" err="1"/>
              <a:t>sample</a:t>
            </a:r>
            <a:r>
              <a:rPr lang="fi-FI" sz="2000" dirty="0"/>
              <a:t> of </a:t>
            </a:r>
            <a:r>
              <a:rPr lang="fi-FI" sz="2000" dirty="0" err="1"/>
              <a:t>people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 </a:t>
            </a:r>
            <a:r>
              <a:rPr lang="fi-FI" sz="2000" dirty="0" err="1"/>
              <a:t>-one</a:t>
            </a:r>
            <a:r>
              <a:rPr lang="fi-FI" sz="2000" dirty="0"/>
              <a:t> case, </a:t>
            </a:r>
            <a:r>
              <a:rPr lang="fi-FI" sz="2000" dirty="0" err="1"/>
              <a:t>situation</a:t>
            </a:r>
            <a:r>
              <a:rPr lang="fi-FI" sz="2000" dirty="0"/>
              <a:t>, as a </a:t>
            </a:r>
            <a:r>
              <a:rPr lang="fi-FI" sz="2000" dirty="0" err="1"/>
              <a:t>target</a:t>
            </a:r>
            <a:r>
              <a:rPr lang="fi-FI" sz="2000" dirty="0"/>
              <a:t> an </a:t>
            </a:r>
            <a:r>
              <a:rPr lang="fi-FI" sz="2000" dirty="0" err="1"/>
              <a:t>individual</a:t>
            </a:r>
            <a:r>
              <a:rPr lang="fi-FI" sz="2000" dirty="0"/>
              <a:t> person, </a:t>
            </a:r>
            <a:r>
              <a:rPr lang="fi-FI" sz="2000" dirty="0" err="1"/>
              <a:t>group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/>
              <a:t>          </a:t>
            </a:r>
            <a:r>
              <a:rPr lang="fi-FI" sz="2000" dirty="0" err="1"/>
              <a:t>community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 </a:t>
            </a:r>
            <a:r>
              <a:rPr lang="fi-FI" sz="2000" dirty="0" err="1"/>
              <a:t>-mixed</a:t>
            </a:r>
            <a:r>
              <a:rPr lang="fi-FI" sz="2000" dirty="0"/>
              <a:t> </a:t>
            </a:r>
            <a:r>
              <a:rPr lang="fi-FI" sz="2000" dirty="0" err="1"/>
              <a:t>methods</a:t>
            </a:r>
            <a:r>
              <a:rPr lang="fi-FI" sz="2000" dirty="0"/>
              <a:t> (</a:t>
            </a:r>
            <a:r>
              <a:rPr lang="fi-FI" sz="2000" dirty="0" err="1"/>
              <a:t>observations</a:t>
            </a:r>
            <a:r>
              <a:rPr lang="fi-FI" sz="2000" dirty="0"/>
              <a:t>, </a:t>
            </a:r>
            <a:r>
              <a:rPr lang="fi-FI" sz="2000" dirty="0" err="1"/>
              <a:t>interviews</a:t>
            </a:r>
            <a:r>
              <a:rPr lang="fi-FI" sz="2000" dirty="0"/>
              <a:t>, </a:t>
            </a:r>
            <a:r>
              <a:rPr lang="fi-FI" sz="2000" dirty="0" err="1"/>
              <a:t>documentary</a:t>
            </a:r>
            <a:r>
              <a:rPr lang="fi-FI" sz="2000" dirty="0"/>
              <a:t>)</a:t>
            </a:r>
          </a:p>
          <a:p>
            <a:pPr marL="0" indent="0">
              <a:buNone/>
            </a:pPr>
            <a:r>
              <a:rPr lang="fi-FI" sz="2000" dirty="0"/>
              <a:t>         </a:t>
            </a:r>
            <a:r>
              <a:rPr lang="fi-FI" sz="2000" dirty="0" err="1"/>
              <a:t>-describe</a:t>
            </a:r>
            <a:r>
              <a:rPr lang="fi-FI" sz="2000" dirty="0"/>
              <a:t> </a:t>
            </a:r>
            <a:r>
              <a:rPr lang="fi-FI" sz="2000" dirty="0" err="1"/>
              <a:t>phenomena</a:t>
            </a:r>
            <a:r>
              <a:rPr lang="fi-FI" sz="2000" dirty="0"/>
              <a:t>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For </a:t>
            </a:r>
            <a:r>
              <a:rPr lang="fi-FI" sz="2000" dirty="0" err="1"/>
              <a:t>example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/>
              <a:t>How </a:t>
            </a:r>
            <a:r>
              <a:rPr lang="fi-FI" sz="2000" dirty="0" err="1"/>
              <a:t>are</a:t>
            </a:r>
            <a:r>
              <a:rPr lang="fi-FI" sz="2000" dirty="0"/>
              <a:t> the </a:t>
            </a:r>
            <a:r>
              <a:rPr lang="fi-FI" sz="2000" dirty="0" err="1"/>
              <a:t>expectations</a:t>
            </a:r>
            <a:r>
              <a:rPr lang="fi-FI" sz="2000" dirty="0"/>
              <a:t> of </a:t>
            </a:r>
            <a:r>
              <a:rPr lang="fi-FI" sz="2000" dirty="0" err="1"/>
              <a:t>women</a:t>
            </a:r>
            <a:r>
              <a:rPr lang="fi-FI" sz="2000" dirty="0"/>
              <a:t> </a:t>
            </a:r>
            <a:r>
              <a:rPr lang="fi-FI" sz="2000" dirty="0" err="1"/>
              <a:t>towards</a:t>
            </a:r>
            <a:r>
              <a:rPr lang="fi-FI" sz="2000" dirty="0"/>
              <a:t> </a:t>
            </a:r>
            <a:r>
              <a:rPr lang="fi-FI" sz="2000" dirty="0" err="1"/>
              <a:t>studying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r>
              <a:rPr lang="fi-FI" sz="2000" dirty="0"/>
              <a:t>Data </a:t>
            </a:r>
            <a:r>
              <a:rPr lang="fi-FI" sz="2000" dirty="0" err="1"/>
              <a:t>gathering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 err="1"/>
              <a:t>-choose</a:t>
            </a:r>
            <a:r>
              <a:rPr lang="fi-FI" sz="2000" dirty="0"/>
              <a:t> </a:t>
            </a:r>
            <a:r>
              <a:rPr lang="fi-FI" sz="2000" dirty="0" err="1"/>
              <a:t>one</a:t>
            </a:r>
            <a:r>
              <a:rPr lang="fi-FI" sz="2000" dirty="0"/>
              <a:t> </a:t>
            </a:r>
            <a:r>
              <a:rPr lang="fi-FI" sz="2000" dirty="0" err="1"/>
              <a:t>community</a:t>
            </a:r>
            <a:r>
              <a:rPr lang="fi-FI" sz="2000" dirty="0"/>
              <a:t> </a:t>
            </a:r>
            <a:r>
              <a:rPr lang="fi-FI" sz="2000" dirty="0" err="1"/>
              <a:t>whose</a:t>
            </a:r>
            <a:r>
              <a:rPr lang="fi-FI" sz="2000" dirty="0"/>
              <a:t> </a:t>
            </a:r>
            <a:r>
              <a:rPr lang="fi-FI" sz="2000" dirty="0" err="1"/>
              <a:t>women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interviewed</a:t>
            </a:r>
            <a:r>
              <a:rPr lang="fi-FI" sz="2000" dirty="0"/>
              <a:t>, </a:t>
            </a:r>
            <a:r>
              <a:rPr lang="fi-FI" sz="2000" dirty="0" err="1"/>
              <a:t>observed</a:t>
            </a:r>
            <a:r>
              <a:rPr lang="fi-FI" sz="2000" dirty="0"/>
              <a:t>  and </a:t>
            </a:r>
            <a:r>
              <a:rPr lang="fi-FI" sz="2000" dirty="0" err="1"/>
              <a:t>who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asked</a:t>
            </a:r>
            <a:r>
              <a:rPr lang="fi-FI" sz="2000" dirty="0"/>
              <a:t> to </a:t>
            </a:r>
            <a:r>
              <a:rPr lang="fi-FI" sz="2000" dirty="0" err="1"/>
              <a:t>keep</a:t>
            </a:r>
            <a:r>
              <a:rPr lang="fi-FI" sz="2000" dirty="0"/>
              <a:t> a </a:t>
            </a:r>
            <a:r>
              <a:rPr lang="fi-FI" sz="2000" dirty="0" err="1"/>
              <a:t>diary</a:t>
            </a:r>
            <a:r>
              <a:rPr lang="fi-FI" sz="2000" dirty="0"/>
              <a:t> for a </a:t>
            </a:r>
            <a:r>
              <a:rPr lang="fi-FI" sz="2000" dirty="0" err="1"/>
              <a:t>fixed</a:t>
            </a:r>
            <a:r>
              <a:rPr lang="fi-FI" sz="2000" dirty="0"/>
              <a:t> </a:t>
            </a:r>
            <a:r>
              <a:rPr lang="fi-FI" sz="2000" dirty="0" err="1"/>
              <a:t>time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85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How to </a:t>
            </a:r>
            <a:r>
              <a:rPr lang="fi-FI" sz="2400" b="1" dirty="0" err="1"/>
              <a:t>do</a:t>
            </a:r>
            <a:r>
              <a:rPr lang="fi-FI" sz="2400" b="1" dirty="0"/>
              <a:t> a </a:t>
            </a:r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plan</a:t>
            </a:r>
            <a:r>
              <a:rPr lang="fi-FI" sz="2400" dirty="0"/>
              <a:t> </a:t>
            </a:r>
            <a:r>
              <a:rPr lang="fi-FI" sz="2000" dirty="0"/>
              <a:t>(in a </a:t>
            </a:r>
            <a:r>
              <a:rPr lang="fi-FI" sz="2000" dirty="0" err="1"/>
              <a:t>quantitative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qualitative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)?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researching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childrens`motivation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familiarize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yourself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 with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theories</a:t>
            </a:r>
            <a:endParaRPr lang="fi-FI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previous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researches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yourself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fi-FI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Formulate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fi-F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group/groups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endParaRPr lang="fi-FI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gather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endParaRPr lang="fi-FI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6400" dirty="0" err="1">
                <a:latin typeface="Arial" panose="020B0604020202020204" pitchFamily="34" charset="0"/>
                <a:cs typeface="Arial" panose="020B0604020202020204" pitchFamily="34" charset="0"/>
              </a:rPr>
              <a:t>Estimate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fi-FI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fi-FI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and Set </a:t>
            </a:r>
            <a:r>
              <a:rPr lang="fi-FI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  <a:endParaRPr lang="fi-F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1937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strategies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1600" dirty="0" err="1"/>
              <a:t>Objective</a:t>
            </a: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perspective</a:t>
            </a:r>
            <a:r>
              <a:rPr lang="fi-FI" sz="1600" dirty="0"/>
              <a:t> 																																																																																															</a:t>
            </a:r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Free</a:t>
            </a:r>
            <a:r>
              <a:rPr lang="fi-FI" sz="1600" dirty="0"/>
              <a:t> </a:t>
            </a:r>
            <a:r>
              <a:rPr lang="fi-FI" sz="1600" dirty="0" err="1"/>
              <a:t>research</a:t>
            </a:r>
            <a:r>
              <a:rPr lang="fi-FI" sz="1600" dirty="0"/>
              <a:t> </a:t>
            </a:r>
            <a:r>
              <a:rPr lang="fi-FI" sz="1600" dirty="0" err="1"/>
              <a:t>frame</a:t>
            </a:r>
            <a:r>
              <a:rPr lang="fi-FI" sz="1600" dirty="0"/>
              <a:t>                                               </a:t>
            </a:r>
            <a:r>
              <a:rPr lang="fi-FI" sz="1600" dirty="0" smtClean="0"/>
              <a:t>                                      </a:t>
            </a:r>
            <a:r>
              <a:rPr lang="fi-FI" sz="1600" dirty="0" err="1" smtClean="0"/>
              <a:t>Formal</a:t>
            </a:r>
            <a:r>
              <a:rPr lang="fi-FI" sz="1600" dirty="0" smtClean="0"/>
              <a:t>, </a:t>
            </a:r>
            <a:r>
              <a:rPr lang="fi-FI" sz="1600" dirty="0"/>
              <a:t>	</a:t>
            </a:r>
            <a:r>
              <a:rPr lang="fi-FI" sz="1600" dirty="0" err="1" smtClean="0"/>
              <a:t>structured</a:t>
            </a:r>
            <a:r>
              <a:rPr lang="fi-FI" sz="1600" dirty="0"/>
              <a:t>			</a:t>
            </a:r>
            <a:r>
              <a:rPr lang="fi-FI" sz="1600" dirty="0" smtClean="0"/>
              <a:t>                                 </a:t>
            </a:r>
            <a:r>
              <a:rPr lang="fi-FI" sz="1600" dirty="0"/>
              <a:t>	         </a:t>
            </a:r>
            <a:r>
              <a:rPr lang="fi-FI" sz="1600" dirty="0" smtClean="0"/>
              <a:t>                                                    </a:t>
            </a:r>
            <a:r>
              <a:rPr lang="fi-FI" sz="1600" dirty="0" err="1"/>
              <a:t>research</a:t>
            </a:r>
            <a:r>
              <a:rPr lang="fi-FI" sz="1600" dirty="0"/>
              <a:t> </a:t>
            </a:r>
            <a:r>
              <a:rPr lang="fi-FI" sz="1600" dirty="0" err="1"/>
              <a:t>frame</a:t>
            </a:r>
            <a:r>
              <a:rPr lang="fi-FI" sz="1600" dirty="0"/>
              <a:t>							                                                                           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3192042" y="1628800"/>
            <a:ext cx="139179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Empirical</a:t>
            </a:r>
            <a:endParaRPr lang="fi-FI" dirty="0">
              <a:solidFill>
                <a:schemeClr val="bg1"/>
              </a:solidFill>
            </a:endParaRPr>
          </a:p>
          <a:p>
            <a:pPr algn="ctr"/>
            <a:r>
              <a:rPr lang="fi-FI" dirty="0" err="1">
                <a:solidFill>
                  <a:schemeClr val="bg1"/>
                </a:solidFill>
              </a:rPr>
              <a:t>research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5479352" y="1844824"/>
            <a:ext cx="1336728" cy="880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Formal</a:t>
            </a:r>
            <a:r>
              <a:rPr lang="fi-FI" dirty="0"/>
              <a:t> and </a:t>
            </a:r>
          </a:p>
          <a:p>
            <a:pPr algn="ctr"/>
            <a:r>
              <a:rPr lang="fi-FI" dirty="0" err="1"/>
              <a:t>structured</a:t>
            </a:r>
            <a:r>
              <a:rPr lang="fi-FI" dirty="0"/>
              <a:t> </a:t>
            </a:r>
            <a:r>
              <a:rPr lang="fi-FI" dirty="0" err="1"/>
              <a:t>surveys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7617532" y="1772817"/>
            <a:ext cx="1358788" cy="782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Formal</a:t>
            </a:r>
            <a:r>
              <a:rPr lang="fi-FI" dirty="0"/>
              <a:t> and</a:t>
            </a:r>
          </a:p>
          <a:p>
            <a:pPr algn="ctr"/>
            <a:r>
              <a:rPr lang="fi-FI" dirty="0" err="1"/>
              <a:t>structural</a:t>
            </a:r>
            <a:endParaRPr lang="fi-FI" dirty="0"/>
          </a:p>
          <a:p>
            <a:pPr algn="ctr"/>
            <a:r>
              <a:rPr lang="fi-FI" dirty="0" err="1"/>
              <a:t>interviews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3359696" y="306896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Focused</a:t>
            </a:r>
            <a:r>
              <a:rPr lang="fi-FI" dirty="0"/>
              <a:t>/</a:t>
            </a:r>
          </a:p>
          <a:p>
            <a:pPr algn="ctr"/>
            <a:r>
              <a:rPr lang="fi-FI" dirty="0" err="1"/>
              <a:t>thematic</a:t>
            </a:r>
            <a:endParaRPr lang="fi-FI" dirty="0"/>
          </a:p>
          <a:p>
            <a:pPr algn="ctr"/>
            <a:r>
              <a:rPr lang="fi-FI" dirty="0" err="1"/>
              <a:t>interviews</a:t>
            </a:r>
            <a:endParaRPr lang="fi-FI" dirty="0"/>
          </a:p>
        </p:txBody>
      </p:sp>
      <p:sp>
        <p:nvSpPr>
          <p:cNvPr id="10" name="Suorakulmio 9"/>
          <p:cNvSpPr/>
          <p:nvPr/>
        </p:nvSpPr>
        <p:spPr>
          <a:xfrm>
            <a:off x="5231904" y="3284985"/>
            <a:ext cx="1584176" cy="896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Systematical</a:t>
            </a:r>
            <a:endParaRPr lang="fi-FI" dirty="0"/>
          </a:p>
          <a:p>
            <a:pPr algn="ctr"/>
            <a:r>
              <a:rPr lang="fi-FI" dirty="0" err="1"/>
              <a:t>observation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7574136" y="3284984"/>
            <a:ext cx="1474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Open, </a:t>
            </a:r>
            <a:r>
              <a:rPr lang="fi-FI" dirty="0" err="1"/>
              <a:t>non-structural</a:t>
            </a:r>
            <a:endParaRPr lang="fi-FI" dirty="0"/>
          </a:p>
          <a:p>
            <a:pPr algn="ctr"/>
            <a:r>
              <a:rPr lang="fi-FI" dirty="0" err="1"/>
              <a:t>enquiries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2423592" y="4293096"/>
            <a:ext cx="16201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Free</a:t>
            </a:r>
            <a:r>
              <a:rPr lang="fi-FI" dirty="0"/>
              <a:t> </a:t>
            </a:r>
            <a:r>
              <a:rPr lang="fi-FI" dirty="0" err="1"/>
              <a:t>discussions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4697410" y="4689140"/>
            <a:ext cx="1563884" cy="937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Diaries</a:t>
            </a:r>
            <a:r>
              <a:rPr lang="fi-FI" dirty="0"/>
              <a:t>, </a:t>
            </a:r>
            <a:r>
              <a:rPr lang="fi-FI" dirty="0" err="1"/>
              <a:t>letters</a:t>
            </a:r>
            <a:r>
              <a:rPr lang="fi-FI" dirty="0"/>
              <a:t>, </a:t>
            </a:r>
            <a:r>
              <a:rPr lang="fi-FI" dirty="0" err="1"/>
              <a:t>autographies</a:t>
            </a:r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7139453" y="4509121"/>
            <a:ext cx="139827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Participative</a:t>
            </a:r>
            <a:endParaRPr lang="fi-FI" dirty="0"/>
          </a:p>
          <a:p>
            <a:pPr algn="ctr"/>
            <a:r>
              <a:rPr lang="fi-FI" dirty="0" err="1"/>
              <a:t>observations</a:t>
            </a:r>
            <a:endParaRPr lang="fi-FI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19536" y="1628800"/>
            <a:ext cx="0" cy="3998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91544" y="6093296"/>
            <a:ext cx="720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4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dirty="0"/>
              <a:t>In a </a:t>
            </a:r>
            <a:r>
              <a:rPr lang="fi-FI" sz="2800" dirty="0" err="1"/>
              <a:t>research</a:t>
            </a:r>
            <a:r>
              <a:rPr lang="fi-FI" sz="2800" dirty="0"/>
              <a:t> (</a:t>
            </a:r>
            <a:r>
              <a:rPr lang="fi-FI" sz="2800" dirty="0" err="1"/>
              <a:t>quantitative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qualitative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combined</a:t>
            </a:r>
            <a:r>
              <a:rPr lang="fi-FI" sz="2800" dirty="0"/>
              <a:t>) </a:t>
            </a:r>
            <a:r>
              <a:rPr lang="fi-FI" sz="2800" dirty="0" err="1"/>
              <a:t>we</a:t>
            </a:r>
            <a:r>
              <a:rPr lang="fi-FI" sz="2800" dirty="0"/>
              <a:t> </a:t>
            </a:r>
            <a:r>
              <a:rPr lang="fi-FI" sz="2800" dirty="0" err="1"/>
              <a:t>have</a:t>
            </a:r>
            <a:r>
              <a:rPr lang="fi-FI" sz="2800" dirty="0"/>
              <a:t> to </a:t>
            </a:r>
            <a:r>
              <a:rPr lang="fi-FI" sz="2800" dirty="0" err="1"/>
              <a:t>divide</a:t>
            </a:r>
            <a:r>
              <a:rPr lang="fi-FI" sz="2800" dirty="0"/>
              <a:t> the </a:t>
            </a:r>
            <a:r>
              <a:rPr lang="fi-FI" sz="2800" dirty="0" err="1"/>
              <a:t>phenomenal</a:t>
            </a:r>
            <a:r>
              <a:rPr lang="fi-FI" sz="2800" dirty="0"/>
              <a:t> and the </a:t>
            </a:r>
            <a:r>
              <a:rPr lang="fi-FI" sz="2800" dirty="0" err="1"/>
              <a:t>methodology</a:t>
            </a:r>
            <a:r>
              <a:rPr lang="fi-FI" sz="2800" dirty="0"/>
              <a:t> </a:t>
            </a:r>
            <a:r>
              <a:rPr lang="fi-FI" sz="2800" dirty="0" err="1"/>
              <a:t>level</a:t>
            </a:r>
            <a:r>
              <a:rPr lang="fi-FI" sz="2800" dirty="0"/>
              <a:t>:</a:t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err="1"/>
              <a:t>Quantitative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:  </a:t>
            </a:r>
            <a:r>
              <a:rPr lang="fi-FI" sz="2000" dirty="0" err="1"/>
              <a:t>Causative</a:t>
            </a:r>
            <a:r>
              <a:rPr lang="fi-FI" sz="2000" dirty="0"/>
              <a:t> </a:t>
            </a:r>
            <a:r>
              <a:rPr lang="fi-FI" sz="2000" dirty="0" err="1"/>
              <a:t>connections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expected</a:t>
            </a:r>
            <a:endParaRPr lang="fi-FI" sz="2000" dirty="0"/>
          </a:p>
        </p:txBody>
      </p:sp>
      <p:sp>
        <p:nvSpPr>
          <p:cNvPr id="5" name="Suorakulmio 4"/>
          <p:cNvSpPr/>
          <p:nvPr/>
        </p:nvSpPr>
        <p:spPr>
          <a:xfrm>
            <a:off x="890492" y="2960948"/>
            <a:ext cx="648072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err="1"/>
              <a:t>Phenomenal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</a:t>
            </a:r>
          </a:p>
          <a:p>
            <a:r>
              <a:rPr lang="fi-FI" dirty="0" err="1"/>
              <a:t>Pedagogical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                      </a:t>
            </a:r>
            <a:r>
              <a:rPr lang="fi-FI" dirty="0" err="1"/>
              <a:t>Childrens</a:t>
            </a:r>
            <a:r>
              <a:rPr lang="fi-FI" dirty="0"/>
              <a:t>` </a:t>
            </a:r>
            <a:r>
              <a:rPr lang="fi-FI" dirty="0" err="1"/>
              <a:t>self</a:t>
            </a:r>
            <a:r>
              <a:rPr lang="fi-FI" dirty="0"/>
              <a:t> image</a:t>
            </a:r>
          </a:p>
          <a:p>
            <a:r>
              <a:rPr lang="fi-FI" dirty="0"/>
              <a:t>of </a:t>
            </a:r>
            <a:r>
              <a:rPr lang="fi-FI" dirty="0" err="1"/>
              <a:t>parents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Methodology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</a:t>
            </a:r>
          </a:p>
          <a:p>
            <a:r>
              <a:rPr lang="fi-FI" dirty="0" err="1"/>
              <a:t>Interviews</a:t>
            </a:r>
            <a:r>
              <a:rPr lang="fi-FI" dirty="0"/>
              <a:t> of </a:t>
            </a:r>
            <a:r>
              <a:rPr lang="fi-FI" dirty="0" err="1"/>
              <a:t>parents</a:t>
            </a:r>
            <a:r>
              <a:rPr lang="fi-FI" dirty="0"/>
              <a:t>                       </a:t>
            </a:r>
            <a:r>
              <a:rPr lang="fi-FI" dirty="0" err="1"/>
              <a:t>Self</a:t>
            </a:r>
            <a:r>
              <a:rPr lang="fi-FI" dirty="0"/>
              <a:t> image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Rogers</a:t>
            </a:r>
          </a:p>
        </p:txBody>
      </p:sp>
      <p:sp>
        <p:nvSpPr>
          <p:cNvPr id="6" name="Nuoli oikealle 5"/>
          <p:cNvSpPr/>
          <p:nvPr/>
        </p:nvSpPr>
        <p:spPr>
          <a:xfrm>
            <a:off x="3586309" y="3659173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Nuoli oikealle 6"/>
          <p:cNvSpPr/>
          <p:nvPr/>
        </p:nvSpPr>
        <p:spPr>
          <a:xfrm>
            <a:off x="3734808" y="4687544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1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The </a:t>
            </a:r>
            <a:r>
              <a:rPr lang="fi-FI" sz="2000" dirty="0" err="1"/>
              <a:t>phenomenal</a:t>
            </a:r>
            <a:r>
              <a:rPr lang="fi-FI" sz="2000" dirty="0"/>
              <a:t> and the </a:t>
            </a:r>
            <a:r>
              <a:rPr lang="fi-FI" sz="2000" dirty="0" err="1"/>
              <a:t>methodology</a:t>
            </a:r>
            <a:r>
              <a:rPr lang="fi-FI" sz="2000" dirty="0"/>
              <a:t> </a:t>
            </a:r>
            <a:r>
              <a:rPr lang="fi-FI" sz="2000" dirty="0" err="1"/>
              <a:t>level</a:t>
            </a:r>
            <a:r>
              <a:rPr lang="fi-FI" sz="2000" dirty="0"/>
              <a:t>, </a:t>
            </a:r>
            <a:r>
              <a:rPr lang="fi-FI" sz="2000" dirty="0" err="1"/>
              <a:t>continues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9" y="1371600"/>
            <a:ext cx="9603275" cy="4793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err="1"/>
              <a:t>Qualitative</a:t>
            </a:r>
            <a:r>
              <a:rPr lang="fi-FI" sz="1800" dirty="0"/>
              <a:t> </a:t>
            </a:r>
            <a:r>
              <a:rPr lang="fi-FI" sz="1800" dirty="0" err="1"/>
              <a:t>research</a:t>
            </a:r>
            <a:r>
              <a:rPr lang="fi-FI" sz="1800" dirty="0"/>
              <a:t>:  No </a:t>
            </a:r>
            <a:r>
              <a:rPr lang="fi-FI" sz="1800" dirty="0" err="1"/>
              <a:t>causal</a:t>
            </a:r>
            <a:r>
              <a:rPr lang="fi-FI" sz="1800" dirty="0"/>
              <a:t> </a:t>
            </a:r>
            <a:r>
              <a:rPr lang="fi-FI" sz="1800" dirty="0" err="1"/>
              <a:t>connections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expected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Suorakulmio 3"/>
          <p:cNvSpPr/>
          <p:nvPr/>
        </p:nvSpPr>
        <p:spPr>
          <a:xfrm>
            <a:off x="2351584" y="2132856"/>
            <a:ext cx="30243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Phenomenal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</a:t>
            </a:r>
          </a:p>
          <a:p>
            <a:pPr algn="ctr"/>
            <a:r>
              <a:rPr lang="fi-FI" dirty="0" err="1"/>
              <a:t>Pedagogical</a:t>
            </a:r>
            <a:r>
              <a:rPr lang="fi-FI" dirty="0"/>
              <a:t> </a:t>
            </a:r>
            <a:r>
              <a:rPr lang="fi-FI" dirty="0" err="1"/>
              <a:t>methods</a:t>
            </a:r>
            <a:endParaRPr lang="fi-FI" dirty="0"/>
          </a:p>
          <a:p>
            <a:pPr algn="ctr"/>
            <a:r>
              <a:rPr lang="fi-FI" dirty="0" err="1"/>
              <a:t>Childrens</a:t>
            </a:r>
            <a:r>
              <a:rPr lang="fi-FI" dirty="0"/>
              <a:t>` </a:t>
            </a:r>
            <a:r>
              <a:rPr lang="fi-FI" dirty="0" err="1"/>
              <a:t>self</a:t>
            </a:r>
            <a:r>
              <a:rPr lang="fi-FI" dirty="0"/>
              <a:t> image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351584" y="4365104"/>
            <a:ext cx="29975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Methodology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 </a:t>
            </a:r>
            <a:r>
              <a:rPr lang="fi-FI" dirty="0" err="1"/>
              <a:t>Interviews</a:t>
            </a:r>
            <a:r>
              <a:rPr lang="fi-FI" dirty="0"/>
              <a:t> of the </a:t>
            </a:r>
            <a:r>
              <a:rPr lang="fi-FI" dirty="0" err="1"/>
              <a:t>parents</a:t>
            </a:r>
            <a:r>
              <a:rPr lang="fi-FI" dirty="0"/>
              <a:t> and </a:t>
            </a:r>
            <a:r>
              <a:rPr lang="fi-FI" dirty="0" err="1"/>
              <a:t>children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85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2134</Words>
  <Application>Microsoft Office PowerPoint</Application>
  <PresentationFormat>Širokoúhlá obrazovka</PresentationFormat>
  <Paragraphs>347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Pinta</vt:lpstr>
      <vt:lpstr>Empowering interview Listening to people – participatory methods in special needs education. Interview as an example.</vt:lpstr>
      <vt:lpstr>Goals </vt:lpstr>
      <vt:lpstr>Research strategies</vt:lpstr>
      <vt:lpstr>Research strategies, continues</vt:lpstr>
      <vt:lpstr>Research strategies, continues</vt:lpstr>
      <vt:lpstr>How to do a research plan (in a quantitative or qualitative research)?</vt:lpstr>
      <vt:lpstr>Different research strategies</vt:lpstr>
      <vt:lpstr>In a research (quantitative or qualitative or combined) we have to divide the phenomenal and the methodology level: </vt:lpstr>
      <vt:lpstr>The phenomenal and the methodology level, continues</vt:lpstr>
      <vt:lpstr>Developing work with research</vt:lpstr>
      <vt:lpstr>Seven research stages</vt:lpstr>
      <vt:lpstr>Thematizing an interview study</vt:lpstr>
      <vt:lpstr>Designing an interview study (How?) An example of a grade study (Kvale 2008)</vt:lpstr>
      <vt:lpstr>From research questions to interview questions </vt:lpstr>
      <vt:lpstr>From research questions to interview questions/practice</vt:lpstr>
      <vt:lpstr>1. Different surveys</vt:lpstr>
      <vt:lpstr>Questions of a survey enquiry </vt:lpstr>
      <vt:lpstr>2. Different interview types</vt:lpstr>
      <vt:lpstr>Advantages of an interview</vt:lpstr>
      <vt:lpstr>Disadvantages of an interview</vt:lpstr>
      <vt:lpstr>Interview situation</vt:lpstr>
      <vt:lpstr>Interview situation/practice</vt:lpstr>
      <vt:lpstr>Types of interview questions</vt:lpstr>
      <vt:lpstr>Types of interview questions, continues</vt:lpstr>
      <vt:lpstr>Types of interview questions/practice</vt:lpstr>
      <vt:lpstr>Interview situation/practice</vt:lpstr>
      <vt:lpstr>Analysis of an interview</vt:lpstr>
      <vt:lpstr>Analysis of an interview, continues</vt:lpstr>
      <vt:lpstr>Thematic grouping</vt:lpstr>
      <vt:lpstr>Typological grouping</vt:lpstr>
      <vt:lpstr>Structuring an Interview Report</vt:lpstr>
      <vt:lpstr>Ethical issues at seven research stages (Kvale 2008)</vt:lpstr>
    </vt:vector>
  </TitlesOfParts>
  <Company>JAMK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interview Listening to people – participatory methods in special needs education. Interview as an example.</dc:title>
  <dc:creator>Hirvonen Maija</dc:creator>
  <cp:lastModifiedBy>Prochazkova</cp:lastModifiedBy>
  <cp:revision>6</cp:revision>
  <dcterms:created xsi:type="dcterms:W3CDTF">2014-02-18T11:17:47Z</dcterms:created>
  <dcterms:modified xsi:type="dcterms:W3CDTF">2018-03-16T12:29:48Z</dcterms:modified>
</cp:coreProperties>
</file>