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sldIdLst>
    <p:sldId id="265" r:id="rId3"/>
    <p:sldId id="264" r:id="rId4"/>
    <p:sldId id="257" r:id="rId5"/>
    <p:sldId id="258" r:id="rId6"/>
    <p:sldId id="262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801622" y="548680"/>
            <a:ext cx="10862997" cy="79208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801622" y="1340769"/>
            <a:ext cx="10862997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700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lstainen 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2645" y="692696"/>
            <a:ext cx="10957984" cy="93856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5000" b="1" cap="none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571" y="2276872"/>
            <a:ext cx="3456384" cy="25403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3"/>
          </p:nvPr>
        </p:nvSpPr>
        <p:spPr>
          <a:xfrm>
            <a:off x="4464843" y="2276872"/>
            <a:ext cx="3456384" cy="25403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type="body" idx="14"/>
          </p:nvPr>
        </p:nvSpPr>
        <p:spPr>
          <a:xfrm>
            <a:off x="8136465" y="2276872"/>
            <a:ext cx="3456384" cy="25403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Alaotsikko 2"/>
          <p:cNvSpPr>
            <a:spLocks noGrp="1"/>
          </p:cNvSpPr>
          <p:nvPr>
            <p:ph type="subTitle" idx="15"/>
          </p:nvPr>
        </p:nvSpPr>
        <p:spPr>
          <a:xfrm>
            <a:off x="4464843" y="1628801"/>
            <a:ext cx="3456384" cy="5760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Tekstin paikkamerkki 2"/>
          <p:cNvSpPr>
            <a:spLocks noGrp="1"/>
          </p:cNvSpPr>
          <p:nvPr>
            <p:ph type="body" idx="16" hasCustomPrompt="1"/>
          </p:nvPr>
        </p:nvSpPr>
        <p:spPr>
          <a:xfrm>
            <a:off x="816437" y="1637184"/>
            <a:ext cx="3456384" cy="56768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rgbClr val="005A8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alaotsikon perustyylejä naps.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type="body" idx="17" hasCustomPrompt="1"/>
          </p:nvPr>
        </p:nvSpPr>
        <p:spPr>
          <a:xfrm>
            <a:off x="8113248" y="1637184"/>
            <a:ext cx="3456384" cy="56768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>
                <a:solidFill>
                  <a:srgbClr val="005A8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alaotsikon perustyylejä naps.</a:t>
            </a:r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80053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EB5A-5FBA-4289-BC98-67E613F2E4F9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3400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92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7431" y="2276873"/>
            <a:ext cx="4986965" cy="295232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83607" y="2276873"/>
            <a:ext cx="4986965" cy="295232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905633" y="548680"/>
            <a:ext cx="103632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1"/>
          </p:nvPr>
        </p:nvSpPr>
        <p:spPr>
          <a:xfrm>
            <a:off x="905633" y="1340768"/>
            <a:ext cx="10369152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2"/>
          </p:nvPr>
        </p:nvSpPr>
        <p:spPr>
          <a:xfrm>
            <a:off x="1280053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EB5A-5FBA-4289-BC98-67E613F2E4F9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3400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09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801622" y="548680"/>
            <a:ext cx="7118581" cy="1800199"/>
          </a:xfrm>
          <a:prstGeom prst="rect">
            <a:avLst/>
          </a:prstGeom>
        </p:spPr>
        <p:txBody>
          <a:bodyPr/>
          <a:lstStyle>
            <a:lvl1pPr>
              <a:defRPr sz="5200"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80053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EB5A-5FBA-4289-BC98-67E613F2E4F9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3400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239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801622" y="548680"/>
            <a:ext cx="7118581" cy="1800199"/>
          </a:xfrm>
          <a:prstGeom prst="rect">
            <a:avLst/>
          </a:prstGeom>
        </p:spPr>
        <p:txBody>
          <a:bodyPr/>
          <a:lstStyle>
            <a:lvl1pPr>
              <a:defRPr sz="5200"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80053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EB5A-5FBA-4289-BC98-67E613F2E4F9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3400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42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/>
          <p:cNvSpPr>
            <a:spLocks noGrp="1"/>
          </p:cNvSpPr>
          <p:nvPr>
            <p:ph type="pic" idx="13"/>
          </p:nvPr>
        </p:nvSpPr>
        <p:spPr>
          <a:xfrm>
            <a:off x="573122" y="908721"/>
            <a:ext cx="3503084" cy="1514029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1" name="Kuvan paikkamerkki 2"/>
          <p:cNvSpPr>
            <a:spLocks noGrp="1"/>
          </p:cNvSpPr>
          <p:nvPr>
            <p:ph type="pic" idx="14"/>
          </p:nvPr>
        </p:nvSpPr>
        <p:spPr>
          <a:xfrm>
            <a:off x="8046509" y="908721"/>
            <a:ext cx="3503084" cy="1514029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4" name="Kuvan paikkamerkki 2"/>
          <p:cNvSpPr>
            <a:spLocks noGrp="1"/>
          </p:cNvSpPr>
          <p:nvPr>
            <p:ph type="pic" idx="15"/>
          </p:nvPr>
        </p:nvSpPr>
        <p:spPr>
          <a:xfrm>
            <a:off x="4321109" y="908721"/>
            <a:ext cx="3503084" cy="1514029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Otsikko 14"/>
          <p:cNvSpPr>
            <a:spLocks noGrp="1"/>
          </p:cNvSpPr>
          <p:nvPr>
            <p:ph type="title" hasCustomPrompt="1"/>
          </p:nvPr>
        </p:nvSpPr>
        <p:spPr>
          <a:xfrm>
            <a:off x="420722" y="2492896"/>
            <a:ext cx="4907193" cy="1226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E007B"/>
                </a:solidFill>
              </a:defRPr>
            </a:lvl1pPr>
          </a:lstStyle>
          <a:p>
            <a:r>
              <a:rPr lang="fi-FI" sz="5000" b="1" cap="none" dirty="0" smtClean="0">
                <a:solidFill>
                  <a:srgbClr val="00497D"/>
                </a:solidFill>
              </a:rPr>
              <a:t>Otsikko</a:t>
            </a:r>
            <a:br>
              <a:rPr lang="fi-FI" sz="5000" b="1" cap="none" dirty="0" smtClean="0">
                <a:solidFill>
                  <a:srgbClr val="00497D"/>
                </a:solidFill>
              </a:rPr>
            </a:br>
            <a:r>
              <a:rPr lang="fi-FI" sz="3200" cap="none" dirty="0" smtClean="0">
                <a:solidFill>
                  <a:srgbClr val="DE007B"/>
                </a:solidFill>
              </a:rPr>
              <a:t>alaotsikko</a:t>
            </a:r>
            <a:endParaRPr lang="fi-FI" sz="3200" cap="none" dirty="0">
              <a:solidFill>
                <a:srgbClr val="DE007B"/>
              </a:solidFill>
            </a:endParaRPr>
          </a:p>
        </p:txBody>
      </p:sp>
      <p:sp>
        <p:nvSpPr>
          <p:cNvPr id="8" name="Tekstin paikkamerkki 1"/>
          <p:cNvSpPr>
            <a:spLocks noGrp="1"/>
          </p:cNvSpPr>
          <p:nvPr>
            <p:ph type="body" idx="1" hasCustomPrompt="1"/>
          </p:nvPr>
        </p:nvSpPr>
        <p:spPr>
          <a:xfrm>
            <a:off x="4367808" y="2708920"/>
            <a:ext cx="7181784" cy="316835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marL="285750" indent="-285750">
              <a:buFont typeface="Arial"/>
              <a:buChar char="•"/>
            </a:pPr>
            <a:r>
              <a:rPr lang="fi-FI" sz="1700" dirty="0" smtClean="0">
                <a:solidFill>
                  <a:schemeClr val="tx1"/>
                </a:solidFill>
              </a:rPr>
              <a:t>tekstikenttä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80053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EB5A-5FBA-4289-BC98-67E613F2E4F9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3400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57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syvätyllä kuva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764705"/>
            <a:ext cx="3937000" cy="5400675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7302" y="2611289"/>
            <a:ext cx="6817316" cy="26899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847862" y="692697"/>
            <a:ext cx="6830549" cy="180019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80053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EB5A-5FBA-4289-BC98-67E613F2E4F9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3400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464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 syvätyllä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/>
          <a:stretch/>
        </p:blipFill>
        <p:spPr>
          <a:xfrm>
            <a:off x="1230970" y="620689"/>
            <a:ext cx="3520881" cy="5794297"/>
          </a:xfrm>
          <a:prstGeom prst="rect">
            <a:avLst/>
          </a:prstGeom>
        </p:spPr>
      </p:pic>
      <p:sp>
        <p:nvSpPr>
          <p:cNvPr id="12" name="Tekstin paikkamerkki 2"/>
          <p:cNvSpPr>
            <a:spLocks noGrp="1"/>
          </p:cNvSpPr>
          <p:nvPr>
            <p:ph type="body" idx="1"/>
          </p:nvPr>
        </p:nvSpPr>
        <p:spPr>
          <a:xfrm>
            <a:off x="4847302" y="2611289"/>
            <a:ext cx="6817316" cy="26899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ctrTitle"/>
          </p:nvPr>
        </p:nvSpPr>
        <p:spPr>
          <a:xfrm>
            <a:off x="4847862" y="692697"/>
            <a:ext cx="6830549" cy="180019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80053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EB5A-5FBA-4289-BC98-67E613F2E4F9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3400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23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80053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EB5A-5FBA-4289-BC98-67E613F2E4F9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3400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94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/kaaviodi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14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534" y="2933700"/>
            <a:ext cx="6366933" cy="977900"/>
          </a:xfrm>
          <a:prstGeom prst="rect">
            <a:avLst/>
          </a:prstGeom>
        </p:spPr>
      </p:pic>
      <p:pic>
        <p:nvPicPr>
          <p:cNvPr id="3" name="Kuva 2" descr="jamkfi_tunnus_sininen_tekstill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71" y="3500920"/>
            <a:ext cx="4801696" cy="28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2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2">
    <p:bg>
      <p:bgPr>
        <a:blipFill rotWithShape="1"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801622" y="548680"/>
            <a:ext cx="10862997" cy="79208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5178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EB5A-5FBA-4289-BC98-67E613F2E4F9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8D73C4-20A7-41AB-BA61-38EB774E2E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0205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725355" y="548680"/>
            <a:ext cx="103632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725355" y="1340768"/>
            <a:ext cx="8534400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80053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3400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797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jamkfi_tunnus_valkoinen_tekstill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67" y="3501008"/>
            <a:ext cx="4801696" cy="28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5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801622" y="548680"/>
            <a:ext cx="10862997" cy="79208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801622" y="1340769"/>
            <a:ext cx="10862997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350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801622" y="548680"/>
            <a:ext cx="10862997" cy="79208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801622" y="1340769"/>
            <a:ext cx="10862997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562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6">
    <p:bg>
      <p:bgPr>
        <a:blipFill rotWithShape="1"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801622" y="548680"/>
            <a:ext cx="7118581" cy="151216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801622" y="2060849"/>
            <a:ext cx="7118581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8236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801621" y="548680"/>
            <a:ext cx="103632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801621" y="1340768"/>
            <a:ext cx="10382944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80053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EB5A-5FBA-4289-BC98-67E613F2E4F9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3400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528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815413" y="548680"/>
            <a:ext cx="103632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/>
          </p:nvPr>
        </p:nvSpPr>
        <p:spPr>
          <a:xfrm>
            <a:off x="815413" y="1340768"/>
            <a:ext cx="10369152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815413" y="2204864"/>
            <a:ext cx="10369152" cy="2540372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80053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EB5A-5FBA-4289-BC98-67E613F2E4F9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3400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32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815413" y="548680"/>
            <a:ext cx="103632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815413" y="1628800"/>
            <a:ext cx="10369152" cy="3600400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80053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EB5A-5FBA-4289-BC98-67E613F2E4F9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3400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89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bullet-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2"/>
          <p:cNvSpPr>
            <a:spLocks noGrp="1"/>
          </p:cNvSpPr>
          <p:nvPr>
            <p:ph idx="1"/>
          </p:nvPr>
        </p:nvSpPr>
        <p:spPr bwMode="auto">
          <a:xfrm>
            <a:off x="815413" y="2276873"/>
            <a:ext cx="10369152" cy="29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815413" y="548680"/>
            <a:ext cx="103632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>
            <p:ph type="subTitle" idx="10"/>
          </p:nvPr>
        </p:nvSpPr>
        <p:spPr>
          <a:xfrm>
            <a:off x="815413" y="1340768"/>
            <a:ext cx="10369152" cy="8640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80053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EB5A-5FBA-4289-BC98-67E613F2E4F9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3400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784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/>
          </a:p>
        </p:txBody>
      </p:sp>
      <p:sp>
        <p:nvSpPr>
          <p:cNvPr id="2" name="Suorakulmio 1"/>
          <p:cNvSpPr/>
          <p:nvPr/>
        </p:nvSpPr>
        <p:spPr>
          <a:xfrm>
            <a:off x="531274" y="5805265"/>
            <a:ext cx="380151" cy="648941"/>
          </a:xfrm>
          <a:prstGeom prst="rect">
            <a:avLst/>
          </a:prstGeom>
          <a:solidFill>
            <a:srgbClr val="00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80053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EB5A-5FBA-4289-BC98-67E613F2E4F9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3400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6" name="Kuva 5" descr="jamkfi_tunnus_sininen_600dpi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56" y="5660834"/>
            <a:ext cx="3360984" cy="108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2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005A8C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D3A4D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D3A4D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D3A4D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D3A4D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D3A4D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80053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3400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jamkfi_tunnus_valkoinen_600dp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7" y="5660834"/>
            <a:ext cx="3360984" cy="108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7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B2D235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dvol.ie/Inclusive_Research_Network_IRN/Default.241.htm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Welcome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Inclusive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16 – 20 </a:t>
            </a:r>
            <a:r>
              <a:rPr lang="fi-FI" dirty="0" err="1" smtClean="0"/>
              <a:t>April</a:t>
            </a:r>
            <a:r>
              <a:rPr lang="fi-FI" dirty="0" smtClean="0"/>
              <a:t> 2018</a:t>
            </a:r>
          </a:p>
          <a:p>
            <a:endParaRPr lang="fi-FI" dirty="0"/>
          </a:p>
          <a:p>
            <a:r>
              <a:rPr lang="fi-FI" dirty="0" smtClean="0">
                <a:solidFill>
                  <a:schemeClr val="bg1"/>
                </a:solidFill>
              </a:rPr>
              <a:t>Maija Hirvonen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JAMK </a:t>
            </a:r>
            <a:r>
              <a:rPr lang="fi-FI" dirty="0" err="1" smtClean="0">
                <a:solidFill>
                  <a:schemeClr val="bg1"/>
                </a:solidFill>
              </a:rPr>
              <a:t>University</a:t>
            </a:r>
            <a:r>
              <a:rPr lang="fi-FI" dirty="0" smtClean="0">
                <a:solidFill>
                  <a:schemeClr val="bg1"/>
                </a:solidFill>
              </a:rPr>
              <a:t> of </a:t>
            </a:r>
            <a:r>
              <a:rPr lang="fi-FI" dirty="0" err="1" smtClean="0">
                <a:solidFill>
                  <a:schemeClr val="bg1"/>
                </a:solidFill>
              </a:rPr>
              <a:t>Applied</a:t>
            </a:r>
            <a:r>
              <a:rPr lang="fi-FI" dirty="0" smtClean="0">
                <a:solidFill>
                  <a:schemeClr val="bg1"/>
                </a:solidFill>
              </a:rPr>
              <a:t> Sciences</a:t>
            </a:r>
          </a:p>
          <a:p>
            <a:r>
              <a:rPr lang="fi-FI" dirty="0">
                <a:solidFill>
                  <a:schemeClr val="bg1"/>
                </a:solidFill>
              </a:rPr>
              <a:t>m</a:t>
            </a:r>
            <a:r>
              <a:rPr lang="fi-FI" dirty="0" smtClean="0">
                <a:solidFill>
                  <a:schemeClr val="bg1"/>
                </a:solidFill>
              </a:rPr>
              <a:t>aija.hirvonen@jamk.fi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9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400" dirty="0" err="1" smtClean="0"/>
              <a:t>Readings</a:t>
            </a:r>
            <a:endParaRPr lang="fi-FI" sz="24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/>
              <a:t>Please</a:t>
            </a:r>
            <a:r>
              <a:rPr lang="fi-FI" dirty="0" smtClean="0"/>
              <a:t> </a:t>
            </a:r>
            <a:r>
              <a:rPr lang="fi-FI" dirty="0" err="1" smtClean="0"/>
              <a:t>read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report</a:t>
            </a:r>
            <a:r>
              <a:rPr lang="fi-FI" dirty="0" smtClean="0"/>
              <a:t> ”</a:t>
            </a:r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live”</a:t>
            </a:r>
          </a:p>
          <a:p>
            <a:pPr marL="0" indent="0">
              <a:buNone/>
            </a:pPr>
            <a:r>
              <a:rPr lang="fi-FI" dirty="0" smtClean="0"/>
              <a:t>A National </a:t>
            </a:r>
            <a:r>
              <a:rPr lang="fi-FI" dirty="0" err="1" smtClean="0"/>
              <a:t>Study</a:t>
            </a:r>
            <a:r>
              <a:rPr lang="fi-FI" dirty="0" smtClean="0"/>
              <a:t> </a:t>
            </a:r>
            <a:r>
              <a:rPr lang="fi-FI" dirty="0" err="1" smtClean="0"/>
              <a:t>done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members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Inclusive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Network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charasteristics</a:t>
            </a:r>
            <a:r>
              <a:rPr lang="fi-FI" dirty="0" smtClean="0"/>
              <a:t> of </a:t>
            </a:r>
            <a:r>
              <a:rPr lang="fi-FI" dirty="0" err="1" smtClean="0"/>
              <a:t>inclusive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?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www.fedvol.ie/Inclusive_Research_Network_IRN/Default.241.html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689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Empowering interview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en-US" sz="2800" dirty="0" smtClean="0"/>
              <a:t>Listening to people – participatory methods in special needs education. Interview as an example  </a:t>
            </a:r>
            <a:r>
              <a:rPr lang="fi-FI" sz="2800" dirty="0" smtClean="0"/>
              <a:t/>
            </a:r>
            <a:br>
              <a:rPr lang="fi-FI" sz="2800" dirty="0" smtClean="0"/>
            </a:b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 smtClean="0"/>
              <a:t>Goals</a:t>
            </a:r>
            <a:r>
              <a:rPr lang="en-US" sz="9600" dirty="0"/>
              <a:t>:</a:t>
            </a:r>
            <a:endParaRPr lang="fi-FI" sz="9600" dirty="0"/>
          </a:p>
          <a:p>
            <a:pPr lvl="0"/>
            <a:r>
              <a:rPr lang="en-US" sz="6400" i="1" dirty="0"/>
              <a:t>Qualitative research is an inquiry process, that aims at understanding a phenomenon (e.g. social and health problems) from the point </a:t>
            </a:r>
            <a:r>
              <a:rPr lang="en-US" sz="6400" i="1" dirty="0" smtClean="0"/>
              <a:t>of view of people who are studied. </a:t>
            </a:r>
            <a:endParaRPr lang="fi-FI" sz="6400" dirty="0" smtClean="0"/>
          </a:p>
          <a:p>
            <a:pPr lvl="0"/>
            <a:r>
              <a:rPr lang="en-US" sz="6400" i="1" dirty="0" smtClean="0"/>
              <a:t>The </a:t>
            </a:r>
            <a:r>
              <a:rPr lang="en-US" sz="6400" i="1" dirty="0"/>
              <a:t>researcher attempt to build a complex, holistic picture of the phenomenon and conducts the study in an natural setting.  </a:t>
            </a:r>
            <a:r>
              <a:rPr lang="fi-FI" sz="6400" i="1" dirty="0"/>
              <a:t>(</a:t>
            </a:r>
            <a:r>
              <a:rPr lang="fi-FI" sz="6400" i="1" dirty="0" err="1"/>
              <a:t>Flick</a:t>
            </a:r>
            <a:r>
              <a:rPr lang="fi-FI" sz="6400" i="1" dirty="0"/>
              <a:t> 2009)</a:t>
            </a:r>
            <a:endParaRPr lang="fi-FI" sz="6400" dirty="0"/>
          </a:p>
          <a:p>
            <a:r>
              <a:rPr lang="en-US" sz="6400" dirty="0" smtClean="0"/>
              <a:t>The </a:t>
            </a:r>
            <a:r>
              <a:rPr lang="en-US" sz="6400" dirty="0"/>
              <a:t>main goal is to understand how we can support </a:t>
            </a:r>
            <a:r>
              <a:rPr lang="en-US" sz="6400" dirty="0" smtClean="0"/>
              <a:t>students  with special educational needs in the participation of the planning of  their own life.</a:t>
            </a:r>
            <a:endParaRPr lang="fi-FI" sz="6400" dirty="0"/>
          </a:p>
          <a:p>
            <a:pPr marL="0" indent="0">
              <a:buNone/>
            </a:pPr>
            <a:r>
              <a:rPr lang="en-US" sz="11200" dirty="0"/>
              <a:t>Content:</a:t>
            </a:r>
            <a:endParaRPr lang="fi-FI" sz="11200" dirty="0"/>
          </a:p>
          <a:p>
            <a:pPr lvl="0"/>
            <a:r>
              <a:rPr lang="en-US" sz="6400" dirty="0"/>
              <a:t>Introduction of participants and course program</a:t>
            </a:r>
            <a:r>
              <a:rPr lang="en-US" sz="6400" dirty="0" smtClean="0"/>
              <a:t>.</a:t>
            </a:r>
          </a:p>
          <a:p>
            <a:pPr lvl="0"/>
            <a:r>
              <a:rPr lang="en-US" sz="6400" dirty="0" smtClean="0"/>
              <a:t>What is Inclusive Research?</a:t>
            </a:r>
            <a:endParaRPr lang="fi-FI" sz="6400" dirty="0"/>
          </a:p>
          <a:p>
            <a:pPr lvl="0"/>
            <a:r>
              <a:rPr lang="en-US" sz="6400" dirty="0"/>
              <a:t>Qualitative Research Design – what does it mean?</a:t>
            </a:r>
            <a:endParaRPr lang="fi-FI" sz="6400" dirty="0"/>
          </a:p>
          <a:p>
            <a:pPr lvl="0"/>
            <a:r>
              <a:rPr lang="en-GB" sz="6400" dirty="0"/>
              <a:t>Interview: What is it?</a:t>
            </a:r>
            <a:endParaRPr lang="fi-FI" sz="6400" dirty="0"/>
          </a:p>
          <a:p>
            <a:pPr lvl="0"/>
            <a:r>
              <a:rPr lang="en-GB" sz="6400" dirty="0"/>
              <a:t>In what ways is it understood? What kind of needs do we have? Interview techniques</a:t>
            </a:r>
            <a:endParaRPr lang="fi-FI" sz="6400" dirty="0"/>
          </a:p>
          <a:p>
            <a:pPr lvl="0"/>
            <a:r>
              <a:rPr lang="en-GB" sz="6400" dirty="0"/>
              <a:t>Ethical issues in qualitative research</a:t>
            </a:r>
            <a:endParaRPr lang="fi-FI" sz="6400" dirty="0"/>
          </a:p>
          <a:p>
            <a:pPr lvl="0"/>
            <a:r>
              <a:rPr lang="en-US" sz="6400" dirty="0"/>
              <a:t> </a:t>
            </a:r>
            <a:r>
              <a:rPr lang="en-US" sz="6400" dirty="0" smtClean="0"/>
              <a:t>1 </a:t>
            </a:r>
            <a:r>
              <a:rPr lang="en-US" sz="6400" dirty="0"/>
              <a:t>field work/exposure </a:t>
            </a:r>
            <a:r>
              <a:rPr lang="en-US" sz="6400" dirty="0" smtClean="0"/>
              <a:t>day</a:t>
            </a:r>
          </a:p>
          <a:p>
            <a:pPr lvl="0"/>
            <a:r>
              <a:rPr lang="en-US" sz="6400" dirty="0" smtClean="0"/>
              <a:t>Findings </a:t>
            </a:r>
            <a:r>
              <a:rPr lang="en-US" sz="6400" dirty="0"/>
              <a:t>of the field work at the end of the workshop</a:t>
            </a:r>
            <a:endParaRPr lang="fi-FI" sz="6400" dirty="0"/>
          </a:p>
          <a:p>
            <a:endParaRPr lang="fi-FI" sz="6400" dirty="0"/>
          </a:p>
          <a:p>
            <a:pPr marL="0" indent="0">
              <a:buNone/>
            </a:pPr>
            <a:endParaRPr lang="fi-FI" sz="6400" dirty="0"/>
          </a:p>
          <a:p>
            <a:pPr marL="0" indent="0">
              <a:buNone/>
            </a:pPr>
            <a:endParaRPr lang="fi-FI" sz="6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59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 smtClean="0"/>
              <a:t/>
            </a:r>
            <a:br>
              <a:rPr lang="fi-FI" sz="3600" dirty="0" smtClean="0"/>
            </a:b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Listening to people – participatory methods in special needs education. Interview as an example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en-US" dirty="0"/>
              <a:t>The essential features of qualitative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E</a:t>
            </a:r>
            <a:r>
              <a:rPr lang="cs-CZ" dirty="0"/>
              <a:t>m</a:t>
            </a:r>
            <a:r>
              <a:rPr lang="en-US" dirty="0" smtClean="0"/>
              <a:t>powering participation-some examples</a:t>
            </a:r>
            <a:endParaRPr lang="fi-FI" dirty="0"/>
          </a:p>
          <a:p>
            <a:r>
              <a:rPr lang="en-US" dirty="0"/>
              <a:t>Qualitative research design </a:t>
            </a:r>
            <a:endParaRPr lang="fi-FI" dirty="0"/>
          </a:p>
          <a:p>
            <a:r>
              <a:rPr lang="en-US" dirty="0"/>
              <a:t>Defining research question(s) </a:t>
            </a:r>
            <a:endParaRPr lang="fi-FI" dirty="0"/>
          </a:p>
          <a:p>
            <a:r>
              <a:rPr lang="en-US" dirty="0"/>
              <a:t>Interview </a:t>
            </a:r>
            <a:r>
              <a:rPr lang="en-US" dirty="0" smtClean="0"/>
              <a:t>methods</a:t>
            </a:r>
            <a:endParaRPr lang="fi-FI" dirty="0"/>
          </a:p>
          <a:p>
            <a:pPr marL="0" indent="0">
              <a:buNone/>
            </a:pPr>
            <a:r>
              <a:rPr lang="en-US" dirty="0"/>
              <a:t> 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84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err="1" smtClean="0"/>
              <a:t>Timetable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31520" y="953589"/>
            <a:ext cx="10622280" cy="522337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16 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April  at 10-16  </a:t>
            </a:r>
            <a:endParaRPr lang="en-US" sz="2000" dirty="0" smtClean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Orientation to the theme, background),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Basics on Inclusive </a:t>
            </a:r>
            <a:r>
              <a:rPr lang="en-US" sz="2000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Research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17 April at 9-16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Qualitative Research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     Participatory methods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    Interview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18 April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At 9 o`clock:  Orientation to the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fie</a:t>
            </a:r>
            <a:r>
              <a:rPr lang="cs-CZ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US" sz="200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 (starting at the university, after which we will go in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small groups to do the field work)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19 April  at 9-16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Summaries and presentations of the field work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 April  at 8-10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did I learn? Feedback of the week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2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70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mk_kuvallinen_mallipohja_2014">
  <a:themeElements>
    <a:clrScheme name="JAMKin väriteema">
      <a:dk1>
        <a:sysClr val="windowText" lastClr="000000"/>
      </a:dk1>
      <a:lt1>
        <a:sysClr val="window" lastClr="FFFFFF"/>
      </a:lt1>
      <a:dk2>
        <a:srgbClr val="005A8C"/>
      </a:dk2>
      <a:lt2>
        <a:srgbClr val="EEECE1"/>
      </a:lt2>
      <a:accent1>
        <a:srgbClr val="005A8C"/>
      </a:accent1>
      <a:accent2>
        <a:srgbClr val="77B800"/>
      </a:accent2>
      <a:accent3>
        <a:srgbClr val="D10074"/>
      </a:accent3>
      <a:accent4>
        <a:srgbClr val="747679"/>
      </a:accent4>
      <a:accent5>
        <a:srgbClr val="00AECB"/>
      </a:accent5>
      <a:accent6>
        <a:srgbClr val="C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AMK sininen diapohja">
  <a:themeElements>
    <a:clrScheme name="JAMK väriteema">
      <a:dk1>
        <a:sysClr val="windowText" lastClr="000000"/>
      </a:dk1>
      <a:lt1>
        <a:sysClr val="window" lastClr="FFFFFF"/>
      </a:lt1>
      <a:dk2>
        <a:srgbClr val="00497D"/>
      </a:dk2>
      <a:lt2>
        <a:srgbClr val="FFFFFF"/>
      </a:lt2>
      <a:accent1>
        <a:srgbClr val="0D3A4D"/>
      </a:accent1>
      <a:accent2>
        <a:srgbClr val="DE007B"/>
      </a:accent2>
      <a:accent3>
        <a:srgbClr val="80BD26"/>
      </a:accent3>
      <a:accent4>
        <a:srgbClr val="00A9C2"/>
      </a:accent4>
      <a:accent5>
        <a:srgbClr val="4BACC6"/>
      </a:accent5>
      <a:accent6>
        <a:srgbClr val="F79646"/>
      </a:accent6>
      <a:hlink>
        <a:srgbClr val="00A9C2"/>
      </a:hlink>
      <a:folHlink>
        <a:srgbClr val="7879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jamk_kuvallinen_mallipohja_2014</Template>
  <TotalTime>51</TotalTime>
  <Words>147</Words>
  <Application>Microsoft Office PowerPoint</Application>
  <PresentationFormat>Širokoúhlá obrazovka</PresentationFormat>
  <Paragraphs>57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jamk_kuvallinen_mallipohja_2014</vt:lpstr>
      <vt:lpstr>JAMK sininen diapohja</vt:lpstr>
      <vt:lpstr>Welcome!</vt:lpstr>
      <vt:lpstr>Readings</vt:lpstr>
      <vt:lpstr>Empowering interview Listening to people – participatory methods in special needs education. Interview as an example   </vt:lpstr>
      <vt:lpstr>  </vt:lpstr>
      <vt:lpstr>Timetable</vt:lpstr>
    </vt:vector>
  </TitlesOfParts>
  <Company>JAMK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interview Listening to people – participatory methods in special needs education. Interview as an example</dc:title>
  <dc:creator>Hirvonen Maija</dc:creator>
  <cp:lastModifiedBy>Prochazkova</cp:lastModifiedBy>
  <cp:revision>9</cp:revision>
  <dcterms:created xsi:type="dcterms:W3CDTF">2014-01-08T14:19:03Z</dcterms:created>
  <dcterms:modified xsi:type="dcterms:W3CDTF">2018-03-19T08:16:43Z</dcterms:modified>
</cp:coreProperties>
</file>