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64" r:id="rId3"/>
    <p:sldId id="263" r:id="rId4"/>
    <p:sldId id="259" r:id="rId5"/>
    <p:sldId id="257" r:id="rId6"/>
    <p:sldId id="260" r:id="rId7"/>
    <p:sldId id="258" r:id="rId8"/>
    <p:sldId id="262" r:id="rId9"/>
    <p:sldId id="268" r:id="rId10"/>
    <p:sldId id="267" r:id="rId11"/>
    <p:sldId id="261" r:id="rId12"/>
    <p:sldId id="265" r:id="rId13"/>
    <p:sldId id="266" r:id="rId1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90" autoAdjust="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D18870-F007-4DFF-A75B-A535E8F8A2BF}" type="datetimeFigureOut">
              <a:rPr lang="cs-CZ" smtClean="0"/>
              <a:t>20.03.2018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BB79FD-8E8F-4BC0-A8C4-2FE65F7AE0A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854953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B79FD-8E8F-4BC0-A8C4-2FE65F7AE0A6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265989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B79FD-8E8F-4BC0-A8C4-2FE65F7AE0A6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428648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359E-D760-49C3-9629-0B3AB97F031B}" type="datetimeFigureOut">
              <a:rPr lang="cs-CZ" smtClean="0"/>
              <a:t>20.03.2018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4EE7B-17F0-47E5-BA3D-F1824F0CBC4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88490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359E-D760-49C3-9629-0B3AB97F031B}" type="datetimeFigureOut">
              <a:rPr lang="cs-CZ" smtClean="0"/>
              <a:t>20.03.2018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4EE7B-17F0-47E5-BA3D-F1824F0CBC4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983934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359E-D760-49C3-9629-0B3AB97F031B}" type="datetimeFigureOut">
              <a:rPr lang="cs-CZ" smtClean="0"/>
              <a:t>20.03.2018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4EE7B-17F0-47E5-BA3D-F1824F0CBC4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50282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359E-D760-49C3-9629-0B3AB97F031B}" type="datetimeFigureOut">
              <a:rPr lang="cs-CZ" smtClean="0"/>
              <a:t>20.03.2018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4EE7B-17F0-47E5-BA3D-F1824F0CBC4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13504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359E-D760-49C3-9629-0B3AB97F031B}" type="datetimeFigureOut">
              <a:rPr lang="cs-CZ" smtClean="0"/>
              <a:t>20.03.2018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4EE7B-17F0-47E5-BA3D-F1824F0CBC4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303119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359E-D760-49C3-9629-0B3AB97F031B}" type="datetimeFigureOut">
              <a:rPr lang="cs-CZ" smtClean="0"/>
              <a:t>20.03.2018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4EE7B-17F0-47E5-BA3D-F1824F0CBC4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660041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359E-D760-49C3-9629-0B3AB97F031B}" type="datetimeFigureOut">
              <a:rPr lang="cs-CZ" smtClean="0"/>
              <a:t>20.03.2018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4EE7B-17F0-47E5-BA3D-F1824F0CBC4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7106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359E-D760-49C3-9629-0B3AB97F031B}" type="datetimeFigureOut">
              <a:rPr lang="cs-CZ" smtClean="0"/>
              <a:t>20.03.2018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4EE7B-17F0-47E5-BA3D-F1824F0CBC4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45896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359E-D760-49C3-9629-0B3AB97F031B}" type="datetimeFigureOut">
              <a:rPr lang="cs-CZ" smtClean="0"/>
              <a:t>20.03.2018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4EE7B-17F0-47E5-BA3D-F1824F0CBC4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1108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359E-D760-49C3-9629-0B3AB97F031B}" type="datetimeFigureOut">
              <a:rPr lang="cs-CZ" smtClean="0"/>
              <a:t>20.03.2018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4EE7B-17F0-47E5-BA3D-F1824F0CBC4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351048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359E-D760-49C3-9629-0B3AB97F031B}" type="datetimeFigureOut">
              <a:rPr lang="cs-CZ" smtClean="0"/>
              <a:t>20.03.2018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4EE7B-17F0-47E5-BA3D-F1824F0CBC4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253905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6E359E-D760-49C3-9629-0B3AB97F031B}" type="datetimeFigureOut">
              <a:rPr lang="cs-CZ" smtClean="0"/>
              <a:t>20.03.2018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F4EE7B-17F0-47E5-BA3D-F1824F0CBC4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29186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Sociální psychologie pro učitele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PhDr. Kateřina Bartošová, Ph.D.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44827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Požadavky na ukončení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Test </a:t>
            </a:r>
          </a:p>
          <a:p>
            <a:r>
              <a:rPr lang="cs-CZ" dirty="0" smtClean="0"/>
              <a:t>20 otázek </a:t>
            </a:r>
          </a:p>
          <a:p>
            <a:r>
              <a:rPr lang="cs-CZ" dirty="0" err="1"/>
              <a:t>a</a:t>
            </a:r>
            <a:r>
              <a:rPr lang="cs-CZ" dirty="0" err="1" smtClean="0"/>
              <a:t>,b,c,d</a:t>
            </a:r>
            <a:endParaRPr lang="cs-CZ" dirty="0" smtClean="0"/>
          </a:p>
          <a:p>
            <a:r>
              <a:rPr lang="cs-CZ" dirty="0" smtClean="0"/>
              <a:t>75%</a:t>
            </a:r>
          </a:p>
          <a:p>
            <a:r>
              <a:rPr lang="cs-CZ" dirty="0" err="1" smtClean="0"/>
              <a:t>N.Hayesová</a:t>
            </a:r>
            <a:r>
              <a:rPr lang="cs-CZ" dirty="0" smtClean="0"/>
              <a:t>, Základy sociální psychologie + </a:t>
            </a:r>
            <a:r>
              <a:rPr lang="cs-CZ" dirty="0" smtClean="0"/>
              <a:t>doplňující materiály ve studijních materiálech s </a:t>
            </a:r>
            <a:r>
              <a:rPr lang="cs-CZ" dirty="0" err="1" smtClean="0"/>
              <a:t>Isu</a:t>
            </a:r>
            <a:r>
              <a:rPr lang="cs-CZ" dirty="0" smtClean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102266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Vnímání reality - dotaz 2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 algn="ctr">
              <a:buNone/>
            </a:pPr>
            <a:r>
              <a:rPr lang="cs-CZ" sz="3600" dirty="0" smtClean="0"/>
              <a:t>Co všechno ovlivňuje naše vnímání sociální situace ? </a:t>
            </a:r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889990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cs-CZ" dirty="0" smtClean="0"/>
          </a:p>
          <a:p>
            <a:pPr marL="0" indent="0" algn="ctr">
              <a:buNone/>
            </a:pPr>
            <a:endParaRPr lang="cs-CZ" dirty="0"/>
          </a:p>
          <a:p>
            <a:pPr marL="0" indent="0" algn="ctr">
              <a:buNone/>
            </a:pPr>
            <a:r>
              <a:rPr lang="cs-CZ" sz="6000" dirty="0" smtClean="0"/>
              <a:t>Video </a:t>
            </a:r>
            <a:endParaRPr lang="cs-CZ" sz="6000" dirty="0"/>
          </a:p>
        </p:txBody>
      </p:sp>
    </p:spTree>
    <p:extLst>
      <p:ext uri="{BB962C8B-B14F-4D97-AF65-F5344CB8AC3E}">
        <p14:creationId xmlns:p14="http://schemas.microsoft.com/office/powerpoint/2010/main" val="154734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Gestalt</a:t>
            </a:r>
            <a:r>
              <a:rPr lang="cs-CZ" dirty="0" smtClean="0"/>
              <a:t> psychologie </a:t>
            </a:r>
          </a:p>
          <a:p>
            <a:pPr marL="0" indent="0">
              <a:buNone/>
            </a:pPr>
            <a:r>
              <a:rPr lang="cs-CZ" dirty="0" err="1" smtClean="0"/>
              <a:t>Wertheimer</a:t>
            </a:r>
            <a:r>
              <a:rPr lang="cs-CZ" dirty="0" smtClean="0"/>
              <a:t>, </a:t>
            </a:r>
            <a:r>
              <a:rPr lang="cs-CZ" dirty="0" err="1" smtClean="0"/>
              <a:t>Koffka</a:t>
            </a:r>
            <a:r>
              <a:rPr lang="cs-CZ" dirty="0" smtClean="0"/>
              <a:t>, </a:t>
            </a:r>
            <a:r>
              <a:rPr lang="cs-CZ" dirty="0" err="1" smtClean="0"/>
              <a:t>Kohler</a:t>
            </a:r>
            <a:endParaRPr lang="cs-CZ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7540" y="1916113"/>
            <a:ext cx="2968916" cy="41771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996952"/>
            <a:ext cx="3312368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1665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Dotaz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smtClean="0"/>
              <a:t> 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sz="3600" dirty="0" smtClean="0"/>
              <a:t>Co se stane  s dítětem, žijícím mimo společnost? </a:t>
            </a:r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1617999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Vlčí děti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Viktor z </a:t>
            </a:r>
            <a:r>
              <a:rPr lang="cs-CZ" dirty="0" err="1" smtClean="0"/>
              <a:t>Aveyronu</a:t>
            </a:r>
            <a:r>
              <a:rPr lang="cs-CZ" dirty="0" smtClean="0"/>
              <a:t> (1800) 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</a:t>
            </a:r>
          </a:p>
          <a:p>
            <a:pPr marL="0" indent="0">
              <a:buNone/>
            </a:pPr>
            <a:r>
              <a:rPr lang="cs-CZ" sz="2400" dirty="0"/>
              <a:t> </a:t>
            </a:r>
            <a:r>
              <a:rPr lang="cs-CZ" sz="2400" dirty="0" smtClean="0"/>
              <a:t>    </a:t>
            </a:r>
            <a:r>
              <a:rPr lang="cs-CZ" sz="2400" dirty="0" err="1" smtClean="0"/>
              <a:t>Pierre</a:t>
            </a:r>
            <a:r>
              <a:rPr lang="cs-CZ" sz="2400" dirty="0" smtClean="0"/>
              <a:t> Joseph </a:t>
            </a:r>
            <a:r>
              <a:rPr lang="cs-CZ" sz="2400" dirty="0" err="1" smtClean="0"/>
              <a:t>Bonnaterre</a:t>
            </a:r>
            <a:r>
              <a:rPr lang="cs-CZ" sz="2400" dirty="0" smtClean="0"/>
              <a:t>, Philippe </a:t>
            </a:r>
            <a:r>
              <a:rPr lang="cs-CZ" sz="2400" dirty="0" err="1" smtClean="0"/>
              <a:t>Pinel</a:t>
            </a:r>
            <a:r>
              <a:rPr lang="cs-CZ" sz="2400" dirty="0" smtClean="0"/>
              <a:t>, </a:t>
            </a:r>
          </a:p>
          <a:p>
            <a:pPr marL="0" indent="0">
              <a:buNone/>
            </a:pPr>
            <a:r>
              <a:rPr lang="cs-CZ" sz="2400" dirty="0" smtClean="0"/>
              <a:t>     Jean  </a:t>
            </a:r>
            <a:r>
              <a:rPr lang="cs-CZ" sz="2400" dirty="0" err="1" smtClean="0"/>
              <a:t>Marc</a:t>
            </a:r>
            <a:r>
              <a:rPr lang="cs-CZ" sz="2400" dirty="0" smtClean="0"/>
              <a:t> </a:t>
            </a:r>
            <a:r>
              <a:rPr lang="cs-CZ" sz="2400" dirty="0" err="1" smtClean="0"/>
              <a:t>Gaspard</a:t>
            </a:r>
            <a:r>
              <a:rPr lang="cs-CZ" sz="2400" dirty="0"/>
              <a:t> </a:t>
            </a:r>
            <a:r>
              <a:rPr lang="cs-CZ" sz="2400" dirty="0" err="1" smtClean="0"/>
              <a:t>Itard</a:t>
            </a:r>
            <a:endParaRPr lang="cs-CZ" sz="2400" dirty="0" smtClean="0"/>
          </a:p>
          <a:p>
            <a:pPr marL="0" indent="0" algn="ctr">
              <a:buNone/>
            </a:pPr>
            <a:endParaRPr lang="cs-CZ" sz="2400" dirty="0" smtClean="0"/>
          </a:p>
          <a:p>
            <a:pPr marL="0" indent="0" algn="ctr">
              <a:buNone/>
            </a:pPr>
            <a:endParaRPr lang="cs-CZ" dirty="0"/>
          </a:p>
          <a:p>
            <a:pPr marL="0" indent="0" algn="ctr">
              <a:buNone/>
            </a:pPr>
            <a:r>
              <a:rPr lang="fr-FR" dirty="0" smtClean="0"/>
              <a:t>l'Enfant Sauvage (1970) François Truffaut</a:t>
            </a:r>
            <a:endParaRPr lang="cs-CZ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748348"/>
            <a:ext cx="1619250" cy="272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4908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8397526" cy="583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8639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Co je to sociální psychologie?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cs-CZ" dirty="0" smtClean="0"/>
              <a:t>Sociální psychologie </a:t>
            </a:r>
          </a:p>
          <a:p>
            <a:pPr marL="0" indent="0" algn="just">
              <a:buNone/>
            </a:pPr>
            <a:r>
              <a:rPr lang="cs-CZ" dirty="0" smtClean="0"/>
              <a:t>si klade za cíl porozumět </a:t>
            </a:r>
          </a:p>
          <a:p>
            <a:pPr marL="0" indent="0" algn="just">
              <a:buNone/>
            </a:pPr>
            <a:r>
              <a:rPr lang="cs-CZ" dirty="0" smtClean="0"/>
              <a:t>tomu, jak jsou myšlenky, </a:t>
            </a:r>
          </a:p>
          <a:p>
            <a:pPr marL="0" indent="0" algn="just">
              <a:buNone/>
            </a:pPr>
            <a:r>
              <a:rPr lang="cs-CZ" dirty="0" smtClean="0"/>
              <a:t>city a chování jedinců </a:t>
            </a:r>
          </a:p>
          <a:p>
            <a:pPr marL="0" indent="0" algn="just">
              <a:buNone/>
            </a:pPr>
            <a:r>
              <a:rPr lang="cs-CZ" dirty="0" smtClean="0"/>
              <a:t>ovlivňovány aktuální, </a:t>
            </a:r>
          </a:p>
          <a:p>
            <a:pPr marL="0" indent="0" algn="just">
              <a:buNone/>
            </a:pPr>
            <a:r>
              <a:rPr lang="cs-CZ" dirty="0" smtClean="0"/>
              <a:t>představovanou nebo </a:t>
            </a:r>
          </a:p>
          <a:p>
            <a:pPr marL="0" indent="0" algn="just">
              <a:buNone/>
            </a:pPr>
            <a:r>
              <a:rPr lang="cs-CZ" dirty="0" smtClean="0"/>
              <a:t>naznačovanou přítomností jiných (</a:t>
            </a:r>
            <a:r>
              <a:rPr lang="cs-CZ" dirty="0" err="1" smtClean="0"/>
              <a:t>Allport</a:t>
            </a:r>
            <a:r>
              <a:rPr lang="cs-CZ" dirty="0" smtClean="0"/>
              <a:t>, 1935) </a:t>
            </a:r>
            <a:endParaRPr lang="cs-CZ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700808"/>
            <a:ext cx="3238500" cy="306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1238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Předmět sociální psychologie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cs-CZ" dirty="0" smtClean="0"/>
              <a:t>Základní psychologická disciplína, která se snaží najít obecné mechanismy poznávání, chování a prožívání, které jsou determinovány sociálním kontextem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Předmětem zkoumání je: </a:t>
            </a:r>
          </a:p>
          <a:p>
            <a:r>
              <a:rPr lang="cs-CZ" dirty="0" smtClean="0"/>
              <a:t>1. jedinec – jeho prožívání a chování ovlivňované i  ovlivňující okolí</a:t>
            </a:r>
          </a:p>
          <a:p>
            <a:r>
              <a:rPr lang="cs-CZ" dirty="0" smtClean="0"/>
              <a:t>2. sociální interakce  </a:t>
            </a:r>
          </a:p>
          <a:p>
            <a:r>
              <a:rPr lang="cs-CZ" dirty="0"/>
              <a:t>3</a:t>
            </a:r>
            <a:r>
              <a:rPr lang="cs-CZ" dirty="0" smtClean="0"/>
              <a:t>. socializace a individuace osobnosti</a:t>
            </a:r>
          </a:p>
          <a:p>
            <a:r>
              <a:rPr lang="cs-CZ" dirty="0" smtClean="0"/>
              <a:t>4. malá sociální skupina</a:t>
            </a:r>
          </a:p>
          <a:p>
            <a:r>
              <a:rPr lang="cs-CZ" dirty="0" smtClean="0"/>
              <a:t>5. člověk v kontextu makrosociálních celků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09109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Aneb jednoduše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Dimenze intrapersonální 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</a:t>
            </a:r>
            <a:r>
              <a:rPr lang="cs-CZ" sz="2400" dirty="0" smtClean="0"/>
              <a:t>(změny uvnitř člověka v důsledku tlaku společnosti)  </a:t>
            </a:r>
          </a:p>
          <a:p>
            <a:pPr marL="0" indent="0">
              <a:buNone/>
            </a:pPr>
            <a:endParaRPr lang="cs-CZ" sz="2400" dirty="0" smtClean="0"/>
          </a:p>
          <a:p>
            <a:r>
              <a:rPr lang="cs-CZ" dirty="0" smtClean="0"/>
              <a:t>Dimenze interpersonální 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</a:t>
            </a:r>
            <a:r>
              <a:rPr lang="cs-CZ" sz="2400" dirty="0" smtClean="0"/>
              <a:t>(mezilidské vztahy, </a:t>
            </a:r>
            <a:r>
              <a:rPr lang="cs-CZ" sz="2400" dirty="0" err="1" smtClean="0"/>
              <a:t>mikroskupina</a:t>
            </a:r>
            <a:r>
              <a:rPr lang="cs-CZ" sz="2400" dirty="0" smtClean="0"/>
              <a:t>, média, atd.)</a:t>
            </a:r>
          </a:p>
          <a:p>
            <a:pPr marL="0" indent="0">
              <a:buNone/>
            </a:pPr>
            <a:endParaRPr lang="cs-CZ" sz="2400" dirty="0" smtClean="0"/>
          </a:p>
          <a:p>
            <a:r>
              <a:rPr lang="cs-CZ" dirty="0" smtClean="0"/>
              <a:t>Dimenze společenská </a:t>
            </a:r>
          </a:p>
          <a:p>
            <a:pPr marL="0" indent="0">
              <a:buNone/>
            </a:pPr>
            <a:r>
              <a:rPr lang="cs-CZ" sz="2400" dirty="0"/>
              <a:t> </a:t>
            </a:r>
            <a:r>
              <a:rPr lang="cs-CZ" sz="2400" dirty="0" smtClean="0"/>
              <a:t>   (produkty společenského života - tradice,  normy, atd.) 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234827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Plán jaro 2016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dirty="0" smtClean="0"/>
              <a:t>22.2 Úvod do sociální psychologie + percepce sociální reality </a:t>
            </a:r>
          </a:p>
          <a:p>
            <a:r>
              <a:rPr lang="cs-CZ" dirty="0" smtClean="0"/>
              <a:t>29.2 </a:t>
            </a:r>
            <a:r>
              <a:rPr lang="cs-CZ" dirty="0" err="1" smtClean="0"/>
              <a:t>Atribuce</a:t>
            </a:r>
            <a:r>
              <a:rPr lang="cs-CZ" dirty="0" smtClean="0"/>
              <a:t> + odložení uspokojení (</a:t>
            </a:r>
            <a:r>
              <a:rPr lang="cs-CZ" dirty="0" err="1" smtClean="0"/>
              <a:t>Mischel</a:t>
            </a:r>
            <a:r>
              <a:rPr lang="cs-CZ" dirty="0" smtClean="0"/>
              <a:t>)  </a:t>
            </a:r>
          </a:p>
          <a:p>
            <a:r>
              <a:rPr lang="cs-CZ" dirty="0" smtClean="0"/>
              <a:t>7.3 Interpersonální komunikace</a:t>
            </a:r>
          </a:p>
          <a:p>
            <a:r>
              <a:rPr lang="cs-CZ" dirty="0" smtClean="0"/>
              <a:t>14.3 Asertivita </a:t>
            </a:r>
          </a:p>
          <a:p>
            <a:r>
              <a:rPr lang="cs-CZ" dirty="0" smtClean="0"/>
              <a:t>21.3 Konformita (</a:t>
            </a:r>
            <a:r>
              <a:rPr lang="cs-CZ" dirty="0" err="1" smtClean="0"/>
              <a:t>Scheriff</a:t>
            </a:r>
            <a:r>
              <a:rPr lang="cs-CZ" dirty="0" smtClean="0"/>
              <a:t>, </a:t>
            </a:r>
            <a:r>
              <a:rPr lang="cs-CZ" dirty="0" err="1" smtClean="0"/>
              <a:t>Asch</a:t>
            </a:r>
            <a:r>
              <a:rPr lang="cs-CZ" dirty="0" smtClean="0"/>
              <a:t>, </a:t>
            </a:r>
            <a:r>
              <a:rPr lang="cs-CZ" dirty="0" err="1" smtClean="0"/>
              <a:t>Milgram</a:t>
            </a:r>
            <a:r>
              <a:rPr lang="cs-CZ" dirty="0" smtClean="0"/>
              <a:t>) </a:t>
            </a:r>
          </a:p>
          <a:p>
            <a:r>
              <a:rPr lang="cs-CZ" dirty="0" smtClean="0">
                <a:solidFill>
                  <a:srgbClr val="FF0000"/>
                </a:solidFill>
              </a:rPr>
              <a:t>28.3 Velikonoční pondělí </a:t>
            </a:r>
          </a:p>
          <a:p>
            <a:r>
              <a:rPr lang="cs-CZ" dirty="0" smtClean="0"/>
              <a:t>4.4 Kognitivní disonance ( </a:t>
            </a:r>
            <a:r>
              <a:rPr lang="cs-CZ" dirty="0" err="1" smtClean="0"/>
              <a:t>Festinger</a:t>
            </a:r>
            <a:r>
              <a:rPr lang="cs-CZ" dirty="0" smtClean="0"/>
              <a:t>) </a:t>
            </a:r>
          </a:p>
          <a:p>
            <a:r>
              <a:rPr lang="cs-CZ" dirty="0" smtClean="0"/>
              <a:t>11.4 Malá sociální skupina </a:t>
            </a:r>
          </a:p>
          <a:p>
            <a:r>
              <a:rPr lang="cs-CZ" dirty="0" smtClean="0"/>
              <a:t>18.4 Difuze odpovědnosti (John </a:t>
            </a:r>
            <a:r>
              <a:rPr lang="cs-CZ" dirty="0" err="1" smtClean="0"/>
              <a:t>Darley</a:t>
            </a:r>
            <a:r>
              <a:rPr lang="cs-CZ" dirty="0" smtClean="0"/>
              <a:t>, </a:t>
            </a:r>
            <a:r>
              <a:rPr lang="cs-CZ" dirty="0" err="1" smtClean="0"/>
              <a:t>Bibb</a:t>
            </a:r>
            <a:r>
              <a:rPr lang="cs-CZ" dirty="0" smtClean="0"/>
              <a:t> </a:t>
            </a:r>
            <a:r>
              <a:rPr lang="cs-CZ" dirty="0" err="1" smtClean="0"/>
              <a:t>Latané</a:t>
            </a:r>
            <a:r>
              <a:rPr lang="cs-CZ" dirty="0" smtClean="0"/>
              <a:t>) </a:t>
            </a:r>
          </a:p>
          <a:p>
            <a:r>
              <a:rPr lang="cs-CZ" dirty="0" smtClean="0"/>
              <a:t>25.4 </a:t>
            </a:r>
            <a:r>
              <a:rPr lang="cs-CZ" dirty="0"/>
              <a:t>Agresivita x altruismus, </a:t>
            </a:r>
            <a:r>
              <a:rPr lang="cs-CZ" dirty="0" err="1"/>
              <a:t>resilience</a:t>
            </a:r>
            <a:r>
              <a:rPr lang="cs-CZ" dirty="0"/>
              <a:t> </a:t>
            </a:r>
            <a:endParaRPr lang="cs-CZ" dirty="0" smtClean="0"/>
          </a:p>
          <a:p>
            <a:r>
              <a:rPr lang="cs-CZ" dirty="0"/>
              <a:t>2.5  </a:t>
            </a:r>
            <a:r>
              <a:rPr lang="cs-CZ" dirty="0" err="1"/>
              <a:t>Sociometrie</a:t>
            </a:r>
            <a:r>
              <a:rPr lang="cs-CZ" dirty="0"/>
              <a:t> ve </a:t>
            </a:r>
            <a:r>
              <a:rPr lang="cs-CZ" dirty="0" smtClean="0"/>
              <a:t>skupině</a:t>
            </a:r>
          </a:p>
          <a:p>
            <a:r>
              <a:rPr lang="cs-CZ" dirty="0" smtClean="0"/>
              <a:t>9.5  praxe, výuka není </a:t>
            </a:r>
          </a:p>
          <a:p>
            <a:r>
              <a:rPr lang="cs-CZ" dirty="0" smtClean="0"/>
              <a:t>16.5 praxe, výuka není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89283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Semináře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22.2 + 29.2 Sociální percepce, chyby v sociální percepci. </a:t>
            </a:r>
          </a:p>
          <a:p>
            <a:r>
              <a:rPr lang="cs-CZ" dirty="0" smtClean="0"/>
              <a:t>7.3 + 14.3 Interpersonální komunikace + asertivita</a:t>
            </a:r>
          </a:p>
          <a:p>
            <a:r>
              <a:rPr lang="cs-CZ" dirty="0" smtClean="0"/>
              <a:t>21.3 + 11.4 Sebepojetí, </a:t>
            </a:r>
            <a:r>
              <a:rPr lang="cs-CZ" dirty="0" err="1" smtClean="0"/>
              <a:t>attachment</a:t>
            </a:r>
            <a:r>
              <a:rPr lang="cs-CZ" dirty="0" smtClean="0"/>
              <a:t> </a:t>
            </a:r>
          </a:p>
          <a:p>
            <a:r>
              <a:rPr lang="cs-CZ" dirty="0"/>
              <a:t>4</a:t>
            </a:r>
            <a:r>
              <a:rPr lang="cs-CZ" dirty="0" smtClean="0"/>
              <a:t>.4 + 25.4 Skupinová efektivita </a:t>
            </a:r>
          </a:p>
          <a:p>
            <a:r>
              <a:rPr lang="cs-CZ" dirty="0" smtClean="0"/>
              <a:t>18.4 – společný seminář, pro obě skupiny, dobrovolný (možnost nahrazení docházky, prostor pro dotazy všeho typu).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7501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</TotalTime>
  <Words>362</Words>
  <Application>Microsoft Office PowerPoint</Application>
  <PresentationFormat>Předvádění na obrazovce (4:3)</PresentationFormat>
  <Paragraphs>77</Paragraphs>
  <Slides>13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6" baseType="lpstr">
      <vt:lpstr>Arial</vt:lpstr>
      <vt:lpstr>Calibri</vt:lpstr>
      <vt:lpstr>Motiv systému Office</vt:lpstr>
      <vt:lpstr>Sociální psychologie pro učitele</vt:lpstr>
      <vt:lpstr>Dotaz</vt:lpstr>
      <vt:lpstr>Vlčí děti </vt:lpstr>
      <vt:lpstr>Prezentace aplikace PowerPoint</vt:lpstr>
      <vt:lpstr>Co je to sociální psychologie? </vt:lpstr>
      <vt:lpstr>Předmět sociální psychologie</vt:lpstr>
      <vt:lpstr>Aneb jednoduše</vt:lpstr>
      <vt:lpstr>Plán jaro 2016 </vt:lpstr>
      <vt:lpstr>Semináře </vt:lpstr>
      <vt:lpstr>Požadavky na ukončení </vt:lpstr>
      <vt:lpstr>Vnímání reality - dotaz 2 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Sociální psychologie pro učitele</dc:title>
  <dc:creator>uzivatel</dc:creator>
  <cp:lastModifiedBy>Bartosova</cp:lastModifiedBy>
  <cp:revision>14</cp:revision>
  <dcterms:created xsi:type="dcterms:W3CDTF">2016-02-22T05:07:05Z</dcterms:created>
  <dcterms:modified xsi:type="dcterms:W3CDTF">2018-03-20T10:43:50Z</dcterms:modified>
</cp:coreProperties>
</file>