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8" r:id="rId5"/>
    <p:sldId id="259" r:id="rId6"/>
    <p:sldId id="261" r:id="rId7"/>
    <p:sldId id="264" r:id="rId8"/>
    <p:sldId id="262" r:id="rId9"/>
    <p:sldId id="265" r:id="rId10"/>
    <p:sldId id="266" r:id="rId11"/>
    <p:sldId id="267" r:id="rId12"/>
    <p:sldId id="269" r:id="rId13"/>
    <p:sldId id="268" r:id="rId14"/>
    <p:sldId id="270" r:id="rId1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20" d="100"/>
          <a:sy n="120" d="100"/>
        </p:scale>
        <p:origin x="114" y="1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1593D-C911-4D97-82A1-08571AA5542C}" type="datetimeFigureOut">
              <a:rPr lang="cs-CZ" smtClean="0"/>
              <a:pPr/>
              <a:t>27. 2. 2018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489AF-F257-4211-A137-52A48C3E5F8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15647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1593D-C911-4D97-82A1-08571AA5542C}" type="datetimeFigureOut">
              <a:rPr lang="cs-CZ" smtClean="0"/>
              <a:pPr/>
              <a:t>27. 2. 2018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489AF-F257-4211-A137-52A48C3E5F8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15492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1593D-C911-4D97-82A1-08571AA5542C}" type="datetimeFigureOut">
              <a:rPr lang="cs-CZ" smtClean="0"/>
              <a:pPr/>
              <a:t>27. 2. 2018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489AF-F257-4211-A137-52A48C3E5F8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00466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1593D-C911-4D97-82A1-08571AA5542C}" type="datetimeFigureOut">
              <a:rPr lang="cs-CZ" smtClean="0"/>
              <a:pPr/>
              <a:t>27. 2. 2018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489AF-F257-4211-A137-52A48C3E5F8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06011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1593D-C911-4D97-82A1-08571AA5542C}" type="datetimeFigureOut">
              <a:rPr lang="cs-CZ" smtClean="0"/>
              <a:pPr/>
              <a:t>27. 2. 2018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489AF-F257-4211-A137-52A48C3E5F8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15679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1593D-C911-4D97-82A1-08571AA5542C}" type="datetimeFigureOut">
              <a:rPr lang="cs-CZ" smtClean="0"/>
              <a:pPr/>
              <a:t>27. 2. 2018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489AF-F257-4211-A137-52A48C3E5F8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18482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1593D-C911-4D97-82A1-08571AA5542C}" type="datetimeFigureOut">
              <a:rPr lang="cs-CZ" smtClean="0"/>
              <a:pPr/>
              <a:t>27. 2. 2018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489AF-F257-4211-A137-52A48C3E5F8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88924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1593D-C911-4D97-82A1-08571AA5542C}" type="datetimeFigureOut">
              <a:rPr lang="cs-CZ" smtClean="0"/>
              <a:pPr/>
              <a:t>27. 2. 2018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489AF-F257-4211-A137-52A48C3E5F8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91306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1593D-C911-4D97-82A1-08571AA5542C}" type="datetimeFigureOut">
              <a:rPr lang="cs-CZ" smtClean="0"/>
              <a:pPr/>
              <a:t>27. 2. 2018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489AF-F257-4211-A137-52A48C3E5F8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84361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1593D-C911-4D97-82A1-08571AA5542C}" type="datetimeFigureOut">
              <a:rPr lang="cs-CZ" smtClean="0"/>
              <a:pPr/>
              <a:t>27. 2. 2018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489AF-F257-4211-A137-52A48C3E5F8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74359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1593D-C911-4D97-82A1-08571AA5542C}" type="datetimeFigureOut">
              <a:rPr lang="cs-CZ" smtClean="0"/>
              <a:pPr/>
              <a:t>27. 2. 2018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489AF-F257-4211-A137-52A48C3E5F8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7794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C1593D-C911-4D97-82A1-08571AA5542C}" type="datetimeFigureOut">
              <a:rPr lang="cs-CZ" smtClean="0"/>
              <a:pPr/>
              <a:t>27. 2. 2018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6489AF-F257-4211-A137-52A48C3E5F8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4039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Škola bez poražených</a:t>
            </a:r>
            <a:br>
              <a:rPr lang="cs-CZ" dirty="0" smtClean="0"/>
            </a:br>
            <a:r>
              <a:rPr lang="cs-CZ" dirty="0" smtClean="0"/>
              <a:t>Thomas </a:t>
            </a:r>
            <a:r>
              <a:rPr lang="cs-CZ" dirty="0" err="1" smtClean="0"/>
              <a:t>Gordon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Jan Nehyba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44513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Metoda </a:t>
            </a:r>
            <a:r>
              <a:rPr lang="cs-CZ" dirty="0" smtClean="0"/>
              <a:t>II </a:t>
            </a:r>
            <a:r>
              <a:rPr lang="cs-CZ" dirty="0"/>
              <a:t>– Co o ní víme dle </a:t>
            </a:r>
            <a:r>
              <a:rPr lang="cs-CZ" dirty="0" err="1"/>
              <a:t>Gordona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dirty="0" smtClean="0"/>
              <a:t>Může to být </a:t>
            </a:r>
            <a:r>
              <a:rPr lang="cs-CZ" b="1" dirty="0" smtClean="0"/>
              <a:t>rychlý způsob vyřešení </a:t>
            </a:r>
            <a:r>
              <a:rPr lang="cs-CZ" dirty="0" smtClean="0"/>
              <a:t>konfliktu – člověk určité jednání ignoruje.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Nepřátelské pocity: Učitelé, kteří se často vzdávají, tak začnou </a:t>
            </a:r>
            <a:r>
              <a:rPr lang="cs-CZ" b="1" dirty="0" smtClean="0"/>
              <a:t>pociťovat averzi vůči žákům</a:t>
            </a:r>
            <a:r>
              <a:rPr lang="cs-CZ" dirty="0" smtClean="0"/>
              <a:t>. 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Ve vítězích(tedy žácích) může </a:t>
            </a:r>
            <a:r>
              <a:rPr lang="cs-CZ" b="1" dirty="0" smtClean="0"/>
              <a:t>kotvit sobeckost</a:t>
            </a:r>
            <a:r>
              <a:rPr lang="cs-CZ" dirty="0" smtClean="0"/>
              <a:t>, neochotu spolupracovat,…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Ve srovnání s metodou I </a:t>
            </a:r>
            <a:r>
              <a:rPr lang="cs-CZ" b="1" dirty="0" smtClean="0"/>
              <a:t>podporuje více spontánnost </a:t>
            </a:r>
            <a:r>
              <a:rPr lang="cs-CZ" dirty="0" smtClean="0"/>
              <a:t>a tvořivost – učitelé za to ale platí velkou daň.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Žáci </a:t>
            </a:r>
            <a:r>
              <a:rPr lang="cs-CZ" b="1" dirty="0" smtClean="0"/>
              <a:t>ztrácejí</a:t>
            </a:r>
            <a:r>
              <a:rPr lang="cs-CZ" dirty="0" smtClean="0"/>
              <a:t> vůči učiteli </a:t>
            </a:r>
            <a:r>
              <a:rPr lang="cs-CZ" b="1" dirty="0" smtClean="0"/>
              <a:t>respekt</a:t>
            </a:r>
            <a:r>
              <a:rPr lang="cs-CZ" dirty="0" smtClean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4124163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76519" y="365125"/>
            <a:ext cx="10515600" cy="1325563"/>
          </a:xfrm>
        </p:spPr>
        <p:txBody>
          <a:bodyPr/>
          <a:lstStyle/>
          <a:p>
            <a:r>
              <a:rPr lang="cs-CZ" dirty="0" smtClean="0"/>
              <a:t>Metoda III – „bez poražených“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6519" y="1493949"/>
            <a:ext cx="10877282" cy="5190186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Oscilace mezi metodou I a II je pro žáky matoucí!</a:t>
            </a:r>
          </a:p>
          <a:p>
            <a:r>
              <a:rPr lang="cs-CZ" dirty="0" smtClean="0"/>
              <a:t>Metoda I </a:t>
            </a:r>
            <a:r>
              <a:rPr lang="cs-CZ" dirty="0" err="1" smtClean="0"/>
              <a:t>i</a:t>
            </a:r>
            <a:r>
              <a:rPr lang="cs-CZ" dirty="0" smtClean="0"/>
              <a:t> II spoléhají na sílu. </a:t>
            </a:r>
          </a:p>
          <a:p>
            <a:r>
              <a:rPr lang="cs-CZ" dirty="0" smtClean="0"/>
              <a:t>Podstatou metody III je najít tvůrčí řešení, které umožní </a:t>
            </a:r>
            <a:br>
              <a:rPr lang="cs-CZ" dirty="0" smtClean="0"/>
            </a:br>
            <a:r>
              <a:rPr lang="cs-CZ" dirty="0" smtClean="0"/>
              <a:t>každému uspokojit své potřeby</a:t>
            </a:r>
          </a:p>
          <a:p>
            <a:pPr marL="0" indent="0">
              <a:buNone/>
            </a:pP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  <a:p>
            <a:pPr marL="514350" indent="-514350">
              <a:buFont typeface="+mj-lt"/>
              <a:buAutoNum type="arabicPeriod"/>
            </a:pPr>
            <a:r>
              <a:rPr lang="cs-CZ" b="1" dirty="0" smtClean="0"/>
              <a:t>Vymezit problém </a:t>
            </a:r>
            <a:r>
              <a:rPr lang="cs-CZ" dirty="0" smtClean="0"/>
              <a:t>– </a:t>
            </a:r>
            <a:r>
              <a:rPr lang="cs-CZ" i="1" dirty="0" smtClean="0"/>
              <a:t>jde o konflikt potřeb nikoliv řešení </a:t>
            </a:r>
            <a:r>
              <a:rPr lang="cs-CZ" dirty="0" smtClean="0"/>
              <a:t>(J. </a:t>
            </a:r>
            <a:r>
              <a:rPr lang="cs-CZ" dirty="0" err="1" smtClean="0"/>
              <a:t>Dewey</a:t>
            </a:r>
            <a:r>
              <a:rPr lang="cs-CZ" dirty="0" smtClean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 smtClean="0"/>
              <a:t>Vymyslet možná řešení </a:t>
            </a:r>
            <a:r>
              <a:rPr lang="cs-CZ" dirty="0" smtClean="0"/>
              <a:t>– nehodnoťte, zapisujte, stimulující otázky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 smtClean="0"/>
              <a:t>Posoudit návrhy </a:t>
            </a:r>
            <a:r>
              <a:rPr lang="cs-CZ" dirty="0" smtClean="0"/>
              <a:t>– </a:t>
            </a:r>
            <a:r>
              <a:rPr lang="cs-CZ" i="1" dirty="0" smtClean="0"/>
              <a:t>Kterému návrhu dáváte přednost?</a:t>
            </a:r>
            <a:r>
              <a:rPr lang="cs-CZ" dirty="0" smtClean="0"/>
              <a:t>, </a:t>
            </a:r>
            <a:r>
              <a:rPr lang="cs-CZ" dirty="0" err="1" smtClean="0"/>
              <a:t>facilitátor</a:t>
            </a:r>
            <a:r>
              <a:rPr lang="cs-CZ" dirty="0" smtClean="0"/>
              <a:t>, vyjadřujte se a používejte k tomu </a:t>
            </a:r>
            <a:r>
              <a:rPr lang="cs-CZ" dirty="0" err="1" smtClean="0"/>
              <a:t>já-sdělení</a:t>
            </a:r>
            <a:r>
              <a:rPr lang="cs-CZ" dirty="0" smtClean="0"/>
              <a:t>: Tenhle návrh je pro mě nepřijatelný, protože…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 smtClean="0"/>
              <a:t>Rozhodnout se </a:t>
            </a:r>
            <a:r>
              <a:rPr lang="cs-CZ" dirty="0" smtClean="0"/>
              <a:t>– nehlasujte, souhlasí s ním všichni, průzkum: </a:t>
            </a:r>
            <a:r>
              <a:rPr lang="cs-CZ" i="1" dirty="0" smtClean="0"/>
              <a:t>kdo je pro návrh ruku nahoru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 smtClean="0"/>
              <a:t>Určit , jak se rozhodnutí provede </a:t>
            </a:r>
            <a:r>
              <a:rPr lang="cs-CZ" dirty="0" smtClean="0"/>
              <a:t>– </a:t>
            </a:r>
            <a:r>
              <a:rPr lang="cs-CZ" i="1" dirty="0" smtClean="0"/>
              <a:t>Co potřebujeme, abychom mohli začít? </a:t>
            </a:r>
            <a:r>
              <a:rPr lang="cs-CZ" dirty="0" smtClean="0"/>
              <a:t>Rozpis: kdo co kdy udělá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 smtClean="0"/>
              <a:t>Zhodnotit úspěšnost řešení </a:t>
            </a:r>
            <a:r>
              <a:rPr lang="cs-CZ" dirty="0" smtClean="0"/>
              <a:t>– </a:t>
            </a:r>
            <a:r>
              <a:rPr lang="cs-CZ" i="1" dirty="0" smtClean="0"/>
              <a:t>Zbavili jste se problému? Nějaký posun?</a:t>
            </a:r>
            <a:endParaRPr lang="cs-CZ" i="1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65291" y="-14287"/>
            <a:ext cx="4181475" cy="3409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5105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Já-sdělení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Tři části:</a:t>
            </a:r>
          </a:p>
          <a:p>
            <a:r>
              <a:rPr lang="cs-CZ" dirty="0"/>
              <a:t>POPIS JEDNÁNÍ – fakta ne hodnocení</a:t>
            </a:r>
          </a:p>
          <a:p>
            <a:r>
              <a:rPr lang="cs-CZ" dirty="0"/>
              <a:t>DOPAD – sdělení, že žákovo jednání má neblahý dopad na učitel. Žáci si často neuvědomují, že mají svým jednáním vliv na druhé. </a:t>
            </a:r>
          </a:p>
          <a:p>
            <a:r>
              <a:rPr lang="cs-CZ" dirty="0"/>
              <a:t>POCIT – pocit, který je vyvolaný vzniklou situací.</a:t>
            </a:r>
          </a:p>
          <a:p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„</a:t>
            </a:r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Když </a:t>
            </a: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je tady takový hluk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[</a:t>
            </a:r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POPIS JEDNÁNÍ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</a:rPr>
              <a:t>]</a:t>
            </a:r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cs-CZ" dirty="0">
                <a:solidFill>
                  <a:schemeClr val="accent6">
                    <a:lumMod val="75000"/>
                  </a:schemeClr>
                </a:solidFill>
              </a:rPr>
              <a:t>zabere mi víc času vás látku naučit, musím s vámi stále opakovat a nepostupujeme dopředu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[</a:t>
            </a:r>
            <a:r>
              <a:rPr lang="cs-CZ" dirty="0">
                <a:solidFill>
                  <a:schemeClr val="accent6">
                    <a:lumMod val="75000"/>
                  </a:schemeClr>
                </a:solidFill>
              </a:rPr>
              <a:t>KONKRÉTNÍ DOPAD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]</a:t>
            </a:r>
            <a:r>
              <a:rPr lang="cs-CZ" dirty="0">
                <a:solidFill>
                  <a:schemeClr val="accent5"/>
                </a:solidFill>
              </a:rPr>
              <a:t>. Jsem z toho unavená, otrávená, a dělám si starosti, že nestihneme probrat všechno, co máme </a:t>
            </a:r>
            <a:r>
              <a:rPr lang="en-US" dirty="0">
                <a:solidFill>
                  <a:schemeClr val="accent5"/>
                </a:solidFill>
              </a:rPr>
              <a:t>[</a:t>
            </a:r>
            <a:r>
              <a:rPr lang="cs-CZ" dirty="0">
                <a:solidFill>
                  <a:schemeClr val="accent5"/>
                </a:solidFill>
              </a:rPr>
              <a:t>POCIT</a:t>
            </a:r>
            <a:r>
              <a:rPr lang="en-US" dirty="0">
                <a:solidFill>
                  <a:schemeClr val="accent5"/>
                </a:solidFill>
              </a:rPr>
              <a:t>]</a:t>
            </a:r>
            <a:r>
              <a:rPr lang="cs-CZ" dirty="0" smtClean="0">
                <a:solidFill>
                  <a:schemeClr val="accent5"/>
                </a:solidFill>
              </a:rPr>
              <a:t>.“</a:t>
            </a:r>
          </a:p>
          <a:p>
            <a:pPr>
              <a:buNone/>
            </a:pPr>
            <a:endParaRPr lang="cs-CZ" dirty="0">
              <a:solidFill>
                <a:schemeClr val="accent2">
                  <a:lumMod val="75000"/>
                </a:schemeClr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20004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Já-sdělení</a:t>
            </a:r>
            <a:r>
              <a:rPr lang="cs-CZ" dirty="0" smtClean="0"/>
              <a:t> a Ty-sdělení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Na </a:t>
            </a:r>
            <a:r>
              <a:rPr lang="cs-CZ" dirty="0" smtClean="0"/>
              <a:t>podlaze leží papíry…</a:t>
            </a:r>
          </a:p>
          <a:p>
            <a:r>
              <a:rPr lang="cs-CZ" dirty="0" smtClean="0"/>
              <a:t>Když </a:t>
            </a:r>
            <a:r>
              <a:rPr lang="cs-CZ" dirty="0" smtClean="0"/>
              <a:t>skáčeš z té vysoké zdi…</a:t>
            </a:r>
            <a:endParaRPr lang="cs-CZ" dirty="0" smtClean="0"/>
          </a:p>
          <a:p>
            <a:r>
              <a:rPr lang="cs-CZ" dirty="0" smtClean="0"/>
              <a:t>Když na hřišti strkáš do Honzíka…</a:t>
            </a:r>
          </a:p>
          <a:p>
            <a:r>
              <a:rPr lang="cs-CZ" dirty="0" smtClean="0"/>
              <a:t>Když je tady takový hluk…</a:t>
            </a:r>
          </a:p>
          <a:p>
            <a:r>
              <a:rPr lang="cs-CZ" dirty="0" smtClean="0"/>
              <a:t>Začínáme pozdě naši hodinu…</a:t>
            </a:r>
            <a:endParaRPr lang="cs-CZ" dirty="0" smtClean="0"/>
          </a:p>
          <a:p>
            <a:r>
              <a:rPr lang="cs-CZ" dirty="0" smtClean="0"/>
              <a:t>Vyrušuješ ve výuce…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/>
              <a:t>Přeformulujte Ty-sdělení </a:t>
            </a:r>
            <a:r>
              <a:rPr lang="cs-CZ" dirty="0" smtClean="0"/>
              <a:t>do </a:t>
            </a:r>
            <a:r>
              <a:rPr lang="cs-CZ" dirty="0" err="1" smtClean="0"/>
              <a:t>Já-sdělení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639215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2E75B5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2E75B5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5B9BD5"/>
                                      </p:to>
                                    </p:animClr>
                                    <p:animClr clrSpc="rgb" dir="cw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B9BD5"/>
                                      </p:to>
                                    </p:animClr>
                                    <p:set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5B9BD5"/>
                                      </p:to>
                                    </p:animClr>
                                    <p:animClr clrSpc="rgb" dir="cw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B9BD5"/>
                                      </p:to>
                                    </p:animClr>
                                    <p:set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Vlastní </a:t>
            </a:r>
            <a:r>
              <a:rPr lang="cs-CZ" dirty="0" err="1" smtClean="0"/>
              <a:t>já-sdělení</a:t>
            </a:r>
            <a:r>
              <a:rPr lang="cs-CZ" dirty="0" smtClean="0"/>
              <a:t>…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arenR"/>
            </a:pPr>
            <a:r>
              <a:rPr lang="cs-CZ" dirty="0" smtClean="0"/>
              <a:t>Najděte si nějakou problematickou situaci, která se vám stala…</a:t>
            </a:r>
          </a:p>
          <a:p>
            <a:pPr marL="514350" indent="-514350">
              <a:buAutoNum type="arabicParenR"/>
            </a:pPr>
            <a:r>
              <a:rPr lang="cs-CZ" dirty="0" smtClean="0"/>
              <a:t>Formulujte si vlastní </a:t>
            </a:r>
            <a:r>
              <a:rPr lang="cs-CZ" dirty="0" err="1" smtClean="0"/>
              <a:t>já-sdělení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1630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Thomas Gordon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96532" y="2688508"/>
            <a:ext cx="9877023" cy="5032375"/>
          </a:xfrm>
        </p:spPr>
        <p:txBody>
          <a:bodyPr>
            <a:normAutofit/>
          </a:bodyPr>
          <a:lstStyle/>
          <a:p>
            <a:r>
              <a:rPr lang="en-US" dirty="0"/>
              <a:t> </a:t>
            </a:r>
            <a:r>
              <a:rPr lang="en-US" dirty="0" smtClean="0"/>
              <a:t>(1918 </a:t>
            </a:r>
            <a:r>
              <a:rPr lang="en-US" dirty="0"/>
              <a:t>– </a:t>
            </a:r>
            <a:r>
              <a:rPr lang="en-US" dirty="0" smtClean="0"/>
              <a:t>2002</a:t>
            </a:r>
            <a:r>
              <a:rPr lang="en-US" dirty="0"/>
              <a:t>) </a:t>
            </a:r>
            <a:r>
              <a:rPr lang="cs-CZ" dirty="0" smtClean="0"/>
              <a:t>byl americkým klinickým psychologem a kolegou Carla </a:t>
            </a:r>
            <a:r>
              <a:rPr lang="cs-CZ" dirty="0" err="1" smtClean="0"/>
              <a:t>Rogerse</a:t>
            </a:r>
            <a:r>
              <a:rPr lang="en-US" dirty="0"/>
              <a:t> </a:t>
            </a:r>
            <a:endParaRPr lang="cs-CZ" dirty="0" smtClean="0"/>
          </a:p>
          <a:p>
            <a:r>
              <a:rPr lang="cs-CZ" dirty="0" smtClean="0"/>
              <a:t>Je znám jako jeden z prvních, který se zabýval výukou komunikačních dovedností a řešení konfliktů pro rodiče, učitele, děti,…</a:t>
            </a:r>
            <a:r>
              <a:rPr lang="en-US" dirty="0"/>
              <a:t> </a:t>
            </a:r>
            <a:endParaRPr lang="cs-CZ" dirty="0" smtClean="0"/>
          </a:p>
          <a:p>
            <a:r>
              <a:rPr lang="cs-CZ" dirty="0" err="1" smtClean="0"/>
              <a:t>Vvtvořil</a:t>
            </a:r>
            <a:r>
              <a:rPr lang="cs-CZ" dirty="0" smtClean="0"/>
              <a:t> </a:t>
            </a:r>
            <a:r>
              <a:rPr lang="cs-CZ" dirty="0" err="1" smtClean="0"/>
              <a:t>Parent</a:t>
            </a:r>
            <a:r>
              <a:rPr lang="cs-CZ" dirty="0" smtClean="0"/>
              <a:t> </a:t>
            </a:r>
            <a:r>
              <a:rPr lang="cs-CZ" dirty="0" err="1"/>
              <a:t>Effectiveness</a:t>
            </a:r>
            <a:r>
              <a:rPr lang="cs-CZ" dirty="0"/>
              <a:t> </a:t>
            </a:r>
            <a:r>
              <a:rPr lang="cs-CZ" dirty="0" err="1"/>
              <a:t>Training</a:t>
            </a:r>
            <a:r>
              <a:rPr lang="cs-CZ" dirty="0"/>
              <a:t> (P.E.T.) </a:t>
            </a:r>
            <a:r>
              <a:rPr lang="cs-CZ" dirty="0" smtClean="0"/>
              <a:t>-  Výcvik efektivního rodičovství. 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78538" y="0"/>
            <a:ext cx="3713462" cy="2502846"/>
          </a:xfrm>
          <a:prstGeom prst="rect">
            <a:avLst/>
          </a:prstGeom>
        </p:spPr>
      </p:pic>
      <p:pic>
        <p:nvPicPr>
          <p:cNvPr id="1028" name="Picture 4" descr="Výsledek obrázku pro thomas gordon effective trani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70374" y="4354289"/>
            <a:ext cx="1630194" cy="25037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97692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 jaké míra souhlasíte s výroky?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56823" y="1825625"/>
            <a:ext cx="10696977" cy="4819874"/>
          </a:xfrm>
        </p:spPr>
        <p:txBody>
          <a:bodyPr>
            <a:normAutofit fontScale="850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dirty="0" smtClean="0"/>
              <a:t>Dobrý učitel je klidný, vyrovnaný a nic jej nevyvede z míry. Nikdy neztrácí kontrolu, nikdy nedáváme najevo silné emoce.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Dobrý učitel je nezaujatý a nemá žádné předsudky. Afroameričané, běloši, </a:t>
            </a:r>
            <a:r>
              <a:rPr lang="cs-CZ" dirty="0" err="1" smtClean="0"/>
              <a:t>hispánci</a:t>
            </a:r>
            <a:r>
              <a:rPr lang="cs-CZ" dirty="0" smtClean="0"/>
              <a:t>, hloupé děti, chytré děti,… – na všechny pohlíží správný učitel stejně.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Dobrý učitel dokáže před studenty skrývat své skutečné pocity a měl by to dělat.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Dobrý učitel přijímá všechny své žáky ve </a:t>
            </a:r>
            <a:r>
              <a:rPr lang="cs-CZ" dirty="0" smtClean="0"/>
              <a:t>stejně. </a:t>
            </a:r>
            <a:r>
              <a:rPr lang="cs-CZ" dirty="0" smtClean="0"/>
              <a:t>Nemá žádné oblíbence. 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Dobrý učitel žákům zprostředkovává stimulující prostředí, které vyvolává zájem, dává volnost, zároveň je </a:t>
            </a:r>
            <a:r>
              <a:rPr lang="cs-CZ" dirty="0" smtClean="0"/>
              <a:t>toto prostředí vždy tiché </a:t>
            </a:r>
            <a:r>
              <a:rPr lang="cs-CZ" dirty="0" smtClean="0"/>
              <a:t>a </a:t>
            </a:r>
            <a:r>
              <a:rPr lang="cs-CZ" dirty="0" smtClean="0"/>
              <a:t>uspořádané</a:t>
            </a:r>
            <a:r>
              <a:rPr lang="cs-CZ" dirty="0" smtClean="0"/>
              <a:t>. 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Dobrý učitel nikdy neprojevuje náklonost, nedává najevo, že se cítí dobře nebo špatně, </a:t>
            </a:r>
            <a:r>
              <a:rPr lang="cs-CZ" dirty="0" smtClean="0"/>
              <a:t>nezapomíná a </a:t>
            </a:r>
            <a:r>
              <a:rPr lang="cs-CZ" dirty="0" smtClean="0"/>
              <a:t>nedělá </a:t>
            </a:r>
            <a:r>
              <a:rPr lang="cs-CZ" dirty="0" smtClean="0"/>
              <a:t>chyby. </a:t>
            </a:r>
            <a:r>
              <a:rPr lang="cs-CZ" dirty="0" smtClean="0"/>
              <a:t>Jeho chování je stálé a neměnné.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Dobrý učitel zná odpověď. Je moudřejší než jeho žáci.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Dobrý učitel stojí na straně svých kolegů. Všichni dohromady zastávají vůči studentům jednotnou linii bez ohledu na své </a:t>
            </a:r>
            <a:r>
              <a:rPr lang="cs-CZ" smtClean="0"/>
              <a:t>osobní </a:t>
            </a:r>
            <a:r>
              <a:rPr lang="cs-CZ" smtClean="0"/>
              <a:t>pocity </a:t>
            </a:r>
            <a:r>
              <a:rPr lang="cs-CZ" dirty="0" smtClean="0"/>
              <a:t>a přesvědčení. 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 rot="1361234">
            <a:off x="8422784" y="614794"/>
            <a:ext cx="36704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 smtClean="0">
                <a:solidFill>
                  <a:srgbClr val="FF0000"/>
                </a:solidFill>
              </a:rPr>
              <a:t>Mýty o učitelství </a:t>
            </a:r>
            <a:endParaRPr lang="cs-CZ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31164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/>
          <p:cNvSpPr>
            <a:spLocks noGrp="1"/>
          </p:cNvSpPr>
          <p:nvPr>
            <p:ph type="title"/>
          </p:nvPr>
        </p:nvSpPr>
        <p:spPr>
          <a:xfrm>
            <a:off x="705140" y="198725"/>
            <a:ext cx="10515600" cy="1325563"/>
          </a:xfrm>
        </p:spPr>
        <p:txBody>
          <a:bodyPr/>
          <a:lstStyle/>
          <a:p>
            <a:pPr eaLnBrk="1" hangingPunct="1"/>
            <a:r>
              <a:rPr lang="cs-CZ" altLang="cs-CZ" dirty="0" smtClean="0"/>
              <a:t>Kdo má problém?</a:t>
            </a:r>
          </a:p>
        </p:txBody>
      </p:sp>
      <p:sp>
        <p:nvSpPr>
          <p:cNvPr id="2" name="TextovéPole 1"/>
          <p:cNvSpPr txBox="1"/>
          <p:nvPr/>
        </p:nvSpPr>
        <p:spPr bwMode="auto">
          <a:xfrm>
            <a:off x="705140" y="2263321"/>
            <a:ext cx="3369162" cy="147732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28575">
            <a:solidFill>
              <a:schemeClr val="bg1"/>
            </a:solidFill>
          </a:ln>
        </p:spPr>
        <p:txBody>
          <a:bodyPr>
            <a:spAutoFit/>
          </a:bodyPr>
          <a:lstStyle/>
          <a:p>
            <a:pPr>
              <a:defRPr/>
            </a:pPr>
            <a:endParaRPr lang="cs-CZ" dirty="0" smtClean="0">
              <a:cs typeface="Arial" charset="0"/>
            </a:endParaRPr>
          </a:p>
          <a:p>
            <a:pPr>
              <a:defRPr/>
            </a:pPr>
            <a:r>
              <a:rPr lang="cs-CZ" sz="2400" dirty="0" smtClean="0">
                <a:cs typeface="Arial" charset="0"/>
              </a:rPr>
              <a:t>Přijatelné chování žáka</a:t>
            </a:r>
          </a:p>
          <a:p>
            <a:pPr>
              <a:defRPr/>
            </a:pPr>
            <a:endParaRPr lang="cs-CZ" sz="2400" dirty="0">
              <a:cs typeface="Arial" charset="0"/>
            </a:endParaRPr>
          </a:p>
          <a:p>
            <a:pPr>
              <a:defRPr/>
            </a:pPr>
            <a:endParaRPr lang="cs-CZ" sz="2400" dirty="0">
              <a:cs typeface="Arial" charset="0"/>
            </a:endParaRPr>
          </a:p>
        </p:txBody>
      </p:sp>
      <p:sp>
        <p:nvSpPr>
          <p:cNvPr id="5" name="TextovéPole 4"/>
          <p:cNvSpPr txBox="1"/>
          <p:nvPr/>
        </p:nvSpPr>
        <p:spPr bwMode="auto">
          <a:xfrm>
            <a:off x="705140" y="3313649"/>
            <a:ext cx="3369162" cy="548057"/>
          </a:xfrm>
          <a:prstGeom prst="rect">
            <a:avLst/>
          </a:prstGeom>
          <a:solidFill>
            <a:schemeClr val="bg2">
              <a:lumMod val="75000"/>
            </a:schemeClr>
          </a:solidFill>
          <a:ln w="28575">
            <a:solidFill>
              <a:schemeClr val="bg1"/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cs-CZ" sz="2400" dirty="0">
                <a:cs typeface="Arial" charset="0"/>
              </a:rPr>
              <a:t>Nepřijatelné </a:t>
            </a:r>
            <a:r>
              <a:rPr lang="cs-CZ" sz="2400" dirty="0" smtClean="0">
                <a:cs typeface="Arial" charset="0"/>
              </a:rPr>
              <a:t>chov. žáka</a:t>
            </a:r>
            <a:endParaRPr lang="cs-CZ" sz="2400" dirty="0">
              <a:cs typeface="Arial" charset="0"/>
            </a:endParaRPr>
          </a:p>
        </p:txBody>
      </p:sp>
      <p:sp>
        <p:nvSpPr>
          <p:cNvPr id="6" name="TextovéPole 5"/>
          <p:cNvSpPr txBox="1"/>
          <p:nvPr/>
        </p:nvSpPr>
        <p:spPr bwMode="auto">
          <a:xfrm>
            <a:off x="4074302" y="3313649"/>
            <a:ext cx="3371346" cy="551417"/>
          </a:xfrm>
          <a:prstGeom prst="rect">
            <a:avLst/>
          </a:prstGeom>
          <a:solidFill>
            <a:schemeClr val="bg2">
              <a:lumMod val="75000"/>
            </a:schemeClr>
          </a:solidFill>
          <a:ln w="28575">
            <a:solidFill>
              <a:schemeClr val="bg1"/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cs-CZ" sz="2400" dirty="0" smtClean="0">
                <a:cs typeface="Arial" charset="0"/>
              </a:rPr>
              <a:t>Učitel má problém</a:t>
            </a:r>
            <a:endParaRPr lang="cs-CZ" sz="2400" dirty="0">
              <a:cs typeface="Arial" charset="0"/>
            </a:endParaRPr>
          </a:p>
        </p:txBody>
      </p:sp>
      <p:sp>
        <p:nvSpPr>
          <p:cNvPr id="7" name="TextovéPole 6"/>
          <p:cNvSpPr txBox="1"/>
          <p:nvPr/>
        </p:nvSpPr>
        <p:spPr bwMode="auto">
          <a:xfrm>
            <a:off x="4074302" y="2759659"/>
            <a:ext cx="3371346" cy="551417"/>
          </a:xfrm>
          <a:prstGeom prst="rect">
            <a:avLst/>
          </a:prstGeom>
          <a:solidFill>
            <a:schemeClr val="bg2">
              <a:lumMod val="75000"/>
            </a:schemeClr>
          </a:solidFill>
          <a:ln w="28575">
            <a:solidFill>
              <a:schemeClr val="bg1"/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cs-CZ" sz="2400" dirty="0">
                <a:cs typeface="Arial" charset="0"/>
              </a:rPr>
              <a:t>Bez problému</a:t>
            </a:r>
          </a:p>
        </p:txBody>
      </p:sp>
      <p:sp>
        <p:nvSpPr>
          <p:cNvPr id="8" name="TextovéPole 7"/>
          <p:cNvSpPr txBox="1"/>
          <p:nvPr/>
        </p:nvSpPr>
        <p:spPr bwMode="auto">
          <a:xfrm>
            <a:off x="4072118" y="2266681"/>
            <a:ext cx="3371346" cy="551417"/>
          </a:xfrm>
          <a:prstGeom prst="rect">
            <a:avLst/>
          </a:prstGeom>
          <a:solidFill>
            <a:schemeClr val="bg2">
              <a:lumMod val="75000"/>
            </a:schemeClr>
          </a:solidFill>
          <a:ln w="28575">
            <a:solidFill>
              <a:schemeClr val="bg1"/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cs-CZ" sz="2400" dirty="0" smtClean="0">
                <a:cs typeface="Arial" charset="0"/>
              </a:rPr>
              <a:t>Žák má problém</a:t>
            </a:r>
            <a:endParaRPr lang="cs-CZ" sz="2400" dirty="0">
              <a:cs typeface="Arial" charset="0"/>
            </a:endParaRPr>
          </a:p>
        </p:txBody>
      </p:sp>
      <p:cxnSp>
        <p:nvCxnSpPr>
          <p:cNvPr id="4" name="Přímá spojnice se šipkou 3"/>
          <p:cNvCxnSpPr>
            <a:stCxn id="8" idx="3"/>
          </p:cNvCxnSpPr>
          <p:nvPr/>
        </p:nvCxnSpPr>
        <p:spPr bwMode="auto">
          <a:xfrm flipV="1">
            <a:off x="7443464" y="2542389"/>
            <a:ext cx="596484" cy="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" name="Přímá spojnice se šipkou 10"/>
          <p:cNvCxnSpPr/>
          <p:nvPr/>
        </p:nvCxnSpPr>
        <p:spPr bwMode="auto">
          <a:xfrm>
            <a:off x="7445647" y="3538224"/>
            <a:ext cx="594301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1509" name="TextovéPole 14"/>
          <p:cNvSpPr txBox="1">
            <a:spLocks noChangeArrowheads="1"/>
          </p:cNvSpPr>
          <p:nvPr/>
        </p:nvSpPr>
        <p:spPr bwMode="auto">
          <a:xfrm>
            <a:off x="8054869" y="2277436"/>
            <a:ext cx="287274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dirty="0">
                <a:solidFill>
                  <a:schemeClr val="accent1"/>
                </a:solidFill>
              </a:rPr>
              <a:t>Umění naslouchat</a:t>
            </a:r>
          </a:p>
        </p:txBody>
      </p:sp>
      <p:sp>
        <p:nvSpPr>
          <p:cNvPr id="21510" name="TextovéPole 18"/>
          <p:cNvSpPr txBox="1">
            <a:spLocks noChangeArrowheads="1"/>
          </p:cNvSpPr>
          <p:nvPr/>
        </p:nvSpPr>
        <p:spPr bwMode="auto">
          <a:xfrm>
            <a:off x="8054869" y="3311902"/>
            <a:ext cx="330528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dirty="0">
                <a:solidFill>
                  <a:schemeClr val="accent1"/>
                </a:solidFill>
              </a:rPr>
              <a:t>Umění </a:t>
            </a:r>
            <a:r>
              <a:rPr lang="cs-CZ" altLang="cs-CZ" sz="2400" dirty="0" smtClean="0">
                <a:solidFill>
                  <a:schemeClr val="accent1"/>
                </a:solidFill>
              </a:rPr>
              <a:t>konfrontovat</a:t>
            </a:r>
            <a:endParaRPr lang="cs-CZ" altLang="cs-CZ" sz="2400" dirty="0">
              <a:solidFill>
                <a:schemeClr val="accent1"/>
              </a:solidFill>
            </a:endParaRPr>
          </a:p>
        </p:txBody>
      </p:sp>
      <p:sp>
        <p:nvSpPr>
          <p:cNvPr id="21514" name="TextovéPole 21"/>
          <p:cNvSpPr txBox="1">
            <a:spLocks noChangeArrowheads="1"/>
          </p:cNvSpPr>
          <p:nvPr/>
        </p:nvSpPr>
        <p:spPr bwMode="auto">
          <a:xfrm>
            <a:off x="705140" y="1734670"/>
            <a:ext cx="293751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dirty="0"/>
              <a:t>Z pohledu učitele: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705140" y="4572691"/>
            <a:ext cx="1145092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Kritérium odlišení:</a:t>
            </a:r>
          </a:p>
          <a:p>
            <a:r>
              <a:rPr lang="cs-CZ" sz="2800" i="1" dirty="0" smtClean="0"/>
              <a:t>Je mi jednání žáka nepříjemné, protože zasahuje do mých potřeb?</a:t>
            </a:r>
          </a:p>
          <a:p>
            <a:r>
              <a:rPr lang="cs-CZ" sz="2800" i="1" dirty="0" smtClean="0"/>
              <a:t>Je mi jednání žáka nepříjemné, protože bych chtěl, aby neměl žádný problém?</a:t>
            </a:r>
            <a:endParaRPr lang="cs-CZ" sz="2800" i="1" dirty="0"/>
          </a:p>
        </p:txBody>
      </p:sp>
      <p:cxnSp>
        <p:nvCxnSpPr>
          <p:cNvPr id="27" name="Přímá spojnice se šipkou 26"/>
          <p:cNvCxnSpPr/>
          <p:nvPr/>
        </p:nvCxnSpPr>
        <p:spPr bwMode="auto">
          <a:xfrm flipV="1">
            <a:off x="7458385" y="3048488"/>
            <a:ext cx="596484" cy="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8" name="TextovéPole 14"/>
          <p:cNvSpPr txBox="1">
            <a:spLocks noChangeArrowheads="1"/>
          </p:cNvSpPr>
          <p:nvPr/>
        </p:nvSpPr>
        <p:spPr bwMode="auto">
          <a:xfrm>
            <a:off x="8067606" y="2804534"/>
            <a:ext cx="378095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400" dirty="0" smtClean="0">
                <a:solidFill>
                  <a:schemeClr val="accent1"/>
                </a:solidFill>
              </a:rPr>
              <a:t>Oblast učení a vyučování</a:t>
            </a:r>
            <a:endParaRPr lang="cs-CZ" altLang="cs-CZ" sz="24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35818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1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1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9" grpId="0"/>
      <p:bldP spid="21510" grpId="0"/>
      <p:bldP spid="12" grpId="0"/>
      <p:bldP spid="2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Čí je to problém?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940159" y="1690688"/>
            <a:ext cx="9332556" cy="59093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cs-CZ" sz="2800" dirty="0">
                <a:cs typeface="Arial" charset="0"/>
              </a:rPr>
              <a:t>Dítě se loudá, když učitel </a:t>
            </a:r>
            <a:r>
              <a:rPr lang="cs-CZ" sz="2800" dirty="0" smtClean="0">
                <a:cs typeface="Arial" charset="0"/>
              </a:rPr>
              <a:t>pospíchá a vadí mu pomalé děti.</a:t>
            </a:r>
            <a:endParaRPr lang="cs-CZ" sz="2800" dirty="0">
              <a:cs typeface="Arial" charset="0"/>
            </a:endParaRPr>
          </a:p>
          <a:p>
            <a:pPr>
              <a:defRPr/>
            </a:pPr>
            <a:r>
              <a:rPr lang="cs-CZ" sz="2800" dirty="0">
                <a:cs typeface="Arial" charset="0"/>
              </a:rPr>
              <a:t>Dítě má vztek na </a:t>
            </a:r>
            <a:r>
              <a:rPr lang="cs-CZ" sz="2800" dirty="0" smtClean="0">
                <a:cs typeface="Arial" charset="0"/>
              </a:rPr>
              <a:t>učitele aniž by to dalo vědět.</a:t>
            </a:r>
            <a:endParaRPr lang="cs-CZ" sz="2800" dirty="0">
              <a:cs typeface="Arial" charset="0"/>
            </a:endParaRPr>
          </a:p>
          <a:p>
            <a:pPr>
              <a:defRPr/>
            </a:pPr>
            <a:r>
              <a:rPr lang="cs-CZ" sz="2800" dirty="0">
                <a:cs typeface="Arial" charset="0"/>
              </a:rPr>
              <a:t>Dítě se opozdí na večeři a zapomene to rodičům </a:t>
            </a:r>
            <a:r>
              <a:rPr lang="cs-CZ" sz="2800" dirty="0" smtClean="0">
                <a:cs typeface="Arial" charset="0"/>
              </a:rPr>
              <a:t>zavolat, ti si dělají starosti.</a:t>
            </a:r>
            <a:endParaRPr lang="cs-CZ" sz="2800" dirty="0">
              <a:cs typeface="Arial" charset="0"/>
            </a:endParaRPr>
          </a:p>
          <a:p>
            <a:pPr>
              <a:defRPr/>
            </a:pPr>
            <a:r>
              <a:rPr lang="cs-CZ" sz="2800" dirty="0">
                <a:cs typeface="Arial" charset="0"/>
              </a:rPr>
              <a:t>Žák vyrušuje na </a:t>
            </a:r>
            <a:r>
              <a:rPr lang="cs-CZ" sz="2800" dirty="0" smtClean="0">
                <a:cs typeface="Arial" charset="0"/>
              </a:rPr>
              <a:t>hodině tím, že se hlasitě </a:t>
            </a:r>
            <a:r>
              <a:rPr lang="cs-CZ" sz="2800" dirty="0" smtClean="0">
                <a:cs typeface="Arial" charset="0"/>
              </a:rPr>
              <a:t>baví a učiteli to vadí.</a:t>
            </a:r>
            <a:endParaRPr lang="cs-CZ" sz="2800" dirty="0">
              <a:cs typeface="Arial" charset="0"/>
            </a:endParaRPr>
          </a:p>
          <a:p>
            <a:pPr>
              <a:defRPr/>
            </a:pPr>
            <a:r>
              <a:rPr lang="cs-CZ" sz="2800" dirty="0">
                <a:cs typeface="Arial" charset="0"/>
              </a:rPr>
              <a:t>Dítě má potíže se svým domácím úkolem, který se mu zdá příliš náročný.</a:t>
            </a:r>
          </a:p>
          <a:p>
            <a:pPr>
              <a:defRPr/>
            </a:pPr>
            <a:r>
              <a:rPr lang="cs-CZ" sz="2800" dirty="0">
                <a:cs typeface="Arial" charset="0"/>
              </a:rPr>
              <a:t>Žák se nepohodl s některým ze svých </a:t>
            </a:r>
            <a:r>
              <a:rPr lang="cs-CZ" sz="2800" dirty="0" smtClean="0">
                <a:cs typeface="Arial" charset="0"/>
              </a:rPr>
              <a:t>spolužáků.</a:t>
            </a:r>
            <a:endParaRPr lang="cs-CZ" sz="2800" dirty="0" smtClean="0">
              <a:cs typeface="Arial" charset="0"/>
            </a:endParaRPr>
          </a:p>
          <a:p>
            <a:pPr>
              <a:defRPr/>
            </a:pPr>
            <a:r>
              <a:rPr lang="cs-CZ" sz="2800" dirty="0" smtClean="0">
                <a:cs typeface="Arial" charset="0"/>
              </a:rPr>
              <a:t>Žák v klidu spokojeně pracuje</a:t>
            </a:r>
          </a:p>
          <a:p>
            <a:pPr>
              <a:defRPr/>
            </a:pPr>
            <a:r>
              <a:rPr lang="cs-CZ" sz="2800" dirty="0" smtClean="0">
                <a:cs typeface="Arial" charset="0"/>
              </a:rPr>
              <a:t>Žák vyryl své iniciály do školní </a:t>
            </a:r>
            <a:r>
              <a:rPr lang="cs-CZ" sz="2800" dirty="0" smtClean="0">
                <a:cs typeface="Arial" charset="0"/>
              </a:rPr>
              <a:t>lavice, učitel nemá rád poškozování majetku. </a:t>
            </a:r>
            <a:endParaRPr lang="cs-CZ" sz="2800" dirty="0" smtClean="0">
              <a:cs typeface="Arial" charset="0"/>
            </a:endParaRPr>
          </a:p>
          <a:p>
            <a:pPr>
              <a:defRPr/>
            </a:pPr>
            <a:endParaRPr lang="cs-CZ" sz="2800" dirty="0" smtClean="0">
              <a:solidFill>
                <a:schemeClr val="accent2"/>
              </a:solidFill>
              <a:cs typeface="Arial" charset="0"/>
            </a:endParaRPr>
          </a:p>
          <a:p>
            <a:pPr algn="ctr">
              <a:defRPr/>
            </a:pPr>
            <a:r>
              <a:rPr lang="cs-CZ" sz="2400" dirty="0" smtClean="0">
                <a:solidFill>
                  <a:schemeClr val="accent2"/>
                </a:solidFill>
                <a:cs typeface="Arial" charset="0"/>
              </a:rPr>
              <a:t>Problém přísluší učiteli </a:t>
            </a:r>
            <a:r>
              <a:rPr lang="cs-CZ" sz="2400" dirty="0" smtClean="0">
                <a:cs typeface="Arial" charset="0"/>
              </a:rPr>
              <a:t>Dítě nemá problém</a:t>
            </a:r>
            <a:r>
              <a:rPr lang="cs-CZ" sz="2400" dirty="0">
                <a:solidFill>
                  <a:schemeClr val="accent6">
                    <a:lumMod val="75000"/>
                  </a:schemeClr>
                </a:solidFill>
                <a:cs typeface="Arial" charset="0"/>
              </a:rPr>
              <a:t> </a:t>
            </a:r>
            <a:r>
              <a:rPr lang="cs-CZ" sz="2400" dirty="0" err="1">
                <a:solidFill>
                  <a:schemeClr val="accent6">
                    <a:lumMod val="75000"/>
                  </a:schemeClr>
                </a:solidFill>
                <a:cs typeface="Arial" charset="0"/>
              </a:rPr>
              <a:t>Problém</a:t>
            </a:r>
            <a:r>
              <a:rPr lang="cs-CZ" sz="2400" dirty="0">
                <a:solidFill>
                  <a:schemeClr val="accent6">
                    <a:lumMod val="75000"/>
                  </a:schemeClr>
                </a:solidFill>
                <a:cs typeface="Arial" charset="0"/>
              </a:rPr>
              <a:t> přísluší dítěti </a:t>
            </a:r>
            <a:endParaRPr lang="cs-CZ" sz="2400" dirty="0">
              <a:cs typeface="Arial" charset="0"/>
            </a:endParaRPr>
          </a:p>
          <a:p>
            <a:pPr>
              <a:defRPr/>
            </a:pPr>
            <a:endParaRPr lang="cs-CZ" dirty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04718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70AD47"/>
                                      </p:to>
                                    </p:animClr>
                                    <p:animClr clrSpc="rgb" dir="cw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70AD47"/>
                                      </p:to>
                                    </p:animClr>
                                    <p:set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70AD47"/>
                                      </p:to>
                                    </p:animClr>
                                    <p:animClr clrSpc="rgb" dir="cw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70AD47"/>
                                      </p:to>
                                    </p:animClr>
                                    <p:set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70AD47"/>
                                      </p:to>
                                    </p:animClr>
                                    <p:animClr clrSpc="rgb" dir="cw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70AD47"/>
                                      </p:to>
                                    </p:animClr>
                                    <p:set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animClr clrSpc="rgb" dir="cw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0000"/>
                                      </p:to>
                                    </p:animClr>
                                    <p:set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9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ED7D31"/>
                                      </p:to>
                                    </p:animClr>
                                    <p:animClr clrSpc="rgb" dir="cw">
                                      <p:cBhvr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D7D31"/>
                                      </p:to>
                                    </p:animClr>
                                    <p:set>
                                      <p:cBhvr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cs-CZ" dirty="0">
                <a:solidFill>
                  <a:srgbClr val="FF0000"/>
                </a:solidFill>
                <a:cs typeface="Arial" charset="0"/>
              </a:rPr>
              <a:t>Vaše situace (příklady):</a:t>
            </a:r>
          </a:p>
          <a:p>
            <a:pPr>
              <a:defRPr/>
            </a:pPr>
            <a:r>
              <a:rPr lang="cs-CZ" dirty="0">
                <a:solidFill>
                  <a:schemeClr val="accent2"/>
                </a:solidFill>
                <a:cs typeface="Arial" charset="0"/>
              </a:rPr>
              <a:t>Problém přísluší učiteli</a:t>
            </a:r>
            <a:r>
              <a:rPr lang="cs-CZ" dirty="0">
                <a:solidFill>
                  <a:schemeClr val="bg2">
                    <a:lumMod val="50000"/>
                  </a:schemeClr>
                </a:solidFill>
                <a:cs typeface="Arial" charset="0"/>
              </a:rPr>
              <a:t> </a:t>
            </a:r>
            <a:r>
              <a:rPr lang="cs-CZ" dirty="0">
                <a:solidFill>
                  <a:srgbClr val="FF0000"/>
                </a:solidFill>
                <a:cs typeface="Arial" charset="0"/>
              </a:rPr>
              <a:t>                  </a:t>
            </a:r>
            <a:r>
              <a:rPr lang="cs-CZ" dirty="0">
                <a:solidFill>
                  <a:schemeClr val="accent6">
                    <a:lumMod val="75000"/>
                  </a:schemeClr>
                </a:solidFill>
                <a:cs typeface="Arial" charset="0"/>
              </a:rPr>
              <a:t>Problém přísluší dítěti:</a:t>
            </a:r>
          </a:p>
          <a:p>
            <a:pPr>
              <a:defRPr/>
            </a:pPr>
            <a:r>
              <a:rPr lang="cs-CZ" dirty="0">
                <a:solidFill>
                  <a:schemeClr val="accent2"/>
                </a:solidFill>
                <a:cs typeface="Arial" charset="0"/>
              </a:rPr>
              <a:t>…</a:t>
            </a:r>
            <a:r>
              <a:rPr lang="cs-CZ" dirty="0">
                <a:solidFill>
                  <a:schemeClr val="bg2">
                    <a:lumMod val="50000"/>
                  </a:schemeClr>
                </a:solidFill>
                <a:cs typeface="Arial" charset="0"/>
              </a:rPr>
              <a:t>  </a:t>
            </a:r>
            <a:r>
              <a:rPr lang="cs-CZ" dirty="0">
                <a:solidFill>
                  <a:srgbClr val="FF0000"/>
                </a:solidFill>
                <a:cs typeface="Arial" charset="0"/>
              </a:rPr>
              <a:t>                                                      </a:t>
            </a:r>
            <a:r>
              <a:rPr lang="cs-CZ" dirty="0">
                <a:solidFill>
                  <a:schemeClr val="accent6">
                    <a:lumMod val="75000"/>
                  </a:schemeClr>
                </a:solidFill>
                <a:cs typeface="Arial" charset="0"/>
              </a:rPr>
              <a:t>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50806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jste to měli ve své třídě na SŠ/ZŠ?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 bwMode="auto">
          <a:xfrm>
            <a:off x="840384" y="3339406"/>
            <a:ext cx="3371346" cy="1200329"/>
          </a:xfrm>
          <a:prstGeom prst="rect">
            <a:avLst/>
          </a:prstGeom>
          <a:solidFill>
            <a:schemeClr val="bg2">
              <a:lumMod val="75000"/>
            </a:schemeClr>
          </a:solidFill>
          <a:ln w="28575">
            <a:solidFill>
              <a:schemeClr val="bg1"/>
            </a:solidFill>
          </a:ln>
        </p:spPr>
        <p:txBody>
          <a:bodyPr>
            <a:spAutoFit/>
          </a:bodyPr>
          <a:lstStyle/>
          <a:p>
            <a:pPr>
              <a:defRPr/>
            </a:pPr>
            <a:endParaRPr lang="cs-CZ" sz="2400" dirty="0" smtClean="0">
              <a:cs typeface="Arial" charset="0"/>
            </a:endParaRPr>
          </a:p>
          <a:p>
            <a:pPr>
              <a:defRPr/>
            </a:pPr>
            <a:r>
              <a:rPr lang="cs-CZ" sz="2400" dirty="0" smtClean="0">
                <a:cs typeface="Arial" charset="0"/>
              </a:rPr>
              <a:t>Učitel má problém</a:t>
            </a:r>
          </a:p>
          <a:p>
            <a:pPr>
              <a:defRPr/>
            </a:pPr>
            <a:endParaRPr lang="cs-CZ" sz="2400" dirty="0">
              <a:cs typeface="Arial" charset="0"/>
            </a:endParaRPr>
          </a:p>
        </p:txBody>
      </p:sp>
      <p:sp>
        <p:nvSpPr>
          <p:cNvPr id="5" name="TextovéPole 4"/>
          <p:cNvSpPr txBox="1"/>
          <p:nvPr/>
        </p:nvSpPr>
        <p:spPr bwMode="auto">
          <a:xfrm>
            <a:off x="840384" y="2785416"/>
            <a:ext cx="3371346" cy="551417"/>
          </a:xfrm>
          <a:prstGeom prst="rect">
            <a:avLst/>
          </a:prstGeom>
          <a:solidFill>
            <a:schemeClr val="bg2">
              <a:lumMod val="50000"/>
            </a:schemeClr>
          </a:solidFill>
          <a:ln w="28575">
            <a:solidFill>
              <a:schemeClr val="bg1"/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cs-CZ" sz="2400" dirty="0">
                <a:cs typeface="Arial" charset="0"/>
              </a:rPr>
              <a:t>Bez problému</a:t>
            </a:r>
          </a:p>
        </p:txBody>
      </p:sp>
      <p:sp>
        <p:nvSpPr>
          <p:cNvPr id="6" name="TextovéPole 5"/>
          <p:cNvSpPr txBox="1"/>
          <p:nvPr/>
        </p:nvSpPr>
        <p:spPr bwMode="auto">
          <a:xfrm>
            <a:off x="838200" y="2292438"/>
            <a:ext cx="3371346" cy="551417"/>
          </a:xfrm>
          <a:prstGeom prst="rect">
            <a:avLst/>
          </a:prstGeom>
          <a:solidFill>
            <a:schemeClr val="bg2">
              <a:lumMod val="75000"/>
            </a:schemeClr>
          </a:solidFill>
          <a:ln w="28575">
            <a:solidFill>
              <a:schemeClr val="bg1"/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cs-CZ" sz="2400" dirty="0" smtClean="0">
                <a:cs typeface="Arial" charset="0"/>
              </a:rPr>
              <a:t>Žák má problém</a:t>
            </a:r>
            <a:endParaRPr lang="cs-CZ" sz="2400" dirty="0">
              <a:cs typeface="Arial" charset="0"/>
            </a:endParaRPr>
          </a:p>
        </p:txBody>
      </p:sp>
      <p:sp>
        <p:nvSpPr>
          <p:cNvPr id="7" name="TextovéPole 6"/>
          <p:cNvSpPr txBox="1"/>
          <p:nvPr/>
        </p:nvSpPr>
        <p:spPr bwMode="auto">
          <a:xfrm>
            <a:off x="7304716" y="4044183"/>
            <a:ext cx="3371346" cy="461665"/>
          </a:xfrm>
          <a:prstGeom prst="rect">
            <a:avLst/>
          </a:prstGeom>
          <a:solidFill>
            <a:schemeClr val="bg2">
              <a:lumMod val="75000"/>
            </a:schemeClr>
          </a:solidFill>
          <a:ln w="28575">
            <a:solidFill>
              <a:schemeClr val="bg1"/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cs-CZ" sz="2400" dirty="0" smtClean="0">
                <a:cs typeface="Arial" charset="0"/>
              </a:rPr>
              <a:t>Učitel má problém</a:t>
            </a:r>
          </a:p>
        </p:txBody>
      </p:sp>
      <p:sp>
        <p:nvSpPr>
          <p:cNvPr id="8" name="TextovéPole 7"/>
          <p:cNvSpPr txBox="1"/>
          <p:nvPr/>
        </p:nvSpPr>
        <p:spPr bwMode="auto">
          <a:xfrm>
            <a:off x="7304716" y="2843854"/>
            <a:ext cx="3371346" cy="1200329"/>
          </a:xfrm>
          <a:prstGeom prst="rect">
            <a:avLst/>
          </a:prstGeom>
          <a:solidFill>
            <a:schemeClr val="bg2">
              <a:lumMod val="50000"/>
            </a:schemeClr>
          </a:solidFill>
          <a:ln w="28575">
            <a:solidFill>
              <a:schemeClr val="bg1"/>
            </a:solidFill>
          </a:ln>
        </p:spPr>
        <p:txBody>
          <a:bodyPr>
            <a:spAutoFit/>
          </a:bodyPr>
          <a:lstStyle/>
          <a:p>
            <a:pPr>
              <a:defRPr/>
            </a:pPr>
            <a:endParaRPr lang="cs-CZ" sz="2400" dirty="0" smtClean="0">
              <a:cs typeface="Arial" charset="0"/>
            </a:endParaRPr>
          </a:p>
          <a:p>
            <a:pPr>
              <a:defRPr/>
            </a:pPr>
            <a:r>
              <a:rPr lang="cs-CZ" sz="2400" dirty="0" smtClean="0">
                <a:cs typeface="Arial" charset="0"/>
              </a:rPr>
              <a:t>Bez problému</a:t>
            </a:r>
          </a:p>
          <a:p>
            <a:pPr>
              <a:defRPr/>
            </a:pPr>
            <a:endParaRPr lang="cs-CZ" sz="2400" dirty="0">
              <a:cs typeface="Arial" charset="0"/>
            </a:endParaRPr>
          </a:p>
        </p:txBody>
      </p:sp>
      <p:sp>
        <p:nvSpPr>
          <p:cNvPr id="9" name="TextovéPole 8"/>
          <p:cNvSpPr txBox="1"/>
          <p:nvPr/>
        </p:nvSpPr>
        <p:spPr bwMode="auto">
          <a:xfrm>
            <a:off x="7304716" y="2292437"/>
            <a:ext cx="3371346" cy="551417"/>
          </a:xfrm>
          <a:prstGeom prst="rect">
            <a:avLst/>
          </a:prstGeom>
          <a:solidFill>
            <a:schemeClr val="bg2">
              <a:lumMod val="75000"/>
            </a:schemeClr>
          </a:solidFill>
          <a:ln w="28575">
            <a:solidFill>
              <a:schemeClr val="bg1"/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cs-CZ" sz="2400" dirty="0" smtClean="0">
                <a:cs typeface="Arial" charset="0"/>
              </a:rPr>
              <a:t>Žák má problém</a:t>
            </a:r>
            <a:endParaRPr lang="cs-CZ" sz="2400" dirty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244192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Metody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Autoritativní a permisivní u </a:t>
            </a:r>
            <a:r>
              <a:rPr lang="cs-CZ" dirty="0" err="1" smtClean="0"/>
              <a:t>Gordona</a:t>
            </a:r>
            <a:r>
              <a:rPr lang="cs-CZ" dirty="0" smtClean="0"/>
              <a:t>: polarita </a:t>
            </a:r>
            <a:r>
              <a:rPr lang="cs-CZ" b="1" dirty="0" smtClean="0"/>
              <a:t>vyhrát – prohrát.</a:t>
            </a:r>
          </a:p>
          <a:p>
            <a:endParaRPr lang="cs-CZ" dirty="0" smtClean="0"/>
          </a:p>
          <a:p>
            <a:r>
              <a:rPr lang="cs-CZ" b="1" dirty="0" smtClean="0"/>
              <a:t>Metoda I </a:t>
            </a:r>
            <a:r>
              <a:rPr lang="cs-CZ" dirty="0" smtClean="0"/>
              <a:t>– učitel se snaží vyhrát</a:t>
            </a:r>
          </a:p>
          <a:p>
            <a:r>
              <a:rPr lang="cs-CZ" b="1" dirty="0" smtClean="0"/>
              <a:t>Metoda II </a:t>
            </a:r>
            <a:r>
              <a:rPr lang="cs-CZ" dirty="0" smtClean="0"/>
              <a:t>– učitel vždy ustoupí a nechá vyhrát žáka. „</a:t>
            </a:r>
            <a:r>
              <a:rPr lang="cs-CZ" i="1" dirty="0" smtClean="0"/>
              <a:t>Dobře vyhrál jsi a já to vzdávám</a:t>
            </a:r>
            <a:r>
              <a:rPr lang="cs-CZ" dirty="0" smtClean="0"/>
              <a:t>“.</a:t>
            </a:r>
          </a:p>
          <a:p>
            <a:r>
              <a:rPr lang="cs-CZ" b="1" dirty="0" smtClean="0"/>
              <a:t>Metoda III </a:t>
            </a:r>
            <a:r>
              <a:rPr lang="cs-CZ" dirty="0" smtClean="0"/>
              <a:t>– metoda bez poražených, konflikt se týká obou, spolupracujeme na řešení</a:t>
            </a:r>
          </a:p>
          <a:p>
            <a:endParaRPr lang="cs-CZ" dirty="0"/>
          </a:p>
          <a:p>
            <a:r>
              <a:rPr lang="cs-CZ" sz="2400" dirty="0" smtClean="0"/>
              <a:t>Kazuistiky (I – 191 s., II – 193 s., III – 226 s.) 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387906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Metoda I – Co o ní víme dle </a:t>
            </a:r>
            <a:r>
              <a:rPr lang="cs-CZ" dirty="0" err="1" smtClean="0"/>
              <a:t>Gordona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dirty="0" smtClean="0"/>
              <a:t>V situacích, které vyžadují </a:t>
            </a:r>
            <a:r>
              <a:rPr lang="cs-CZ" b="1" dirty="0" smtClean="0"/>
              <a:t>rychlý zásah</a:t>
            </a:r>
            <a:r>
              <a:rPr lang="cs-CZ" dirty="0" smtClean="0"/>
              <a:t>, může působit rychle a účinně („</a:t>
            </a:r>
            <a:r>
              <a:rPr lang="cs-CZ" i="1" dirty="0" smtClean="0"/>
              <a:t>Okamžitě ten ostrý nůž polož!</a:t>
            </a:r>
            <a:r>
              <a:rPr lang="cs-CZ" dirty="0" smtClean="0"/>
              <a:t>“).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V situacích, které </a:t>
            </a:r>
            <a:r>
              <a:rPr lang="cs-CZ" b="1" dirty="0" smtClean="0"/>
              <a:t>zahrnují velký počet lidí </a:t>
            </a:r>
            <a:r>
              <a:rPr lang="cs-CZ" dirty="0" smtClean="0"/>
              <a:t>a bylo by nesmírně složité o věci diskutovat, může být jediným možným řešením („</a:t>
            </a:r>
            <a:r>
              <a:rPr lang="cs-CZ" i="1" dirty="0" smtClean="0"/>
              <a:t>Hudba dohrála, tancování skončilo, za patnáct minut se zamyká, takže prosíme všechny, aby ihned opustili sál.</a:t>
            </a:r>
            <a:r>
              <a:rPr lang="cs-CZ" dirty="0" smtClean="0"/>
              <a:t>“).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V poraženém vyvolává </a:t>
            </a:r>
            <a:r>
              <a:rPr lang="cs-CZ" b="1" dirty="0" smtClean="0"/>
              <a:t>znechucení</a:t>
            </a:r>
            <a:r>
              <a:rPr lang="cs-CZ" dirty="0" smtClean="0"/>
              <a:t> a může vyvolat nepřátelský pocit k vítězi.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Poražený </a:t>
            </a:r>
            <a:r>
              <a:rPr lang="cs-CZ" b="1" dirty="0" smtClean="0"/>
              <a:t>není moc motivovaný podílet se na řešení </a:t>
            </a:r>
            <a:r>
              <a:rPr lang="cs-CZ" dirty="0" smtClean="0"/>
              <a:t>konfliktu. (Polovinu času, co jsme ve třídě, strávím tím, že dělám policajta.“).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Podporuje podřízenost a </a:t>
            </a:r>
            <a:r>
              <a:rPr lang="cs-CZ" b="1" dirty="0" smtClean="0"/>
              <a:t>poslušnost ze strachu</a:t>
            </a:r>
            <a:r>
              <a:rPr lang="cs-CZ" dirty="0" smtClean="0"/>
              <a:t>…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0650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853</Words>
  <Application>Microsoft Office PowerPoint</Application>
  <PresentationFormat>Širokoúhlá obrazovka</PresentationFormat>
  <Paragraphs>102</Paragraphs>
  <Slides>14</Slides>
  <Notes>0</Notes>
  <HiddenSlides>1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Motiv Office</vt:lpstr>
      <vt:lpstr> Škola bez poražených Thomas Gordon</vt:lpstr>
      <vt:lpstr>Thomas Gordon</vt:lpstr>
      <vt:lpstr>Do jaké míra souhlasíte s výroky?</vt:lpstr>
      <vt:lpstr>Kdo má problém?</vt:lpstr>
      <vt:lpstr>Čí je to problém?</vt:lpstr>
      <vt:lpstr>Prezentace aplikace PowerPoint</vt:lpstr>
      <vt:lpstr>Jak jste to měli ve své třídě na SŠ/ZŠ?</vt:lpstr>
      <vt:lpstr>Metody</vt:lpstr>
      <vt:lpstr>Metoda I – Co o ní víme dle Gordona</vt:lpstr>
      <vt:lpstr>Metoda II – Co o ní víme dle Gordona</vt:lpstr>
      <vt:lpstr>Metoda III – „bez poražených“</vt:lpstr>
      <vt:lpstr>Já-sdělení</vt:lpstr>
      <vt:lpstr>Já-sdělení a Ty-sdělení</vt:lpstr>
      <vt:lpstr>Vlastní já-sdělení…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Škola bez poražených Thomas Gordon</dc:title>
  <dc:creator>Nehyba</dc:creator>
  <cp:lastModifiedBy>Nehyba</cp:lastModifiedBy>
  <cp:revision>4</cp:revision>
  <dcterms:modified xsi:type="dcterms:W3CDTF">2018-02-27T14:49:27Z</dcterms:modified>
</cp:coreProperties>
</file>