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2" r:id="rId2"/>
  </p:sldMasterIdLst>
  <p:handoutMasterIdLst>
    <p:handoutMasterId r:id="rId12"/>
  </p:handoutMasterIdLst>
  <p:sldIdLst>
    <p:sldId id="256" r:id="rId3"/>
    <p:sldId id="262" r:id="rId4"/>
    <p:sldId id="257" r:id="rId5"/>
    <p:sldId id="258" r:id="rId6"/>
    <p:sldId id="259" r:id="rId7"/>
    <p:sldId id="260" r:id="rId8"/>
    <p:sldId id="261" r:id="rId9"/>
    <p:sldId id="264" r:id="rId10"/>
    <p:sldId id="263" r:id="rId11"/>
  </p:sldIdLst>
  <p:sldSz cx="12192000" cy="6858000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B86A4-1260-47DD-9C11-3F48296361B1}" type="datetimeFigureOut">
              <a:rPr lang="cs-CZ" smtClean="0"/>
              <a:t>20. 2. 2018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1E2EE-EA78-4E25-A051-FE4F5EF95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42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20. 2. 2018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270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20. 2. 2018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824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20. 2. 2018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133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20. 2. 2018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1269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20. 2. 2018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228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20. 2. 2018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791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20. 2. 2018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983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20. 2. 2018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4084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20. 2. 2018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6009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20. 2. 2018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9585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2DC8EA4-CEBD-46D1-B33A-99B8F8704982}" type="datetimeFigureOut">
              <a:rPr lang="cs-CZ" smtClean="0"/>
              <a:t>20. 2. 2018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723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20. 2. 2018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48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20. 2. 2018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2264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20. 2. 2018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0847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20. 2. 2018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102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20. 2. 2018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283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20. 2. 2018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466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20. 2. 2018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03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20. 2. 2018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13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20. 2. 2018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653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20. 2. 2018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5492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20. 2. 2018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73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2DC8EA4-CEBD-46D1-B33A-99B8F8704982}" type="datetimeFigureOut">
              <a:rPr lang="cs-CZ" smtClean="0"/>
              <a:t>20. 2. 2018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22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2DC8EA4-CEBD-46D1-B33A-99B8F8704982}" type="datetimeFigureOut">
              <a:rPr lang="cs-CZ" smtClean="0"/>
              <a:t>20. 2. 2018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0524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Sociálně patologické jevy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Lojdová, Ph.D</a:t>
            </a:r>
            <a:r>
              <a:rPr lang="cs-CZ" dirty="0" smtClean="0"/>
              <a:t>.;</a:t>
            </a:r>
          </a:p>
        </p:txBody>
      </p:sp>
    </p:spTree>
    <p:extLst>
      <p:ext uri="{BB962C8B-B14F-4D97-AF65-F5344CB8AC3E}">
        <p14:creationId xmlns:p14="http://schemas.microsoft.com/office/powerpoint/2010/main" val="273049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Očekávání od předmětu</a:t>
            </a:r>
            <a:endParaRPr lang="cs-CZ" dirty="0"/>
          </a:p>
        </p:txBody>
      </p:sp>
      <p:pic>
        <p:nvPicPr>
          <p:cNvPr id="2050" name="Picture 2" descr="Image result for černá ovce ve stád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738" y="1826484"/>
            <a:ext cx="7586662" cy="3928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450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• </a:t>
            </a:r>
            <a:r>
              <a:rPr lang="cs-CZ" dirty="0"/>
              <a:t>porozumění </a:t>
            </a:r>
            <a:r>
              <a:rPr lang="cs-CZ" b="1" dirty="0"/>
              <a:t>teoriím sociálních deviací</a:t>
            </a:r>
            <a:r>
              <a:rPr lang="cs-CZ" dirty="0"/>
              <a:t>: student chápe příčiny sociálních deviací v rovině biologické, psychologické, sociální a v jejich vzájemné provázanosti;</a:t>
            </a:r>
          </a:p>
          <a:p>
            <a:r>
              <a:rPr lang="cs-CZ" dirty="0"/>
              <a:t>• dovednost </a:t>
            </a:r>
            <a:r>
              <a:rPr lang="cs-CZ" b="1" dirty="0"/>
              <a:t>aplikovat teorie sociálních deviací na vysvětlení vzniku, průběhu a společenského hodnocení sociálně patologických jevů</a:t>
            </a:r>
            <a:r>
              <a:rPr lang="cs-CZ" dirty="0"/>
              <a:t>;</a:t>
            </a:r>
          </a:p>
          <a:p>
            <a:r>
              <a:rPr lang="cs-CZ" dirty="0"/>
              <a:t>• </a:t>
            </a:r>
            <a:r>
              <a:rPr lang="cs-CZ" b="1" dirty="0"/>
              <a:t>porozumění žákům a připravenost řešit problémy žáků </a:t>
            </a:r>
            <a:r>
              <a:rPr lang="cs-CZ" dirty="0"/>
              <a:t>spojené se sociálně patologickými jevy ve spolupráci s dalšími odborníky ve škole (školní poradenské pracoviště) a mimo školu (SVP, PPP, zařízení pro výkon ústavní a ochranné výchovy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570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Čím se budeme zabývat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4000" dirty="0" smtClean="0"/>
              <a:t>Teoriemi sociálních deviací a vybraných sociálně patologických jevů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4000" dirty="0" smtClean="0"/>
              <a:t>Kazuistikami z praxe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4000" dirty="0" smtClean="0"/>
              <a:t>Preventivními aktivitami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46148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přijde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200" b="1" dirty="0"/>
              <a:t>Probační a mediační služba </a:t>
            </a:r>
            <a:endParaRPr lang="cs-CZ" sz="3200" b="1" dirty="0" smtClean="0"/>
          </a:p>
          <a:p>
            <a:endParaRPr lang="cs-CZ" sz="3200" dirty="0"/>
          </a:p>
          <a:p>
            <a:r>
              <a:rPr lang="cs-CZ" sz="3200" dirty="0" smtClean="0"/>
              <a:t>Probační </a:t>
            </a:r>
            <a:r>
              <a:rPr lang="cs-CZ" sz="3200" dirty="0"/>
              <a:t>a mediační služba usiluje o zprostředkování účinného a společensky prospěšného řešení konfliktů spojených s trestnou činností a současně organizuje a zajišťuje efektivní a důstojný výkon alternativních trestů a opatření s důrazem na zájmy poškozených, ochranu komunity a prevenci kriminality</a:t>
            </a:r>
            <a:r>
              <a:rPr lang="cs-CZ" sz="3200" dirty="0" smtClean="0"/>
              <a:t>.</a:t>
            </a:r>
          </a:p>
          <a:p>
            <a:endParaRPr lang="cs-CZ" sz="3200" dirty="0" smtClean="0"/>
          </a:p>
          <a:p>
            <a:r>
              <a:rPr lang="cs-CZ" sz="3200" b="1" dirty="0"/>
              <a:t>Mgr. Tomáš Rosenberg (PMS) a Mgr. Jan </a:t>
            </a:r>
            <a:r>
              <a:rPr lang="cs-CZ" sz="3200" b="1" dirty="0" err="1"/>
              <a:t>Hauk</a:t>
            </a:r>
            <a:r>
              <a:rPr lang="cs-CZ" sz="3200" b="1" dirty="0"/>
              <a:t> (</a:t>
            </a:r>
            <a:r>
              <a:rPr lang="cs-CZ" sz="3200" b="1" dirty="0" err="1"/>
              <a:t>JmK</a:t>
            </a:r>
            <a:r>
              <a:rPr lang="cs-CZ" sz="3200" b="1" dirty="0"/>
              <a:t>, odbor sociálních věcí) – Agresivita a šikana ve škole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81686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Kdo přijde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4000" b="1" dirty="0" smtClean="0"/>
              <a:t>Podané ruce</a:t>
            </a:r>
          </a:p>
          <a:p>
            <a:endParaRPr lang="cs-CZ" dirty="0" smtClean="0"/>
          </a:p>
          <a:p>
            <a:r>
              <a:rPr lang="cs-CZ" dirty="0" smtClean="0"/>
              <a:t>Centrum </a:t>
            </a:r>
            <a:r>
              <a:rPr lang="cs-CZ" dirty="0"/>
              <a:t>prevence v Brně realizuje programy všeobecné, selektivní a indikované primární prevence. </a:t>
            </a:r>
          </a:p>
          <a:p>
            <a:r>
              <a:rPr lang="cs-CZ" dirty="0"/>
              <a:t>Spolupracuje se školami v Jihomoravském kraji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Ing</a:t>
            </a:r>
            <a:r>
              <a:rPr lang="cs-CZ" dirty="0"/>
              <a:t>. Radovan Voříšek (Podané ruce) – Prevence užívání návykových látek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155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přijde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4000" dirty="0" smtClean="0"/>
              <a:t>OSPOD</a:t>
            </a:r>
          </a:p>
          <a:p>
            <a:r>
              <a:rPr lang="cs-CZ" dirty="0"/>
              <a:t>Orgán sociálně-právní ochrany dětí (ve zkratce OSPOD) je opatrovníkem (zástupcem) dítěte v řízeních, jako je rozhodování o péči o děti, o výživném apod. OSPOD vyhledává ohrožené děti, je zodpovědný za preventivní opatření v rodinách, zprostředkovává náhradní rodinnou péči a vypracovává pro soud posudky a doporučení (např. aby byla nařízena výlučná nebo střídavá péče o dítě apod</a:t>
            </a:r>
            <a:r>
              <a:rPr lang="cs-CZ" dirty="0" smtClean="0"/>
              <a:t>.).</a:t>
            </a:r>
            <a:endParaRPr lang="cs-CZ" dirty="0"/>
          </a:p>
          <a:p>
            <a:r>
              <a:rPr lang="cs-CZ" dirty="0"/>
              <a:t>Kurátoři pro mládež řeší situace:</a:t>
            </a:r>
          </a:p>
          <a:p>
            <a:r>
              <a:rPr lang="cs-CZ" dirty="0"/>
              <a:t>•    Veškerá trestná činnost dětí, OSPOD je účastníkem všech trestních řízení se všemi právy a povinnostmi </a:t>
            </a:r>
          </a:p>
          <a:p>
            <a:r>
              <a:rPr lang="cs-CZ" dirty="0"/>
              <a:t>•    Veškeré přestupkové jednání dětí, OSPOD je účastníkem všech přestupkových řízení se všemi právy a povinnostmi </a:t>
            </a:r>
          </a:p>
          <a:p>
            <a:r>
              <a:rPr lang="cs-CZ" dirty="0"/>
              <a:t>•    Sociálně-patologické jevy ve školním prostředí – záškoláctví, nevhodné chování, agresivita, šikana </a:t>
            </a:r>
          </a:p>
          <a:p>
            <a:r>
              <a:rPr lang="cs-CZ" dirty="0"/>
              <a:t>•    Problematické chování dítěte v rodině – nerespektování rodičů, agresivita vůči rodičům, útěky z domova, toulky</a:t>
            </a:r>
          </a:p>
          <a:p>
            <a:r>
              <a:rPr lang="cs-CZ" dirty="0"/>
              <a:t>•    Zneužívání návykových látek</a:t>
            </a:r>
          </a:p>
          <a:p>
            <a:r>
              <a:rPr lang="cs-CZ" dirty="0"/>
              <a:t>•    Prostituce</a:t>
            </a:r>
          </a:p>
          <a:p>
            <a:r>
              <a:rPr lang="cs-CZ" dirty="0"/>
              <a:t>•    Další specifické formy závadového </a:t>
            </a:r>
            <a:r>
              <a:rPr lang="cs-CZ" dirty="0" smtClean="0"/>
              <a:t>jednání</a:t>
            </a:r>
          </a:p>
          <a:p>
            <a:endParaRPr lang="cs-CZ" dirty="0"/>
          </a:p>
          <a:p>
            <a:r>
              <a:rPr lang="cs-CZ" b="1" dirty="0" smtClean="0"/>
              <a:t>PhDr</a:t>
            </a:r>
            <a:r>
              <a:rPr lang="cs-CZ" b="1" dirty="0"/>
              <a:t>. Lenka Skácelová (PPP) – Prevence sociálně patologických jevů, institucionální rámec primární, sekundární a terciární prevence SPJ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641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Městská policie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3721" y="2282734"/>
            <a:ext cx="5080330" cy="3810248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6437013" y="2282734"/>
            <a:ext cx="4481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Mgr</a:t>
            </a:r>
            <a:r>
              <a:rPr lang="cs-CZ" dirty="0"/>
              <a:t>. Jan </a:t>
            </a:r>
            <a:r>
              <a:rPr lang="cs-CZ" dirty="0" err="1"/>
              <a:t>Čoupek</a:t>
            </a:r>
            <a:r>
              <a:rPr lang="cs-CZ" dirty="0"/>
              <a:t> (MP Brno) – </a:t>
            </a:r>
            <a:r>
              <a:rPr lang="cs-CZ" dirty="0" err="1"/>
              <a:t>Kyberšikana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1731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budeme pracovat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4800" dirty="0" smtClean="0"/>
              <a:t>Aktivně </a:t>
            </a:r>
            <a:r>
              <a:rPr lang="cs-CZ" sz="4800" dirty="0" smtClean="0">
                <a:sym typeface="Wingdings" panose="05000000000000000000" pitchFamily="2" charset="2"/>
              </a:rPr>
              <a:t></a:t>
            </a:r>
          </a:p>
          <a:p>
            <a:endParaRPr lang="cs-CZ" sz="2400" dirty="0" smtClean="0"/>
          </a:p>
          <a:p>
            <a:pPr marL="0" indent="0">
              <a:buNone/>
            </a:pPr>
            <a:r>
              <a:rPr lang="cs-CZ" sz="2400" u="sng" dirty="0" smtClean="0"/>
              <a:t>Podmínky k ukončení </a:t>
            </a:r>
          </a:p>
          <a:p>
            <a:r>
              <a:rPr lang="cs-CZ" sz="2400" dirty="0" smtClean="0"/>
              <a:t>- docházka 75%</a:t>
            </a:r>
          </a:p>
          <a:p>
            <a:r>
              <a:rPr lang="cs-CZ" sz="2400" dirty="0" smtClean="0"/>
              <a:t>- plnění průběžných úkolů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0129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TM02900688[[fn=Fazeta]]</Template>
  <TotalTime>171</TotalTime>
  <Words>431</Words>
  <Application>Microsoft Office PowerPoint</Application>
  <PresentationFormat>Širokoúhlá obrazovka</PresentationFormat>
  <Paragraphs>48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Calibri</vt:lpstr>
      <vt:lpstr>Calibri Light</vt:lpstr>
      <vt:lpstr>Wingdings</vt:lpstr>
      <vt:lpstr>Wingdings 2</vt:lpstr>
      <vt:lpstr>HDOfficeLightV0</vt:lpstr>
      <vt:lpstr>Retrospektiva</vt:lpstr>
      <vt:lpstr>Sociálně patologické jevy</vt:lpstr>
      <vt:lpstr>Očekávání od předmětu</vt:lpstr>
      <vt:lpstr>Cíle předmětu</vt:lpstr>
      <vt:lpstr>Čím se budeme zabývat</vt:lpstr>
      <vt:lpstr>Kdo přijde</vt:lpstr>
      <vt:lpstr> Kdo přijde </vt:lpstr>
      <vt:lpstr>Kdo přijde</vt:lpstr>
      <vt:lpstr>Městská policie</vt:lpstr>
      <vt:lpstr>Jak budeme pracovat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Sociálně patologické jevy</dc:title>
  <dc:creator>Lojdova</dc:creator>
  <cp:lastModifiedBy>Lojdova</cp:lastModifiedBy>
  <cp:revision>7</cp:revision>
  <cp:lastPrinted>2017-02-23T08:10:27Z</cp:lastPrinted>
  <dcterms:created xsi:type="dcterms:W3CDTF">2017-02-23T07:28:46Z</dcterms:created>
  <dcterms:modified xsi:type="dcterms:W3CDTF">2018-02-20T10:45:23Z</dcterms:modified>
</cp:coreProperties>
</file>