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59" r:id="rId4"/>
    <p:sldId id="261" r:id="rId5"/>
    <p:sldId id="263" r:id="rId6"/>
    <p:sldId id="262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B7CC6-34A0-4072-9BA0-62276720A09D}" type="datetimeFigureOut">
              <a:rPr lang="cs-CZ" smtClean="0"/>
              <a:t>2.2.2017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54CAE-2A04-404A-B485-D49F6334E3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691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968-F5C0-485F-BBA5-1ADB0CFAF53D}" type="datetimeFigureOut">
              <a:rPr lang="cs-CZ" smtClean="0"/>
              <a:t>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647D-F13F-4A34-AF47-ECE1D28C1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4780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968-F5C0-485F-BBA5-1ADB0CFAF53D}" type="datetimeFigureOut">
              <a:rPr lang="cs-CZ" smtClean="0"/>
              <a:t>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647D-F13F-4A34-AF47-ECE1D28C1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254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968-F5C0-485F-BBA5-1ADB0CFAF53D}" type="datetimeFigureOut">
              <a:rPr lang="cs-CZ" smtClean="0"/>
              <a:t>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647D-F13F-4A34-AF47-ECE1D28C1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73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968-F5C0-485F-BBA5-1ADB0CFAF53D}" type="datetimeFigureOut">
              <a:rPr lang="cs-CZ" smtClean="0"/>
              <a:t>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647D-F13F-4A34-AF47-ECE1D28C1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47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968-F5C0-485F-BBA5-1ADB0CFAF53D}" type="datetimeFigureOut">
              <a:rPr lang="cs-CZ" smtClean="0"/>
              <a:t>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647D-F13F-4A34-AF47-ECE1D28C1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3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968-F5C0-485F-BBA5-1ADB0CFAF53D}" type="datetimeFigureOut">
              <a:rPr lang="cs-CZ" smtClean="0"/>
              <a:t>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647D-F13F-4A34-AF47-ECE1D28C1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780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968-F5C0-485F-BBA5-1ADB0CFAF53D}" type="datetimeFigureOut">
              <a:rPr lang="cs-CZ" smtClean="0"/>
              <a:t>2.2.2017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647D-F13F-4A34-AF47-ECE1D28C1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79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968-F5C0-485F-BBA5-1ADB0CFAF53D}" type="datetimeFigureOut">
              <a:rPr lang="cs-CZ" smtClean="0"/>
              <a:t>2.2.2017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647D-F13F-4A34-AF47-ECE1D28C1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436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968-F5C0-485F-BBA5-1ADB0CFAF53D}" type="datetimeFigureOut">
              <a:rPr lang="cs-CZ" smtClean="0"/>
              <a:t>2.2.2017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647D-F13F-4A34-AF47-ECE1D28C1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744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968-F5C0-485F-BBA5-1ADB0CFAF53D}" type="datetimeFigureOut">
              <a:rPr lang="cs-CZ" smtClean="0"/>
              <a:t>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647D-F13F-4A34-AF47-ECE1D28C1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973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968-F5C0-485F-BBA5-1ADB0CFAF53D}" type="datetimeFigureOut">
              <a:rPr lang="cs-CZ" smtClean="0"/>
              <a:t>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647D-F13F-4A34-AF47-ECE1D28C1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54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DA968-F5C0-485F-BBA5-1ADB0CFAF53D}" type="datetimeFigureOut">
              <a:rPr lang="cs-CZ" smtClean="0"/>
              <a:t>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5647D-F13F-4A34-AF47-ECE1D28C1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995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 ??? FEUERSTEINOVO ???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2620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Prof. </a:t>
            </a:r>
            <a:r>
              <a:rPr lang="cs-CZ" dirty="0" err="1" smtClean="0"/>
              <a:t>Reuven</a:t>
            </a:r>
            <a:r>
              <a:rPr lang="cs-CZ" dirty="0" smtClean="0"/>
              <a:t> </a:t>
            </a:r>
            <a:r>
              <a:rPr lang="cs-CZ" dirty="0" err="1" smtClean="0"/>
              <a:t>Feuerstein</a:t>
            </a:r>
            <a:r>
              <a:rPr lang="cs-CZ" dirty="0" smtClean="0"/>
              <a:t> (1921-2014)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55" b="25055"/>
          <a:stretch>
            <a:fillRect/>
          </a:stretch>
        </p:blipFill>
        <p:spPr/>
      </p:pic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cs-CZ" dirty="0" smtClean="0"/>
              <a:t>„Inteligence není fixní, ale lze ji měnit.“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5292080" y="6381328"/>
            <a:ext cx="3464024" cy="365125"/>
          </a:xfrm>
        </p:spPr>
        <p:txBody>
          <a:bodyPr/>
          <a:lstStyle/>
          <a:p>
            <a:r>
              <a:rPr lang="cs-CZ" dirty="0" smtClean="0"/>
              <a:t>https://cs.wikipedia.org/wiki/Reuven_Feuerstein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29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Reuven</a:t>
            </a:r>
            <a:r>
              <a:rPr lang="cs-CZ" sz="2400" dirty="0" smtClean="0"/>
              <a:t> </a:t>
            </a:r>
            <a:r>
              <a:rPr lang="cs-CZ" sz="2400" dirty="0" err="1" smtClean="0"/>
              <a:t>Feuerstein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izraelský</a:t>
            </a:r>
            <a:r>
              <a:rPr lang="cs-CZ" sz="2000" dirty="0"/>
              <a:t> klinický, vývojový a kognitivní </a:t>
            </a:r>
            <a:r>
              <a:rPr lang="cs-CZ" sz="2000" dirty="0" smtClean="0"/>
              <a:t>psycholog</a:t>
            </a:r>
            <a:endParaRPr lang="cs-CZ" sz="2000" dirty="0"/>
          </a:p>
          <a:p>
            <a:r>
              <a:rPr lang="cs-CZ" sz="2000" dirty="0" smtClean="0"/>
              <a:t>teorie </a:t>
            </a:r>
            <a:r>
              <a:rPr lang="cs-CZ" sz="2000" dirty="0"/>
              <a:t>o modifikovatelnosti </a:t>
            </a:r>
            <a:r>
              <a:rPr lang="cs-CZ" sz="2000" dirty="0" smtClean="0"/>
              <a:t>inteligence</a:t>
            </a:r>
          </a:p>
          <a:p>
            <a:r>
              <a:rPr lang="cs-CZ" sz="2000" dirty="0" smtClean="0"/>
              <a:t>zakladatel Mezinárodního centra pro </a:t>
            </a:r>
            <a:r>
              <a:rPr lang="cs-CZ" sz="2000" dirty="0"/>
              <a:t>zvýšení učebních </a:t>
            </a:r>
            <a:r>
              <a:rPr lang="cs-CZ" sz="2000" dirty="0" smtClean="0"/>
              <a:t>schopností </a:t>
            </a:r>
            <a:r>
              <a:rPr lang="cs-CZ" sz="2000" i="1" dirty="0" err="1" smtClean="0"/>
              <a:t>The</a:t>
            </a:r>
            <a:r>
              <a:rPr lang="cs-CZ" sz="2000" i="1" dirty="0" smtClean="0"/>
              <a:t> </a:t>
            </a:r>
            <a:r>
              <a:rPr lang="cs-CZ" sz="2000" i="1" dirty="0"/>
              <a:t>International Center </a:t>
            </a:r>
            <a:r>
              <a:rPr lang="cs-CZ" sz="2000" i="1" dirty="0" err="1"/>
              <a:t>for</a:t>
            </a:r>
            <a:r>
              <a:rPr lang="cs-CZ" sz="2000" i="1" dirty="0"/>
              <a:t> </a:t>
            </a:r>
            <a:r>
              <a:rPr lang="cs-CZ" sz="2000" i="1" dirty="0" err="1"/>
              <a:t>the</a:t>
            </a:r>
            <a:r>
              <a:rPr lang="cs-CZ" sz="2000" i="1" dirty="0"/>
              <a:t> </a:t>
            </a:r>
            <a:r>
              <a:rPr lang="cs-CZ" sz="2000" i="1" dirty="0" err="1"/>
              <a:t>Enhancement</a:t>
            </a:r>
            <a:r>
              <a:rPr lang="cs-CZ" sz="2000" i="1" dirty="0"/>
              <a:t> </a:t>
            </a:r>
            <a:r>
              <a:rPr lang="cs-CZ" sz="2000" i="1" dirty="0" err="1"/>
              <a:t>of</a:t>
            </a:r>
            <a:r>
              <a:rPr lang="cs-CZ" sz="2000" i="1" dirty="0"/>
              <a:t> </a:t>
            </a:r>
            <a:r>
              <a:rPr lang="cs-CZ" sz="2000" i="1" dirty="0" err="1"/>
              <a:t>Learning</a:t>
            </a:r>
            <a:r>
              <a:rPr lang="cs-CZ" sz="2000" i="1" dirty="0"/>
              <a:t> </a:t>
            </a:r>
            <a:r>
              <a:rPr lang="cs-CZ" sz="2000" i="1" dirty="0" err="1"/>
              <a:t>Potential</a:t>
            </a:r>
            <a:r>
              <a:rPr lang="cs-CZ" sz="2000" dirty="0"/>
              <a:t> (ICELP) v Jeruzalémě v </a:t>
            </a:r>
            <a:r>
              <a:rPr lang="cs-CZ" sz="2000" dirty="0" smtClean="0"/>
              <a:t>Izraeli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580112" y="6309320"/>
            <a:ext cx="3248000" cy="365125"/>
          </a:xfrm>
        </p:spPr>
        <p:txBody>
          <a:bodyPr/>
          <a:lstStyle/>
          <a:p>
            <a:r>
              <a:rPr lang="cs-CZ" dirty="0" smtClean="0"/>
              <a:t>https://cs.wikipedia.org/wiki/Reuven_Feuerstein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499992" y="65973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937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??? INSTRUMENTÁLNÍ ???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1377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více </a:t>
            </a:r>
            <a:r>
              <a:rPr lang="cs-CZ" sz="2000" dirty="0"/>
              <a:t>než 500 stránek cvičení „papír a tužka“, rozdělených do dvaceti </a:t>
            </a:r>
            <a:r>
              <a:rPr lang="cs-CZ" sz="2000" dirty="0" smtClean="0"/>
              <a:t>instrumentů</a:t>
            </a:r>
          </a:p>
          <a:p>
            <a:r>
              <a:rPr lang="cs-CZ" sz="2000" dirty="0" smtClean="0"/>
              <a:t>zaměřeny </a:t>
            </a:r>
            <a:r>
              <a:rPr lang="cs-CZ" sz="2000" dirty="0"/>
              <a:t>na specifický kognitivní </a:t>
            </a:r>
            <a:r>
              <a:rPr lang="cs-CZ" sz="2000" dirty="0" smtClean="0"/>
              <a:t>deficit</a:t>
            </a:r>
          </a:p>
          <a:p>
            <a:r>
              <a:rPr lang="cs-CZ" sz="2000" dirty="0" smtClean="0"/>
              <a:t>cvičení mohou </a:t>
            </a:r>
            <a:r>
              <a:rPr lang="cs-CZ" sz="2000" dirty="0"/>
              <a:t>být rozdělena do </a:t>
            </a:r>
            <a:r>
              <a:rPr lang="cs-CZ" sz="2000" dirty="0" smtClean="0"/>
              <a:t>3 kategorií </a:t>
            </a:r>
            <a:r>
              <a:rPr lang="cs-CZ" sz="2000" dirty="0"/>
              <a:t>podle úrovně </a:t>
            </a:r>
            <a:r>
              <a:rPr lang="cs-CZ" sz="2000" dirty="0" smtClean="0"/>
              <a:t>gramotnosti</a:t>
            </a:r>
          </a:p>
          <a:p>
            <a:endParaRPr lang="cs-CZ" sz="2000" dirty="0" smtClean="0"/>
          </a:p>
          <a:p>
            <a:r>
              <a:rPr lang="cs-CZ" sz="2000" dirty="0" smtClean="0"/>
              <a:t>s</a:t>
            </a:r>
            <a:r>
              <a:rPr lang="cs-CZ" sz="2000" dirty="0"/>
              <a:t> instrumenty je možné pracovat s dětmi od 8 </a:t>
            </a:r>
            <a:r>
              <a:rPr lang="cs-CZ" sz="2000" dirty="0" smtClean="0"/>
              <a:t>let</a:t>
            </a:r>
          </a:p>
          <a:p>
            <a:r>
              <a:rPr lang="cs-CZ" sz="2000" dirty="0" smtClean="0"/>
              <a:t>horní </a:t>
            </a:r>
            <a:r>
              <a:rPr lang="cs-CZ" sz="2000" dirty="0"/>
              <a:t>hranice </a:t>
            </a:r>
            <a:r>
              <a:rPr lang="cs-CZ" sz="2000" dirty="0" smtClean="0"/>
              <a:t>neuvedena</a:t>
            </a:r>
          </a:p>
          <a:p>
            <a:r>
              <a:rPr lang="cs-CZ" sz="2000" dirty="0" smtClean="0"/>
              <a:t>BASIC i </a:t>
            </a:r>
            <a:r>
              <a:rPr lang="cs-CZ" sz="2000" dirty="0"/>
              <a:t>pro děti předškolního či mladšího školního věku a pro ty, kteří jsou ve svých kognitivních funkcích více </a:t>
            </a:r>
            <a:r>
              <a:rPr lang="cs-CZ" sz="2000" dirty="0" smtClean="0"/>
              <a:t>limitováni</a:t>
            </a:r>
            <a:endParaRPr lang="cs-CZ" sz="2000" dirty="0"/>
          </a:p>
          <a:p>
            <a:r>
              <a:rPr lang="cs-CZ" sz="2000" dirty="0" smtClean="0"/>
              <a:t>stupňována obtížnost </a:t>
            </a:r>
            <a:r>
              <a:rPr lang="cs-CZ" sz="2000" dirty="0"/>
              <a:t>a </a:t>
            </a:r>
            <a:r>
              <a:rPr lang="cs-CZ" sz="2000" dirty="0" smtClean="0"/>
              <a:t>složitost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012160" y="6381328"/>
            <a:ext cx="2895600" cy="365125"/>
          </a:xfrm>
        </p:spPr>
        <p:txBody>
          <a:bodyPr/>
          <a:lstStyle/>
          <a:p>
            <a:r>
              <a:rPr lang="cs-CZ" dirty="0" smtClean="0"/>
              <a:t>http://www.ucime-se-ucit.cz/o-metode/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71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 ??? OBOHACOVÁNÍ ???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1377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Cíle a podcíle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vedení ke kvalitnějšímu a samostatnějšímu učení</a:t>
            </a:r>
          </a:p>
          <a:p>
            <a:r>
              <a:rPr lang="cs-CZ" sz="2000" dirty="0" smtClean="0"/>
              <a:t>co možná největší nezávislost</a:t>
            </a:r>
          </a:p>
          <a:p>
            <a:endParaRPr lang="cs-CZ" sz="2000" dirty="0"/>
          </a:p>
          <a:p>
            <a:r>
              <a:rPr lang="cs-CZ" sz="2000" dirty="0" smtClean="0"/>
              <a:t>zlepšení deficitních kognitivních funkcí</a:t>
            </a:r>
          </a:p>
          <a:p>
            <a:r>
              <a:rPr lang="cs-CZ" sz="2000" dirty="0" smtClean="0"/>
              <a:t>osvojení si základních představ, názorů, operací</a:t>
            </a:r>
          </a:p>
          <a:p>
            <a:r>
              <a:rPr lang="cs-CZ" sz="2000" dirty="0" smtClean="0"/>
              <a:t>vytváření vnitřní motivace prostřednictvím utváření zvyků</a:t>
            </a:r>
          </a:p>
          <a:p>
            <a:r>
              <a:rPr lang="cs-CZ" sz="2000" dirty="0" smtClean="0"/>
              <a:t>vytváření motivace uvnitř úkolů</a:t>
            </a:r>
          </a:p>
          <a:p>
            <a:r>
              <a:rPr lang="cs-CZ" sz="2000" dirty="0" smtClean="0"/>
              <a:t>vytváření vhledu a hloubavého myšlení</a:t>
            </a:r>
          </a:p>
          <a:p>
            <a:r>
              <a:rPr lang="cs-CZ" sz="2000" dirty="0" smtClean="0"/>
              <a:t>rozvoj aktivního učení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2185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114</Words>
  <Application>Microsoft Office PowerPoint</Application>
  <PresentationFormat>Předvádění na obrazovce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 ??? FEUERSTEINOVO ???</vt:lpstr>
      <vt:lpstr>Prof. Reuven Feuerstein (1921-2014)</vt:lpstr>
      <vt:lpstr>Reuven Feuerstein</vt:lpstr>
      <vt:lpstr>??? INSTRUMENTÁLNÍ ???</vt:lpstr>
      <vt:lpstr>Prezentace aplikace PowerPoint</vt:lpstr>
      <vt:lpstr> ??? OBOHACOVÁNÍ ???</vt:lpstr>
      <vt:lpstr>Cíle a podcíle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Feuersteinova instrumentálního obohacování</dc:title>
  <dc:creator>Kopecny</dc:creator>
  <cp:lastModifiedBy>Kopecny</cp:lastModifiedBy>
  <cp:revision>4</cp:revision>
  <dcterms:created xsi:type="dcterms:W3CDTF">2017-02-02T13:30:51Z</dcterms:created>
  <dcterms:modified xsi:type="dcterms:W3CDTF">2017-02-02T14:08:30Z</dcterms:modified>
</cp:coreProperties>
</file>