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38" r:id="rId3"/>
    <p:sldId id="356" r:id="rId4"/>
    <p:sldId id="361" r:id="rId5"/>
    <p:sldId id="357" r:id="rId6"/>
    <p:sldId id="358" r:id="rId7"/>
    <p:sldId id="370" r:id="rId8"/>
    <p:sldId id="363" r:id="rId9"/>
    <p:sldId id="364" r:id="rId10"/>
    <p:sldId id="365" r:id="rId11"/>
    <p:sldId id="362" r:id="rId12"/>
    <p:sldId id="366" r:id="rId13"/>
    <p:sldId id="367" r:id="rId14"/>
    <p:sldId id="368" r:id="rId15"/>
    <p:sldId id="369" r:id="rId16"/>
    <p:sldId id="35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RAKt0GakJ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3355848"/>
            <a:ext cx="8295456" cy="1673352"/>
          </a:xfrm>
        </p:spPr>
        <p:txBody>
          <a:bodyPr>
            <a:normAutofit/>
          </a:bodyPr>
          <a:lstStyle/>
          <a:p>
            <a:r>
              <a:rPr lang="cs-CZ" dirty="0" smtClean="0"/>
              <a:t>Sociální psychologie 4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Sociální kognice - Kategorizace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 smtClean="0"/>
              <a:t>Mgr. Jan Krása, Ph.D., Katedra psychologie, Pedagogická fakulta, MU.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2560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b="1" dirty="0" smtClean="0"/>
              <a:t>Kategorie</a:t>
            </a:r>
            <a:r>
              <a:rPr lang="cs-CZ" dirty="0" smtClean="0"/>
              <a:t> odpovídá skupině objektů nebo </a:t>
            </a:r>
            <a:r>
              <a:rPr lang="cs-CZ" b="1" dirty="0" smtClean="0"/>
              <a:t>pojmu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Senzorické kategorie jsou v paměti uloženy mj. pomocí </a:t>
            </a:r>
            <a:r>
              <a:rPr lang="cs-CZ" b="1" dirty="0" smtClean="0"/>
              <a:t>prototypů</a:t>
            </a:r>
            <a:r>
              <a:rPr lang="cs-CZ" dirty="0" smtClean="0"/>
              <a:t>. E. </a:t>
            </a:r>
            <a:r>
              <a:rPr lang="cs-CZ" dirty="0" err="1" smtClean="0"/>
              <a:t>Roschová</a:t>
            </a:r>
            <a:r>
              <a:rPr lang="cs-CZ" dirty="0" smtClean="0"/>
              <a:t> (1975) potvrdila existenci prototypů: reakční čas je kratší, když lidé posuzují, jestli je ptákem </a:t>
            </a:r>
            <a:r>
              <a:rPr lang="cs-CZ" i="1" dirty="0" smtClean="0"/>
              <a:t>vrabec</a:t>
            </a:r>
            <a:r>
              <a:rPr lang="cs-CZ" dirty="0" smtClean="0"/>
              <a:t>, než když je jím </a:t>
            </a:r>
            <a:r>
              <a:rPr lang="cs-CZ" i="1" dirty="0" smtClean="0"/>
              <a:t>tučňák</a:t>
            </a:r>
            <a:r>
              <a:rPr lang="cs-CZ" dirty="0" smtClean="0"/>
              <a:t> či </a:t>
            </a:r>
            <a:r>
              <a:rPr lang="cs-CZ" i="1" dirty="0" smtClean="0"/>
              <a:t>kiwi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/>
              <a:t>Pokud hovoříme o kategoriích sociálních skupin, mluvíme spíše o </a:t>
            </a:r>
            <a:r>
              <a:rPr lang="cs-CZ" b="1" dirty="0" smtClean="0"/>
              <a:t>stereotypech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b="1" dirty="0" smtClean="0"/>
              <a:t>stereotyp</a:t>
            </a:r>
            <a:r>
              <a:rPr lang="cs-CZ" dirty="0" smtClean="0"/>
              <a:t>=výsledek kategorizace sociálních skupin</a:t>
            </a:r>
          </a:p>
          <a:p>
            <a:pPr marL="118872" indent="0">
              <a:buNone/>
            </a:pPr>
            <a:r>
              <a:rPr lang="cs-CZ" b="1" dirty="0" smtClean="0"/>
              <a:t>schéma</a:t>
            </a:r>
            <a:r>
              <a:rPr lang="cs-CZ" dirty="0" smtClean="0"/>
              <a:t>= je soubor kognicí (myšlenek, přesvědčení, postojů) o osobě (</a:t>
            </a:r>
            <a:r>
              <a:rPr lang="cs-CZ" dirty="0" err="1" smtClean="0"/>
              <a:t>ToM</a:t>
            </a:r>
            <a:r>
              <a:rPr lang="cs-CZ" dirty="0" smtClean="0"/>
              <a:t>), věci, ději, postupu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781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Sociální kognice (dle Fiedler </a:t>
            </a:r>
            <a:r>
              <a:rPr lang="cs-CZ" sz="4000" dirty="0"/>
              <a:t>&amp; </a:t>
            </a:r>
            <a:r>
              <a:rPr lang="cs-CZ" sz="4000" dirty="0" err="1"/>
              <a:t>Bless</a:t>
            </a:r>
            <a:r>
              <a:rPr lang="cs-CZ" sz="4000" dirty="0"/>
              <a:t>, 2006</a:t>
            </a:r>
            <a:r>
              <a:rPr lang="cs-CZ" sz="40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Zatímco neživé předměty obsahují atributy, které lze vnímat, sociální prostředí obsahuje mnohé atributy, které nelze vnímat přímo, nebo které jsou dokonce objektivně nezachytitelné (např. vražedný záměr).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Většinu důležitých sociálních atributů (nebezpečí, riziko, inteligence, láska atd.)  musíme </a:t>
            </a:r>
            <a:r>
              <a:rPr lang="cs-CZ" b="1" dirty="0" smtClean="0"/>
              <a:t>odvozovat</a:t>
            </a:r>
            <a:r>
              <a:rPr lang="cs-CZ" dirty="0" smtClean="0"/>
              <a:t> na základě podnětů, které jsou nám senzoricky k dispozici. Např. ani osobnostní rys extraverzi nelze vidět přímo, ale odvozujeme jej např. z chování (ze stylu oblékání, hlasitosti řeči atd.).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2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Tím, že člověk interpretuje daný vjem jako kategorii, připisuje objektu i mnoho dalších atributů (proces top-</a:t>
            </a:r>
            <a:r>
              <a:rPr lang="cs-CZ" dirty="0" err="1" smtClean="0"/>
              <a:t>down</a:t>
            </a:r>
            <a:r>
              <a:rPr lang="cs-CZ" dirty="0" smtClean="0"/>
              <a:t>).</a:t>
            </a:r>
          </a:p>
          <a:p>
            <a:pPr marL="118872" indent="0">
              <a:buNone/>
            </a:pPr>
            <a:r>
              <a:rPr lang="cs-CZ" dirty="0" smtClean="0"/>
              <a:t>Např. kategorizace: kiwi je pták; </a:t>
            </a:r>
          </a:p>
          <a:p>
            <a:pPr marL="118872" indent="0">
              <a:buNone/>
            </a:pPr>
            <a:r>
              <a:rPr lang="cs-CZ" dirty="0" smtClean="0"/>
              <a:t>ptakopysk je savec; velryby jsou savci.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Označím-li (kategorizuju-li) danou osobu jako vegetariána, připisuju mu někdy i vlastnosti, které pro daného jedince nejsou zrovna typické. </a:t>
            </a:r>
          </a:p>
          <a:p>
            <a:pPr marL="118872" indent="0">
              <a:buNone/>
            </a:pPr>
            <a:r>
              <a:rPr lang="cs-CZ" b="1" dirty="0" smtClean="0"/>
              <a:t>Výhoda</a:t>
            </a:r>
            <a:r>
              <a:rPr lang="cs-CZ" dirty="0" smtClean="0"/>
              <a:t> stereotypu je v tom, že některé atributy kategorie budou pro danou skupinu opravdu společné (srov. však zrádnost v posuzování etnik).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2564904"/>
            <a:ext cx="2783300" cy="144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0372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a stereotypy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 smtClean="0"/>
              <a:t>Kategorie se krom sociálních skupin mohou vztahovat i na já (</a:t>
            </a:r>
            <a:r>
              <a:rPr lang="cs-CZ" i="1" dirty="0" err="1" smtClean="0"/>
              <a:t>self</a:t>
            </a:r>
            <a:r>
              <a:rPr lang="cs-CZ" dirty="0" smtClean="0"/>
              <a:t>), k mým sociálním rolím atd.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Kategorie mají vztahy k jiným (příbuzným) kategoriím – srov. tzv. </a:t>
            </a:r>
            <a:r>
              <a:rPr lang="cs-CZ" b="1" dirty="0" smtClean="0"/>
              <a:t>myšlenkové mapy</a:t>
            </a:r>
            <a:r>
              <a:rPr lang="cs-CZ" dirty="0" smtClean="0"/>
              <a:t> (vzdálenost mezi kategoriemi).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Skrze tuto souvislost člověk promítá např. do kategorie </a:t>
            </a:r>
            <a:r>
              <a:rPr lang="cs-CZ" i="1" dirty="0" smtClean="0"/>
              <a:t>feministka</a:t>
            </a:r>
            <a:r>
              <a:rPr lang="cs-CZ" dirty="0" smtClean="0"/>
              <a:t> ještě několik atributů z příbuzných kategorií. Takto více méně nevědomě rozhodujeme na základě širších informací.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Srov. pojem </a:t>
            </a:r>
            <a:r>
              <a:rPr lang="cs-CZ" b="1" dirty="0" smtClean="0"/>
              <a:t>sociální reprezentace </a:t>
            </a:r>
            <a:r>
              <a:rPr lang="cs-CZ" dirty="0" smtClean="0"/>
              <a:t>(</a:t>
            </a:r>
            <a:r>
              <a:rPr lang="cs-CZ" dirty="0" err="1" smtClean="0"/>
              <a:t>Moscovici</a:t>
            </a:r>
            <a:r>
              <a:rPr lang="cs-CZ" dirty="0" smtClean="0"/>
              <a:t>, 1961).</a:t>
            </a: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853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a </a:t>
            </a:r>
            <a:r>
              <a:rPr lang="cs-CZ" dirty="0" err="1" smtClean="0"/>
              <a:t>priming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Když něco vnímám, porovnávám to s pamětí. </a:t>
            </a:r>
            <a:endParaRPr lang="cs-CZ" dirty="0"/>
          </a:p>
          <a:p>
            <a:pPr marL="118872" indent="0">
              <a:buNone/>
            </a:pPr>
            <a:r>
              <a:rPr lang="cs-CZ" dirty="0" smtClean="0"/>
              <a:t>Následující faktory se podílejí na přístupnosti dané kategorie v pracovní paměti:</a:t>
            </a:r>
          </a:p>
          <a:p>
            <a:pPr marL="118872" indent="0">
              <a:buNone/>
            </a:pPr>
            <a:r>
              <a:rPr lang="cs-CZ" dirty="0" smtClean="0"/>
              <a:t>1. přístupnější budou ty kategorie, které se používají </a:t>
            </a:r>
            <a:r>
              <a:rPr lang="cs-CZ" b="1" dirty="0" smtClean="0"/>
              <a:t>častěji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/>
              <a:t>2. přístupnější budou ty kategorie, které byly použity </a:t>
            </a:r>
            <a:r>
              <a:rPr lang="cs-CZ" b="1" dirty="0" smtClean="0"/>
              <a:t>nedávno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/>
              <a:t>Tento druhý faktor souvisí s </a:t>
            </a:r>
            <a:r>
              <a:rPr lang="cs-CZ" b="1" dirty="0" err="1" smtClean="0"/>
              <a:t>primingem</a:t>
            </a:r>
            <a:r>
              <a:rPr lang="cs-CZ" dirty="0" smtClean="0"/>
              <a:t> (podněcováním).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24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 smtClean="0"/>
              <a:t>Informace, která byla v pozornosti, bude ovlivňovat informace, které tam teprve budou.</a:t>
            </a:r>
          </a:p>
          <a:p>
            <a:pPr marL="118872" indent="0">
              <a:buNone/>
            </a:pPr>
            <a:r>
              <a:rPr lang="cs-CZ" dirty="0" smtClean="0"/>
              <a:t>Lidé </a:t>
            </a:r>
            <a:r>
              <a:rPr lang="cs-CZ" dirty="0" err="1" smtClean="0"/>
              <a:t>primovaní</a:t>
            </a:r>
            <a:r>
              <a:rPr lang="cs-CZ" dirty="0" smtClean="0"/>
              <a:t> nadřazenou kategorií dokážou rychleji rozpoznat předmět, než lidé </a:t>
            </a:r>
            <a:r>
              <a:rPr lang="cs-CZ" dirty="0" err="1" smtClean="0"/>
              <a:t>primovaní</a:t>
            </a:r>
            <a:r>
              <a:rPr lang="cs-CZ" dirty="0" smtClean="0"/>
              <a:t> cizí kategorií (</a:t>
            </a:r>
            <a:r>
              <a:rPr lang="cs-CZ" dirty="0" err="1" smtClean="0"/>
              <a:t>Rosch</a:t>
            </a:r>
            <a:r>
              <a:rPr lang="cs-CZ" dirty="0" smtClean="0"/>
              <a:t>, 1975).</a:t>
            </a:r>
          </a:p>
          <a:p>
            <a:pPr marL="118872" indent="0">
              <a:buNone/>
            </a:pPr>
            <a:r>
              <a:rPr lang="cs-CZ" dirty="0" err="1" smtClean="0"/>
              <a:t>Priming</a:t>
            </a:r>
            <a:r>
              <a:rPr lang="cs-CZ" dirty="0" smtClean="0"/>
              <a:t> je projevem </a:t>
            </a:r>
            <a:r>
              <a:rPr lang="cs-CZ" b="1" dirty="0" smtClean="0"/>
              <a:t>implicitní paměti </a:t>
            </a:r>
            <a:r>
              <a:rPr lang="cs-CZ" dirty="0" smtClean="0"/>
              <a:t>– tj. obejde se zcela bez vědomé pozornosti.</a:t>
            </a:r>
          </a:p>
          <a:p>
            <a:pPr marL="118872" indent="0">
              <a:buNone/>
            </a:pPr>
            <a:r>
              <a:rPr lang="cs-CZ" dirty="0" smtClean="0">
                <a:hlinkClick r:id="rId2"/>
              </a:rPr>
              <a:t>https://www.youtube.com/watch?v=HRAKt0GakJM</a:t>
            </a:r>
            <a:r>
              <a:rPr lang="cs-CZ" dirty="0" smtClean="0"/>
              <a:t> (ukázka </a:t>
            </a:r>
            <a:r>
              <a:rPr lang="cs-CZ" dirty="0" err="1" smtClean="0"/>
              <a:t>primingu</a:t>
            </a:r>
            <a:r>
              <a:rPr lang="cs-CZ" dirty="0" smtClean="0"/>
              <a:t>: peníze)</a:t>
            </a:r>
          </a:p>
          <a:p>
            <a:pPr marL="118872" indent="0">
              <a:buNone/>
            </a:pPr>
            <a:r>
              <a:rPr lang="cs-CZ" dirty="0" err="1" smtClean="0"/>
              <a:t>Priming</a:t>
            </a:r>
            <a:r>
              <a:rPr lang="cs-CZ" dirty="0" smtClean="0"/>
              <a:t> byl zkoumán i v oblasti posuzování osob (</a:t>
            </a:r>
            <a:r>
              <a:rPr lang="cs-CZ" dirty="0" err="1" smtClean="0"/>
              <a:t>Higgins</a:t>
            </a:r>
            <a:r>
              <a:rPr lang="cs-CZ" dirty="0" smtClean="0"/>
              <a:t> a kol., 1977).</a:t>
            </a:r>
          </a:p>
          <a:p>
            <a:pPr marL="118872" indent="0">
              <a:buNone/>
            </a:pPr>
            <a:r>
              <a:rPr lang="cs-CZ" dirty="0" smtClean="0"/>
              <a:t>Srov. hodnotící </a:t>
            </a:r>
            <a:r>
              <a:rPr lang="cs-CZ" dirty="0" err="1" smtClean="0"/>
              <a:t>priming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914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 na minulou přednášku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160" indent="0">
              <a:buClr>
                <a:srgbClr val="F0AD00"/>
              </a:buClr>
              <a:buNone/>
            </a:pP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Jak popíšete halo efekt?</a:t>
            </a:r>
          </a:p>
          <a:p>
            <a:pPr marL="119160" indent="0">
              <a:buClr>
                <a:srgbClr val="F0AD00"/>
              </a:buClr>
              <a:buNone/>
            </a:pP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Kdo více podléhá halo efektu?</a:t>
            </a:r>
          </a:p>
          <a:p>
            <a:pPr>
              <a:buNone/>
            </a:pPr>
            <a:r>
              <a:rPr lang="cs-CZ" dirty="0" smtClean="0"/>
              <a:t>Jak </a:t>
            </a:r>
            <a:r>
              <a:rPr lang="cs-CZ" dirty="0"/>
              <a:t>popíšete </a:t>
            </a:r>
            <a:r>
              <a:rPr lang="cs-CZ" i="1" dirty="0" err="1"/>
              <a:t>Pygmalion</a:t>
            </a:r>
            <a:r>
              <a:rPr lang="cs-CZ" i="1" dirty="0"/>
              <a:t> efekt</a:t>
            </a:r>
            <a:r>
              <a:rPr lang="cs-CZ" dirty="0"/>
              <a:t>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Krátká historie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introspekce</a:t>
            </a:r>
          </a:p>
          <a:p>
            <a:r>
              <a:rPr lang="cs-CZ" dirty="0" smtClean="0"/>
              <a:t>Behaviorismus</a:t>
            </a:r>
          </a:p>
          <a:p>
            <a:r>
              <a:rPr lang="cs-CZ" dirty="0" smtClean="0"/>
              <a:t>60. léta – kognitivní revoluce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33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Krátká historie sociální psychologie </a:t>
            </a:r>
            <a:r>
              <a:rPr lang="cs-CZ" dirty="0" smtClean="0"/>
              <a:t>(dle </a:t>
            </a:r>
            <a:r>
              <a:rPr lang="cs-CZ" dirty="0" err="1" smtClean="0"/>
              <a:t>Hogg</a:t>
            </a:r>
            <a:r>
              <a:rPr lang="cs-CZ" dirty="0" smtClean="0"/>
              <a:t> &amp; </a:t>
            </a:r>
            <a:r>
              <a:rPr lang="cs-CZ" dirty="0" err="1" smtClean="0"/>
              <a:t>Vaughan</a:t>
            </a:r>
            <a:r>
              <a:rPr lang="cs-CZ" dirty="0" smtClean="0"/>
              <a:t>, 2014)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/>
              <a:t>Sociální psychologie (SP) byla od počátku značně </a:t>
            </a:r>
            <a:r>
              <a:rPr lang="cs-CZ" dirty="0" smtClean="0"/>
              <a:t>kognitivní – hovořilo se již od počátku o </a:t>
            </a:r>
            <a:r>
              <a:rPr lang="cs-CZ" b="1" dirty="0" smtClean="0"/>
              <a:t>sociální kognici</a:t>
            </a:r>
            <a:r>
              <a:rPr lang="cs-CZ" dirty="0" smtClean="0"/>
              <a:t>. 4 modely:</a:t>
            </a:r>
          </a:p>
          <a:p>
            <a:pPr marL="118872" indent="0">
              <a:buNone/>
            </a:pPr>
            <a:r>
              <a:rPr lang="cs-CZ" b="1" dirty="0" smtClean="0"/>
              <a:t>1.</a:t>
            </a:r>
            <a:r>
              <a:rPr lang="cs-CZ" dirty="0" smtClean="0"/>
              <a:t>  (po 2. sv. v. ) Teorie potřeby </a:t>
            </a:r>
            <a:r>
              <a:rPr lang="cs-CZ" b="1" dirty="0" smtClean="0"/>
              <a:t>kognitivní </a:t>
            </a:r>
            <a:r>
              <a:rPr lang="cs-CZ" b="1" dirty="0" err="1" smtClean="0"/>
              <a:t>konzisence</a:t>
            </a:r>
            <a:r>
              <a:rPr lang="cs-CZ" dirty="0" smtClean="0"/>
              <a:t>: lidé se snaží snížit rozpor (</a:t>
            </a:r>
            <a:r>
              <a:rPr lang="cs-CZ" i="1" dirty="0" err="1" smtClean="0"/>
              <a:t>discrepancy</a:t>
            </a:r>
            <a:r>
              <a:rPr lang="cs-CZ" dirty="0" smtClean="0"/>
              <a:t>) mezi různými kognicemi, protože takové rozdíly jsou nepříjemné. </a:t>
            </a:r>
          </a:p>
          <a:p>
            <a:pPr marL="118872" indent="0">
              <a:buNone/>
            </a:pPr>
            <a:r>
              <a:rPr lang="cs-CZ" dirty="0" smtClean="0"/>
              <a:t>Konec: čím dál tím více dokladů toho, že lidé jsou k rozporům vcelku tolerantní.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94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Krátká historie sociální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b="1" dirty="0"/>
              <a:t>2. </a:t>
            </a:r>
            <a:r>
              <a:rPr lang="cs-CZ" dirty="0"/>
              <a:t>(70. léta) model člověka jako </a:t>
            </a:r>
            <a:r>
              <a:rPr lang="cs-CZ" b="1" dirty="0"/>
              <a:t>naivního vědce</a:t>
            </a:r>
            <a:r>
              <a:rPr lang="cs-CZ" dirty="0"/>
              <a:t>: lidé potřebují </a:t>
            </a:r>
            <a:r>
              <a:rPr lang="cs-CZ" dirty="0" smtClean="0"/>
              <a:t>připisovat (</a:t>
            </a:r>
            <a:r>
              <a:rPr lang="cs-CZ" dirty="0" err="1" smtClean="0"/>
              <a:t>atribuovat</a:t>
            </a:r>
            <a:r>
              <a:rPr lang="cs-CZ" dirty="0" smtClean="0"/>
              <a:t>) </a:t>
            </a:r>
            <a:r>
              <a:rPr lang="cs-CZ" dirty="0"/>
              <a:t>jevům i chování příčiny. Tento model předpokládá, že v této </a:t>
            </a:r>
            <a:r>
              <a:rPr lang="cs-CZ" b="1" dirty="0"/>
              <a:t>atribuci</a:t>
            </a:r>
            <a:r>
              <a:rPr lang="cs-CZ" dirty="0"/>
              <a:t> </a:t>
            </a:r>
            <a:r>
              <a:rPr lang="cs-CZ" dirty="0" smtClean="0"/>
              <a:t>příčin a vlastností lidé </a:t>
            </a:r>
            <a:r>
              <a:rPr lang="cs-CZ" dirty="0"/>
              <a:t>jednají racionálně – jakékoli chyby jsou důsledkem omezených informací nebo specifických motivací. </a:t>
            </a: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Konec: </a:t>
            </a:r>
            <a:r>
              <a:rPr lang="cs-CZ" dirty="0"/>
              <a:t>čím dál tím více dokladů toho, že lidé </a:t>
            </a:r>
            <a:r>
              <a:rPr lang="cs-CZ" dirty="0" smtClean="0"/>
              <a:t>(dokonce i v ideálních podmínkách) nejsou nijak dobrými vědci.</a:t>
            </a:r>
            <a:endParaRPr lang="cs-CZ" b="1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89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Krátká historie sociální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b="1" dirty="0" smtClean="0"/>
              <a:t>3.</a:t>
            </a:r>
            <a:r>
              <a:rPr lang="cs-CZ" dirty="0" smtClean="0"/>
              <a:t> (pozdní 70. léta) Lidé mají omezenou kapacitu zpracovávat informace a používají všemožných kognitivních zkratek. Lidé jsou </a:t>
            </a:r>
            <a:r>
              <a:rPr lang="cs-CZ" b="1" dirty="0" smtClean="0"/>
              <a:t>kognitivní skrblíci </a:t>
            </a:r>
            <a:r>
              <a:rPr lang="cs-CZ" dirty="0" smtClean="0"/>
              <a:t>(</a:t>
            </a:r>
            <a:r>
              <a:rPr lang="cs-CZ" i="1" dirty="0" err="1" smtClean="0"/>
              <a:t>cognitive</a:t>
            </a:r>
            <a:r>
              <a:rPr lang="cs-CZ" i="1" dirty="0" smtClean="0"/>
              <a:t> </a:t>
            </a:r>
            <a:r>
              <a:rPr lang="cs-CZ" i="1" dirty="0" err="1" smtClean="0"/>
              <a:t>misers</a:t>
            </a:r>
            <a:r>
              <a:rPr lang="cs-CZ" dirty="0" smtClean="0"/>
              <a:t>) Lidé používají ty nejjednodušší a nejméně náročné kognice. Motivace nehrála roli.</a:t>
            </a:r>
          </a:p>
          <a:p>
            <a:pPr marL="118872" indent="0">
              <a:buNone/>
            </a:pPr>
            <a:r>
              <a:rPr lang="cs-CZ" b="1" dirty="0" smtClean="0"/>
              <a:t>4</a:t>
            </a:r>
            <a:r>
              <a:rPr lang="cs-CZ" dirty="0" smtClean="0"/>
              <a:t>. (od 80. let) Motivace byla opět důležitá: sociální aktér byl charakterizován jako </a:t>
            </a:r>
            <a:r>
              <a:rPr lang="cs-CZ" b="1" dirty="0" smtClean="0"/>
              <a:t>motivovaný taktik</a:t>
            </a:r>
            <a:r>
              <a:rPr lang="cs-CZ" dirty="0" smtClean="0"/>
              <a:t>. Dle tohoto modelu mají lidé několik kognitivních strategií, mezi kterými vybírají na základě osobních cílů, motivů a potřeb.</a:t>
            </a:r>
          </a:p>
          <a:p>
            <a:pPr marL="118872" indent="0">
              <a:buNone/>
            </a:pPr>
            <a:r>
              <a:rPr lang="cs-CZ" b="1" dirty="0" smtClean="0"/>
              <a:t>Současnost</a:t>
            </a:r>
            <a:r>
              <a:rPr lang="cs-CZ" dirty="0" smtClean="0"/>
              <a:t>: </a:t>
            </a:r>
            <a:r>
              <a:rPr lang="cs-CZ" dirty="0"/>
              <a:t>sociální neurovědy – používání </a:t>
            </a:r>
            <a:r>
              <a:rPr lang="cs-CZ" dirty="0" err="1"/>
              <a:t>fMRI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448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71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(sociálních)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vnímání</a:t>
            </a:r>
          </a:p>
          <a:p>
            <a:pPr marL="118872" indent="0">
              <a:buNone/>
            </a:pPr>
            <a:r>
              <a:rPr lang="cs-CZ" dirty="0" smtClean="0"/>
              <a:t>2. Interpretace (</a:t>
            </a:r>
            <a:r>
              <a:rPr lang="cs-CZ" b="1" dirty="0" smtClean="0"/>
              <a:t>kategorizace</a:t>
            </a:r>
            <a:r>
              <a:rPr lang="cs-CZ" dirty="0" smtClean="0"/>
              <a:t>) &amp;</a:t>
            </a:r>
            <a:r>
              <a:rPr lang="cs-CZ" b="1" dirty="0" smtClean="0"/>
              <a:t> kódování </a:t>
            </a:r>
            <a:r>
              <a:rPr lang="cs-CZ" dirty="0"/>
              <a:t>= rozpoznání &amp; </a:t>
            </a:r>
            <a:r>
              <a:rPr lang="cs-CZ" dirty="0" smtClean="0"/>
              <a:t>uložení v paměti – role minulé zkušenosti </a:t>
            </a:r>
          </a:p>
          <a:p>
            <a:pPr marL="118872" indent="0">
              <a:buNone/>
            </a:pPr>
            <a:r>
              <a:rPr lang="cs-CZ" dirty="0" smtClean="0"/>
              <a:t>3. další zpracování informace vede k </a:t>
            </a:r>
            <a:r>
              <a:rPr lang="cs-CZ" b="1" dirty="0" smtClean="0"/>
              <a:t>úsudkům</a:t>
            </a:r>
            <a:r>
              <a:rPr lang="cs-CZ" dirty="0" smtClean="0"/>
              <a:t> (</a:t>
            </a:r>
            <a:r>
              <a:rPr lang="cs-CZ" b="1" dirty="0" smtClean="0"/>
              <a:t>inferencím</a:t>
            </a:r>
            <a:r>
              <a:rPr lang="cs-CZ" dirty="0" smtClean="0"/>
              <a:t>) a příp. i k proměně kategorizace</a:t>
            </a:r>
          </a:p>
          <a:p>
            <a:pPr marL="118872" indent="0">
              <a:buNone/>
            </a:pPr>
            <a:r>
              <a:rPr lang="cs-CZ" dirty="0" smtClean="0"/>
              <a:t>4. </a:t>
            </a:r>
            <a:r>
              <a:rPr lang="cs-CZ" b="1" dirty="0" smtClean="0"/>
              <a:t>behaviorální reakce</a:t>
            </a:r>
            <a:r>
              <a:rPr lang="cs-CZ" dirty="0"/>
              <a:t> </a:t>
            </a:r>
            <a:r>
              <a:rPr lang="cs-CZ" dirty="0" smtClean="0"/>
              <a:t>= akce, chování (nemusí  následovat)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282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Stádia zpracování informací </a:t>
            </a:r>
            <a:br>
              <a:rPr lang="cs-CZ" dirty="0" smtClean="0"/>
            </a:br>
            <a:r>
              <a:rPr lang="cs-CZ" sz="2800" dirty="0" smtClean="0"/>
              <a:t>(dle </a:t>
            </a:r>
            <a:r>
              <a:rPr lang="cs-CZ" sz="2800" dirty="0"/>
              <a:t>Fiedler &amp; </a:t>
            </a:r>
            <a:r>
              <a:rPr lang="cs-CZ" sz="2800" dirty="0" err="1"/>
              <a:t>Bless</a:t>
            </a:r>
            <a:r>
              <a:rPr lang="cs-CZ" sz="2800" dirty="0"/>
              <a:t>, </a:t>
            </a:r>
            <a:r>
              <a:rPr lang="cs-CZ" sz="2800" dirty="0" smtClean="0"/>
              <a:t>2006, s. 158)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4115677" y="5598532"/>
            <a:ext cx="2866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BEHAVIORÁLNÍ REAKCE,</a:t>
            </a:r>
          </a:p>
          <a:p>
            <a:pPr marL="118872" indent="0">
              <a:buNone/>
            </a:pPr>
            <a:r>
              <a:rPr lang="cs-CZ" b="1" dirty="0" smtClean="0"/>
              <a:t>CHOVÁNÍ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395536" y="3864738"/>
            <a:ext cx="138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PERCEPCE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2699792" y="2492896"/>
            <a:ext cx="3049461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18872" indent="0" algn="ctr">
              <a:buNone/>
            </a:pPr>
            <a:r>
              <a:rPr lang="cs-CZ" b="1" dirty="0" smtClean="0"/>
              <a:t>PAMĚŤ</a:t>
            </a:r>
            <a:endParaRPr lang="cs-CZ" b="1" dirty="0"/>
          </a:p>
        </p:txBody>
      </p:sp>
      <p:sp>
        <p:nvSpPr>
          <p:cNvPr id="10" name="Obdélník 9"/>
          <p:cNvSpPr/>
          <p:nvPr/>
        </p:nvSpPr>
        <p:spPr>
          <a:xfrm>
            <a:off x="4860032" y="3789040"/>
            <a:ext cx="12601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ZÁVĚRY, </a:t>
            </a:r>
          </a:p>
          <a:p>
            <a:pPr marL="118872" indent="0">
              <a:buNone/>
            </a:pPr>
            <a:r>
              <a:rPr lang="cs-CZ" b="1" dirty="0" smtClean="0"/>
              <a:t>ÚSUDKY</a:t>
            </a:r>
            <a:endParaRPr lang="cs-CZ" b="1" dirty="0"/>
          </a:p>
        </p:txBody>
      </p:sp>
      <p:sp>
        <p:nvSpPr>
          <p:cNvPr id="11" name="Obdélník 10"/>
          <p:cNvSpPr/>
          <p:nvPr/>
        </p:nvSpPr>
        <p:spPr>
          <a:xfrm>
            <a:off x="2114629" y="3729422"/>
            <a:ext cx="24933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KATEGORIZACE</a:t>
            </a:r>
          </a:p>
          <a:p>
            <a:pPr marL="118872" indent="0">
              <a:buNone/>
            </a:pPr>
            <a:r>
              <a:rPr lang="cs-CZ" b="1" dirty="0" smtClean="0"/>
              <a:t>ÚVODNÍ KÓDOVÁNÍ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67544" y="5598532"/>
            <a:ext cx="1202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PODNĚT</a:t>
            </a:r>
            <a:endParaRPr lang="cs-CZ" b="1" dirty="0"/>
          </a:p>
        </p:txBody>
      </p:sp>
      <p:sp>
        <p:nvSpPr>
          <p:cNvPr id="13" name="Obdélník 12"/>
          <p:cNvSpPr/>
          <p:nvPr/>
        </p:nvSpPr>
        <p:spPr>
          <a:xfrm>
            <a:off x="6562588" y="4941168"/>
            <a:ext cx="2581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SENZORICKÁ OBLAST</a:t>
            </a:r>
            <a:endParaRPr lang="cs-CZ" b="1" dirty="0"/>
          </a:p>
        </p:txBody>
      </p:sp>
      <p:sp>
        <p:nvSpPr>
          <p:cNvPr id="14" name="Obdélník 13"/>
          <p:cNvSpPr/>
          <p:nvPr/>
        </p:nvSpPr>
        <p:spPr>
          <a:xfrm>
            <a:off x="6596176" y="4372570"/>
            <a:ext cx="2465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KOGNITIVNÍ OBLAST</a:t>
            </a:r>
            <a:endParaRPr lang="cs-CZ" b="1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395536" y="4869160"/>
            <a:ext cx="84249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1068670" y="4372570"/>
            <a:ext cx="0" cy="107265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1774180" y="4049404"/>
            <a:ext cx="33050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4644008" y="4077072"/>
            <a:ext cx="33050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2915816" y="3172762"/>
            <a:ext cx="9490" cy="4946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3230310" y="3173730"/>
            <a:ext cx="0" cy="4936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 flipV="1">
            <a:off x="5148064" y="3165306"/>
            <a:ext cx="9490" cy="4946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5548954" y="3212068"/>
            <a:ext cx="0" cy="4936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5508104" y="4437112"/>
            <a:ext cx="0" cy="103001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894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14140</TotalTime>
  <Words>876</Words>
  <Application>Microsoft Office PowerPoint</Application>
  <PresentationFormat>Předvádění na obrazovce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Corbel</vt:lpstr>
      <vt:lpstr>Wingdings</vt:lpstr>
      <vt:lpstr>Wingdings 2</vt:lpstr>
      <vt:lpstr>Wingdings 3</vt:lpstr>
      <vt:lpstr>Modul</vt:lpstr>
      <vt:lpstr>Sociální psychologie 4 Sociální kognice - Kategorizace</vt:lpstr>
      <vt:lpstr>Dotaz na minulou přednášku</vt:lpstr>
      <vt:lpstr>Krátká historie psychologie</vt:lpstr>
      <vt:lpstr>Krátká historie sociální psychologie (dle Hogg &amp; Vaughan, 2014)</vt:lpstr>
      <vt:lpstr>Krátká historie sociální psychologie</vt:lpstr>
      <vt:lpstr>Krátká historie sociální psychologie</vt:lpstr>
      <vt:lpstr>Prezentace aplikace PowerPoint</vt:lpstr>
      <vt:lpstr>Zpracování (sociálních) informací</vt:lpstr>
      <vt:lpstr>Stádia zpracování informací  (dle Fiedler &amp; Bless, 2006, s. 158) </vt:lpstr>
      <vt:lpstr>Kategorizace </vt:lpstr>
      <vt:lpstr>Sociální kognice (dle Fiedler &amp; Bless, 2006)</vt:lpstr>
      <vt:lpstr>Kategorizace</vt:lpstr>
      <vt:lpstr>Kategorie a stereotypy</vt:lpstr>
      <vt:lpstr>Kategorizace a priming</vt:lpstr>
      <vt:lpstr>Priming</vt:lpstr>
      <vt:lpstr>Děkuji za pozornost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J.Krása</cp:lastModifiedBy>
  <cp:revision>143</cp:revision>
  <dcterms:created xsi:type="dcterms:W3CDTF">2015-10-20T07:43:33Z</dcterms:created>
  <dcterms:modified xsi:type="dcterms:W3CDTF">2017-11-26T13:14:51Z</dcterms:modified>
</cp:coreProperties>
</file>